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381" r:id="rId18"/>
    <p:sldId id="273" r:id="rId19"/>
    <p:sldId id="274" r:id="rId20"/>
    <p:sldId id="275" r:id="rId21"/>
    <p:sldId id="382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80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83" r:id="rId122"/>
    <p:sldId id="375" r:id="rId123"/>
    <p:sldId id="376" r:id="rId124"/>
    <p:sldId id="377" r:id="rId125"/>
    <p:sldId id="378" r:id="rId1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963A9-3AC7-4BE1-B8F8-FB388C4D302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31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3155C-DD2F-4BC3-9727-95041090373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63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F714D-1599-403E-BCB8-AACD5BD9B63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F5F56-5019-452B-96C3-633F47A827C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27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01BD8-36F7-4BA5-B4AC-5B960ED07C5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99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26C84-0831-42AE-9B26-571BD89FCF5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14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49BE6-7CC8-448E-9C1F-ECA98097F14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12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9E3E-6351-424A-A98A-4B9822ABEC6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20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5D610-8FA4-4A67-8519-1FC94CE003D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38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78AA4-BB62-4FDC-8927-F0BCACDB386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10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86EA-0816-4EE9-871B-161845A67DB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35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E4C8FF-BF24-4F68-A42A-C2F7C0ABCCC2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16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kcSp2ej2S00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DrAjHeQMf4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R0jm6j3s_u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JWLoXziXC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YSlhWBwD5f4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longstreet.typepad.com/thesciencebookstore/2011/04/the-other-miracles-of-1905-winsor-mccay-little-nemo-and-subversive-dreamscapes.html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7E95-2B2B-4F23-BE59-367E1CBE9045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643182"/>
          </a:xfrm>
        </p:spPr>
        <p:txBody>
          <a:bodyPr>
            <a:normAutofit fontScale="90000"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400" b="1" dirty="0">
                <a:latin typeface="Comic Sans MS" pitchFamily="66" charset="0"/>
              </a:rPr>
              <a:t/>
            </a:r>
            <a:br>
              <a:rPr lang="en-US" sz="1400" b="1" dirty="0">
                <a:latin typeface="Comic Sans MS" pitchFamily="66" charset="0"/>
              </a:rPr>
            </a:br>
            <a:r>
              <a:rPr lang="en-US" sz="1400" b="1" dirty="0" smtClean="0">
                <a:latin typeface="Comic Sans MS" pitchFamily="66" charset="0"/>
              </a:rPr>
              <a:t/>
            </a:r>
            <a:br>
              <a:rPr lang="en-US" sz="1400" b="1" dirty="0" smtClean="0">
                <a:latin typeface="Comic Sans MS" pitchFamily="66" charset="0"/>
              </a:rPr>
            </a:b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</a:rPr>
              <a:t>Ανωτάτη Σχολή Καλών Τεχνών - Τμήμα Θεωρίας και Ιστορίας της Τέχνης – ΑΣΚΤ</a:t>
            </a:r>
            <a:r>
              <a:rPr lang="en-US" sz="14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14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l-GR" sz="5400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l-GR" sz="5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l-GR" b="1" dirty="0" smtClean="0">
                <a:solidFill>
                  <a:schemeClr val="bg1"/>
                </a:solidFill>
                <a:latin typeface="HELVETICA"/>
              </a:rPr>
              <a:t>ΙΣΤΟΡΙΚΕΣ ΚΑΙ ΘΕΩΡΗΤΙΚΕΣ ΠΡΟΣΕΓΓΙΣΕΙΣ ΤΩΝ ΚΟΜΙΚΣ</a:t>
            </a:r>
            <a:r>
              <a:rPr lang="el-GR" b="1" dirty="0" smtClean="0">
                <a:solidFill>
                  <a:schemeClr val="tx1"/>
                </a:solidFill>
                <a:latin typeface="HELVETICA"/>
              </a:rPr>
              <a:t> </a:t>
            </a:r>
            <a:r>
              <a:rPr lang="el-GR" sz="7200" b="1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l-GR" sz="7200" b="1" dirty="0">
                <a:solidFill>
                  <a:schemeClr val="tx1"/>
                </a:solidFill>
                <a:latin typeface="Comic Sans MS" pitchFamily="66" charset="0"/>
              </a:rPr>
            </a:br>
            <a:endParaRPr lang="el-GR" sz="7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14942" y="500042"/>
            <a:ext cx="3929058" cy="785794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chemeClr val="bg1"/>
                </a:solidFill>
                <a:latin typeface="+mj-lt"/>
              </a:rPr>
              <a:t>                     </a:t>
            </a:r>
            <a:r>
              <a:rPr lang="el-GR" sz="1800" b="1" dirty="0">
                <a:solidFill>
                  <a:schemeClr val="bg1"/>
                </a:solidFill>
                <a:latin typeface="+mj-lt"/>
              </a:rPr>
              <a:t>Γιάννης </a:t>
            </a:r>
            <a:r>
              <a:rPr lang="el-GR" sz="1800" b="1" dirty="0" err="1">
                <a:solidFill>
                  <a:schemeClr val="bg1"/>
                </a:solidFill>
                <a:latin typeface="+mj-lt"/>
              </a:rPr>
              <a:t>Κουκουλάς</a:t>
            </a:r>
            <a:endParaRPr lang="el-GR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143248"/>
            <a:ext cx="6217709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087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08520" y="5715000"/>
            <a:ext cx="1224136" cy="1143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F. M. </a:t>
            </a:r>
            <a:r>
              <a:rPr lang="en-US" sz="1800" b="1" dirty="0" err="1" smtClean="0">
                <a:solidFill>
                  <a:schemeClr val="bg1"/>
                </a:solidFill>
              </a:rPr>
              <a:t>Howarth</a:t>
            </a:r>
            <a:endParaRPr lang="el-GR" sz="18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01"/>
            <a:ext cx="8172400" cy="684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857673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0"/>
            <a:ext cx="3635375" cy="685800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Winsor McCay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/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 Little Sammy Sneeze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/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1905</a:t>
            </a:r>
            <a:endParaRPr lang="el-GR" sz="3200" b="1">
              <a:solidFill>
                <a:schemeClr val="bg1"/>
              </a:solidFill>
            </a:endParaRPr>
          </a:p>
        </p:txBody>
      </p:sp>
      <p:pic>
        <p:nvPicPr>
          <p:cNvPr id="124931" name="Picture 3" descr="eikona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0"/>
            <a:ext cx="541178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292080" cy="683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403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0"/>
            <a:ext cx="3924300" cy="685800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Winsor McCay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/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A Pilgrim’s Progress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/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1906</a:t>
            </a:r>
            <a:endParaRPr lang="el-GR" sz="3200" b="1">
              <a:solidFill>
                <a:schemeClr val="bg1"/>
              </a:solidFill>
            </a:endParaRPr>
          </a:p>
        </p:txBody>
      </p:sp>
      <p:pic>
        <p:nvPicPr>
          <p:cNvPr id="125955" name="Picture 3" descr="eikona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318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101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7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0"/>
            <a:ext cx="3635375" cy="685800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</a:rPr>
              <a:t>Winsor McCay 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/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 i="1">
                <a:solidFill>
                  <a:schemeClr val="bg1"/>
                </a:solidFill>
              </a:rPr>
              <a:t>Poor Jake</a:t>
            </a:r>
            <a:r>
              <a:rPr lang="en-US" sz="4000" b="1">
                <a:solidFill>
                  <a:schemeClr val="bg1"/>
                </a:solidFill>
              </a:rPr>
              <a:t> 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/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>1909</a:t>
            </a:r>
            <a:endParaRPr lang="el-GR" sz="4000" b="1">
              <a:solidFill>
                <a:schemeClr val="bg1"/>
              </a:solidFill>
            </a:endParaRPr>
          </a:p>
        </p:txBody>
      </p:sp>
      <p:pic>
        <p:nvPicPr>
          <p:cNvPr id="126979" name="Picture 3" descr="eikona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0"/>
            <a:ext cx="5356225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102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7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hlinkClick r:id="rId2"/>
              </a:rPr>
              <a:t>http://www.youtube.com/watch?v=kcSp2ej2S00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Βίντεο για το </a:t>
            </a:r>
            <a:r>
              <a:rPr lang="en-US" dirty="0" smtClean="0">
                <a:solidFill>
                  <a:srgbClr val="FF0000"/>
                </a:solidFill>
              </a:rPr>
              <a:t>Little </a:t>
            </a:r>
            <a:r>
              <a:rPr lang="en-US" dirty="0" err="1" smtClean="0">
                <a:solidFill>
                  <a:srgbClr val="FF0000"/>
                </a:solidFill>
              </a:rPr>
              <a:t>Nemo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103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4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r>
              <a:rPr lang="en-US" sz="3600" b="1">
                <a:solidFill>
                  <a:schemeClr val="bg1"/>
                </a:solidFill>
              </a:rPr>
              <a:t>Winsor McCay 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/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 i="1">
                <a:solidFill>
                  <a:schemeClr val="bg1"/>
                </a:solidFill>
              </a:rPr>
              <a:t>Gertie  the Dinosaur </a:t>
            </a:r>
            <a:br>
              <a:rPr lang="en-US" sz="3600" b="1" i="1">
                <a:solidFill>
                  <a:schemeClr val="bg1"/>
                </a:solidFill>
              </a:rPr>
            </a:br>
            <a:r>
              <a:rPr lang="en-US" sz="3600" b="1" i="1">
                <a:solidFill>
                  <a:schemeClr val="bg1"/>
                </a:solidFill>
              </a:rPr>
              <a:t/>
            </a:r>
            <a:br>
              <a:rPr lang="en-US" sz="3600" b="1" i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>1914</a:t>
            </a:r>
            <a:endParaRPr lang="el-GR" sz="3600" b="1">
              <a:solidFill>
                <a:schemeClr val="bg1"/>
              </a:solidFill>
            </a:endParaRPr>
          </a:p>
        </p:txBody>
      </p:sp>
      <p:pic>
        <p:nvPicPr>
          <p:cNvPr id="50180" name="Picture 4" descr="eikona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104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5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https://www.youtube.com/watch?v=NDrAjHeQMf4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Βίντεο για το πώς γυρίστηκε το </a:t>
            </a:r>
            <a:r>
              <a:rPr lang="en-US" dirty="0" smtClean="0">
                <a:solidFill>
                  <a:srgbClr val="FF0000"/>
                </a:solidFill>
              </a:rPr>
              <a:t>GERTIE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105</a:t>
            </a:fld>
            <a:endParaRPr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0"/>
            <a:ext cx="4067175" cy="685800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Winsor McCay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/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 i="1">
                <a:solidFill>
                  <a:schemeClr val="bg1"/>
                </a:solidFill>
              </a:rPr>
              <a:t>Musical Play </a:t>
            </a:r>
            <a:br>
              <a:rPr lang="en-US" sz="3200" b="1" i="1">
                <a:solidFill>
                  <a:schemeClr val="bg1"/>
                </a:solidFill>
              </a:rPr>
            </a:br>
            <a:r>
              <a:rPr lang="en-US" sz="3200" b="1" i="1">
                <a:solidFill>
                  <a:schemeClr val="bg1"/>
                </a:solidFill>
              </a:rPr>
              <a:t>Little Nemo</a:t>
            </a:r>
            <a:r>
              <a:rPr lang="en-US" sz="3200" b="1">
                <a:solidFill>
                  <a:schemeClr val="bg1"/>
                </a:solidFill>
              </a:rPr>
              <a:t>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/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1908</a:t>
            </a:r>
            <a:endParaRPr lang="el-GR" sz="3200" b="1">
              <a:solidFill>
                <a:schemeClr val="bg1"/>
              </a:solidFill>
            </a:endParaRPr>
          </a:p>
        </p:txBody>
      </p:sp>
      <p:pic>
        <p:nvPicPr>
          <p:cNvPr id="43012" name="Picture 4" descr="eikona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538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106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8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2588" cy="1196975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Winsor McCay     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undated</a:t>
            </a:r>
            <a:endParaRPr lang="el-GR" sz="3200" b="1">
              <a:solidFill>
                <a:schemeClr val="bg1"/>
              </a:solidFill>
            </a:endParaRPr>
          </a:p>
        </p:txBody>
      </p:sp>
      <p:pic>
        <p:nvPicPr>
          <p:cNvPr id="8196" name="Picture 4" descr="eikona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4263"/>
            <a:ext cx="9144000" cy="5773737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107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1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6386" name="Picture 2" descr="D:\ΒΑΒΕΛ\COMIX FILES\COMIX FILES\ΕΙΚΟΝΕΣ ΓΙΑ COMIX FILES\Εικόνες για Comix File #38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6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51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20072" y="4365104"/>
            <a:ext cx="3923928" cy="2007096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Vittorio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Giardino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Little Ego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1985-1989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109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88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3860" y="0"/>
            <a:ext cx="305014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909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509120"/>
            <a:ext cx="1187624" cy="1575048"/>
          </a:xfrm>
        </p:spPr>
        <p:txBody>
          <a:bodyPr/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Honore</a:t>
            </a:r>
            <a:r>
              <a:rPr lang="en-US" sz="1800" b="1" dirty="0" smtClean="0">
                <a:solidFill>
                  <a:schemeClr val="bg1"/>
                </a:solidFill>
              </a:rPr>
              <a:t> Daumier,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1856</a:t>
            </a:r>
            <a:endParaRPr lang="el-GR" sz="18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230"/>
            <a:ext cx="7956376" cy="685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7841439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29200" y="2492896"/>
            <a:ext cx="41148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Niko</a:t>
            </a:r>
            <a:r>
              <a:rPr lang="en-US" sz="3200" b="1" dirty="0" smtClean="0">
                <a:solidFill>
                  <a:schemeClr val="bg1"/>
                </a:solidFill>
              </a:rPr>
              <a:t> Geyer,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Little </a:t>
            </a:r>
            <a:r>
              <a:rPr lang="en-US" sz="3200" b="1" dirty="0" err="1" smtClean="0">
                <a:solidFill>
                  <a:schemeClr val="bg1"/>
                </a:solidFill>
              </a:rPr>
              <a:t>Nemo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2005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6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Αριστερό βέλος"/>
          <p:cNvSpPr/>
          <p:nvPr/>
        </p:nvSpPr>
        <p:spPr bwMode="auto">
          <a:xfrm>
            <a:off x="5220072" y="5805264"/>
            <a:ext cx="978408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0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499992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Ivan </a:t>
            </a:r>
            <a:r>
              <a:rPr lang="en-US" sz="3200" b="1" dirty="0" err="1" smtClean="0">
                <a:solidFill>
                  <a:schemeClr val="bg1"/>
                </a:solidFill>
              </a:rPr>
              <a:t>Brunetti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7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Αριστερό βέλος"/>
          <p:cNvSpPr/>
          <p:nvPr/>
        </p:nvSpPr>
        <p:spPr bwMode="auto">
          <a:xfrm>
            <a:off x="4716016" y="5589240"/>
            <a:ext cx="978408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1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88024" y="2636912"/>
            <a:ext cx="4355976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Reuxben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I Love You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2010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79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Αριστερό βέλος"/>
          <p:cNvSpPr/>
          <p:nvPr/>
        </p:nvSpPr>
        <p:spPr bwMode="auto">
          <a:xfrm>
            <a:off x="4860032" y="5877272"/>
            <a:ext cx="978408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148064" y="3212976"/>
            <a:ext cx="3995936" cy="2453134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Art </a:t>
            </a:r>
            <a:r>
              <a:rPr lang="en-US" sz="3200" b="1" dirty="0" err="1" smtClean="0">
                <a:solidFill>
                  <a:schemeClr val="bg1"/>
                </a:solidFill>
              </a:rPr>
              <a:t>Spiegelman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In the Shadow of No Towers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2004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113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243408"/>
            <a:ext cx="5472608" cy="772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Αριστερό βέλος"/>
          <p:cNvSpPr/>
          <p:nvPr/>
        </p:nvSpPr>
        <p:spPr bwMode="auto">
          <a:xfrm>
            <a:off x="5148064" y="6165304"/>
            <a:ext cx="978408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114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3314" name="Picture 2" descr="D:\ΒΑΒΕΛ\COMIX FILES\COMIX FILES\ΕΙΚΟΝΕΣ ΓΙΑ COMIX FILES\Εικόνες για Comix File #38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3174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4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Vittorio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Giardino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4338" name="Picture 2" descr="D:\ΒΑΒΕΛ\COMIX FILES\COMIX FILES\ΕΙΚΟΝΕΣ ΓΙΑ COMIX FILES\Εικόνες για Comix File #38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004048" cy="6895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268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555776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Marc </a:t>
            </a:r>
            <a:r>
              <a:rPr lang="en-US" sz="3200" b="1" dirty="0" err="1" smtClean="0">
                <a:solidFill>
                  <a:schemeClr val="bg1"/>
                </a:solidFill>
              </a:rPr>
              <a:t>Crilley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116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5362" name="Picture 2" descr="D:\ΒΑΒΕΛ\COMIX FILES\COMIX FILES\ΕΙΚΟΝΕΣ ΓΙΑ COMIX FILES\Εικόνες για Comix File #38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88224" cy="6868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46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020272" y="274638"/>
            <a:ext cx="2123728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Doctor McCoy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7410" name="Picture 2" descr="D:\ΒΑΒΕΛ\COMIX FILES\COMIX FILES\ΕΙΚΟΝΕΣ ΓΙΑ COMIX FILES\Εικόνες για Comix File #38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20272" cy="6835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35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8434" name="Picture 2" descr="D:\ΒΑΒΕΛ\COMIX FILES\COMIX FILES\ΕΙΚΟΝΕΣ ΓΙΑ COMIX FILES\Εικόνες για Comix File #38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6228184" cy="6797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97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Patrick McDonnell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119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9458" name="Picture 2" descr="D:\ΒΑΒΕΛ\COMIX FILES\COMIX FILES\ΕΙΚΟΝΕΣ ΓΙΑ COMIX FILES\Εικόνες για Comix File #38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4957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10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/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Honore</a:t>
            </a:r>
            <a:r>
              <a:rPr lang="en-US" sz="1800" b="1" dirty="0" smtClean="0">
                <a:solidFill>
                  <a:schemeClr val="bg1"/>
                </a:solidFill>
              </a:rPr>
              <a:t> Daumier, 1862</a:t>
            </a:r>
            <a:endParaRPr lang="el-GR" sz="18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20472" cy="637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308718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120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4427984" cy="68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293631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121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3074" name="Picture 2" descr="F:\ΑΣΚΤ\ΜΑΘΗΜΑΤΑ ΑΣΚΤ\ΙΣΤΟΡΙΚΕΣ ΚΑΙ ΘΕΩΡΗΤΙΚΕΣ ΠΡΟΣΕΓΓΙΣΕΙΣ ΤΩΝ ΚΟΜΙΚΣ - 2021\ΙΣΤΟΡΙΚΕΣ ΚΑΙ ΘΕΩΡΗΤΙΚΕΣ ΠΡΟΣΕΓΓΙΣΕΙΣ ΤΩΝ ΚΟΜΙΚΣ 2022\tumblr_m8ylocertl1qccpz7o1_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4572032" cy="6853153"/>
          </a:xfrm>
          <a:prstGeom prst="rect">
            <a:avLst/>
          </a:prstGeom>
          <a:noFill/>
        </p:spPr>
      </p:pic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4929190" y="274638"/>
            <a:ext cx="4071966" cy="5674642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Pascale</a:t>
            </a:r>
            <a:r>
              <a:rPr lang="en-US" sz="3200" b="1" dirty="0" smtClean="0">
                <a:solidFill>
                  <a:schemeClr val="bg1"/>
                </a:solidFill>
              </a:rPr>
              <a:t> Navarro,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The Walking Bed</a:t>
            </a:r>
            <a:r>
              <a:rPr lang="en-US" sz="3200" b="1" dirty="0" smtClean="0">
                <a:solidFill>
                  <a:schemeClr val="bg1"/>
                </a:solidFill>
              </a:rPr>
              <a:t>,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2011</a:t>
            </a:r>
            <a:endParaRPr lang="el-G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Patrick </a:t>
            </a:r>
            <a:r>
              <a:rPr lang="en-US" sz="3200" b="1" dirty="0" smtClean="0">
                <a:solidFill>
                  <a:schemeClr val="bg1"/>
                </a:solidFill>
              </a:rPr>
              <a:t>McDonnell,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Mutts</a:t>
            </a:r>
            <a:endParaRPr lang="el-GR" sz="3200" i="1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122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482" name="Picture 2" descr="D:\ΒΑΒΕΛ\COMIX FILES\COMIX FILES\ΕΙΚΟΝΕΣ ΓΙΑ COMIX FILES\Εικόνες για Comix File #38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508104" cy="6779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96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5674642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Frank King,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Gasoline Alley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1930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123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83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Δεξιό βέλος"/>
          <p:cNvSpPr/>
          <p:nvPr/>
        </p:nvSpPr>
        <p:spPr bwMode="auto">
          <a:xfrm rot="10800000">
            <a:off x="5220072" y="4725144"/>
            <a:ext cx="1410456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6863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124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86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778154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67744" y="5301208"/>
            <a:ext cx="6876256" cy="1143000"/>
          </a:xfrm>
        </p:spPr>
        <p:txBody>
          <a:bodyPr/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Little </a:t>
            </a:r>
            <a:r>
              <a:rPr lang="en-US" sz="3200" b="1" i="1" dirty="0" err="1" smtClean="0">
                <a:solidFill>
                  <a:schemeClr val="bg1"/>
                </a:solidFill>
              </a:rPr>
              <a:t>Nemo</a:t>
            </a:r>
            <a:r>
              <a:rPr lang="en-US" sz="3200" b="1" i="1" dirty="0" smtClean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Googleland</a:t>
            </a:r>
            <a:r>
              <a:rPr lang="en-US" sz="3200" b="1" dirty="0" smtClean="0">
                <a:solidFill>
                  <a:schemeClr val="bg1"/>
                </a:solidFill>
              </a:rPr>
              <a:t>, 2012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125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7744" cy="690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924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Charles Parsons, 1862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13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71" y="548680"/>
            <a:ext cx="9162172" cy="676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756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J.S. Johnston,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Skating in Central Park</a:t>
            </a:r>
            <a:r>
              <a:rPr lang="en-US" sz="3200" b="1" dirty="0" smtClean="0">
                <a:solidFill>
                  <a:schemeClr val="bg1"/>
                </a:solidFill>
              </a:rPr>
              <a:t>, 1890’s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14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38" y="1076637"/>
            <a:ext cx="8628534" cy="575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8325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Theodore Gericault,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Horse Racing at Epsom</a:t>
            </a:r>
            <a:r>
              <a:rPr lang="en-US" sz="3200" b="1" dirty="0" smtClean="0">
                <a:solidFill>
                  <a:schemeClr val="bg1"/>
                </a:solidFill>
              </a:rPr>
              <a:t>, 1821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812360" cy="572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959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571500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Eadweard</a:t>
            </a:r>
            <a:r>
              <a:rPr lang="en-US" sz="3200" b="1" dirty="0" smtClean="0">
                <a:solidFill>
                  <a:schemeClr val="bg1"/>
                </a:solidFill>
              </a:rPr>
              <a:t> Muybridge,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Galloping Horse in Motion</a:t>
            </a:r>
            <a:r>
              <a:rPr lang="en-US" sz="3200" b="1" dirty="0" smtClean="0">
                <a:solidFill>
                  <a:schemeClr val="bg1"/>
                </a:solidFill>
              </a:rPr>
              <a:t>, 1878</a:t>
            </a:r>
            <a:endParaRPr lang="el-GR" sz="3200" b="1" i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16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12360" cy="57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269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6" name="Picture 2" descr="F:\ΑΣΚΤ\ΜΑΘΗΜΑΤΑ ΑΣΚΤ\ΙΣΤΟΡΙΚΕΣ ΚΑΙ ΘΕΩΡΗΤΙΚΕΣ ΠΡΟΣΕΓΓΙΣΕΙΣ ΤΩΝ ΚΟΜΙΚΣ - 2021\ΙΣΤΟΡΙΚΕΣ ΚΑΙ ΘΕΩΡΗΤΙΚΕΣ ΠΡΟΣΕΓΓΙΣΕΙΣ ΤΩΝ ΚΟΜΙΚΣ 2022\Edward_coley_burne-jones,_the_golden_stairs,_18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-1"/>
            <a:ext cx="3655951" cy="6858001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 bwMode="auto">
          <a:xfrm>
            <a:off x="4714876" y="4214818"/>
            <a:ext cx="4429124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Edward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Burne-Jones </a:t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Golden Stairs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1880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Eadweard</a:t>
            </a:r>
            <a:r>
              <a:rPr lang="en-US" sz="3200" b="1" dirty="0" smtClean="0">
                <a:solidFill>
                  <a:schemeClr val="bg1"/>
                </a:solidFill>
              </a:rPr>
              <a:t> Muybridge,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Woman Walking Downstairs</a:t>
            </a:r>
            <a:r>
              <a:rPr lang="en-US" sz="3200" b="1" dirty="0" smtClean="0">
                <a:solidFill>
                  <a:schemeClr val="bg1"/>
                </a:solidFill>
              </a:rPr>
              <a:t>, 1887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18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Documents and Settings\USER\Επιφάνεια εργασίας\Συμπληρωματικές Εικόνες για 2ο Μάθημα\647788068_8e4641aac0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855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53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067944" y="1988840"/>
            <a:ext cx="4546848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Marcel Duchamp,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Nude Descending a Staircase</a:t>
            </a:r>
            <a:r>
              <a:rPr lang="en-US" sz="3200" b="1" dirty="0" smtClean="0">
                <a:solidFill>
                  <a:schemeClr val="bg1"/>
                </a:solidFill>
              </a:rPr>
              <a:t>,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1913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19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 descr="C:\Documents and Settings\USER\Επιφάνεια εργασίας\Συμπληρωματικές Εικόνες για 2ο Μάθημα\tumblr_meiekfI1fs1rp2wx5o1_1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7944" cy="6779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966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0298" y="2928934"/>
            <a:ext cx="6286512" cy="1470025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accent4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COMIC </a:t>
            </a:r>
            <a:r>
              <a:rPr lang="en-US" sz="6000" b="1" dirty="0">
                <a:solidFill>
                  <a:schemeClr val="accent4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STRIPS</a:t>
            </a:r>
            <a:r>
              <a:rPr lang="en-US" sz="4000" b="1" dirty="0">
                <a:solidFill>
                  <a:schemeClr val="accent4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en-US" sz="4000" b="1" dirty="0">
                <a:solidFill>
                  <a:schemeClr val="accent4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l-GR" sz="4000" b="1" dirty="0">
                <a:solidFill>
                  <a:schemeClr val="accent4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ΕΛΕΥΣΗ ΤΟΥ ΜΟΝΤΕΡΝΟΥ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63A9-3AC7-4BE1-B8F8-FB388C4D3029}" type="slidenum">
              <a:rPr lang="el-GR" smtClean="0">
                <a:solidFill>
                  <a:srgbClr val="000000"/>
                </a:solidFill>
              </a:rPr>
              <a:pPr/>
              <a:t>2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9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52120" y="2708920"/>
            <a:ext cx="3034680" cy="3744416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Eliot </a:t>
            </a:r>
            <a:r>
              <a:rPr lang="en-US" sz="2000" b="1" dirty="0" err="1" smtClean="0">
                <a:solidFill>
                  <a:schemeClr val="bg1"/>
                </a:solidFill>
              </a:rPr>
              <a:t>Elisofon</a:t>
            </a:r>
            <a:r>
              <a:rPr lang="en-US" sz="2000" b="1" dirty="0" smtClean="0">
                <a:solidFill>
                  <a:schemeClr val="bg1"/>
                </a:solidFill>
              </a:rPr>
              <a:t>, 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Marcel Duchamp Descending a Staircase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1952.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79799" cy="683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3092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Bill Watterson,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Calvin and Hobbes</a:t>
            </a:r>
            <a:r>
              <a:rPr lang="en-US" sz="3200" b="1" dirty="0" smtClean="0">
                <a:solidFill>
                  <a:schemeClr val="bg1"/>
                </a:solidFill>
              </a:rPr>
              <a:t>, 1988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 descr="C:\Users\New\Desktop\ΚΑΛΙΠΠΟΣ\ΕΙΚΟΝΕΣ ΓΙΑ ΠΡΟΣΘΗΚΗ ΣΕ ΒΙΒΛΙΟ\ΦΑΚΕΛΟΣ ΕΙΚΟΝΩΝ ΓΙΑ ΑΓΓΕΛΙΚΗ\ΕΙΚΟΝΕΣ ΚΕΦΑΛΑΙΟ 3\Εικόνα 3.37 Bill Watterson, Calvin and Hobbes - There's Treasure Everywhere, 1996 (εκδ. Andrews McMeel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714488"/>
            <a:ext cx="9198213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92080" y="3140968"/>
            <a:ext cx="3851920" cy="3717032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J. F. Griswold,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The Rude Descending a Staircase (Rush Hour at the Subway), 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684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97187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08104" y="0"/>
            <a:ext cx="3635896" cy="6858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F. Fox,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err="1" smtClean="0">
                <a:solidFill>
                  <a:schemeClr val="bg1"/>
                </a:solidFill>
              </a:rPr>
              <a:t>Cubisto</a:t>
            </a:r>
            <a:r>
              <a:rPr lang="en-US" sz="2000" b="1" i="1" dirty="0" smtClean="0">
                <a:solidFill>
                  <a:schemeClr val="bg1"/>
                </a:solidFill>
              </a:rPr>
              <a:t> Picture Composed by Dad, Under the Inspiration of the Incoming Bills for the Ladies’ Spring Purchases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23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7393" cy="681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34571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Mary Mills </a:t>
            </a:r>
            <a:r>
              <a:rPr lang="en-US" sz="2000" b="1" dirty="0" err="1" smtClean="0">
                <a:solidFill>
                  <a:schemeClr val="bg1"/>
                </a:solidFill>
              </a:rPr>
              <a:t>Lyall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Earl Harvey </a:t>
            </a:r>
            <a:r>
              <a:rPr lang="en-US" sz="2000" b="1" dirty="0" err="1" smtClean="0">
                <a:solidFill>
                  <a:schemeClr val="bg1"/>
                </a:solidFill>
              </a:rPr>
              <a:t>Lyall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The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Cubies</a:t>
            </a:r>
            <a:r>
              <a:rPr lang="en-US" sz="2000" b="1" i="1" dirty="0" smtClean="0">
                <a:solidFill>
                  <a:schemeClr val="bg1"/>
                </a:solidFill>
              </a:rPr>
              <a:t>’ ABC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24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38041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  <a:hlinkClick r:id="rId2"/>
              </a:rPr>
              <a:t>http://www.youtube.com/watch?v=R0jm6j3s_uE</a:t>
            </a:r>
            <a:endParaRPr lang="en-US" u="sng" dirty="0" smtClean="0">
              <a:solidFill>
                <a:schemeClr val="bg1"/>
              </a:solidFill>
            </a:endParaRPr>
          </a:p>
          <a:p>
            <a:endParaRPr lang="en-US" u="sng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Βίντεο με αποσπάσματα από τα πρώτα εγχειρήματα κινηματογράφησης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25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6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On or about December 1910, human character changed.</a:t>
            </a:r>
          </a:p>
          <a:p>
            <a:pPr algn="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Virginia Woolf (1924)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800" dirty="0" smtClean="0">
                <a:solidFill>
                  <a:schemeClr val="bg1"/>
                </a:solidFill>
              </a:rPr>
              <a:t>Στο γύρισμα του αιώνα, τα κόμικς εξερεύνησαν τα όρια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800" dirty="0" smtClean="0">
                <a:solidFill>
                  <a:schemeClr val="bg1"/>
                </a:solidFill>
              </a:rPr>
              <a:t>του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l-GR" sz="2800" dirty="0" smtClean="0">
                <a:solidFill>
                  <a:schemeClr val="bg1"/>
                </a:solidFill>
              </a:rPr>
              <a:t>μοντερνισμού και βοήθησαν στην εκπαίδευση του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800" dirty="0" smtClean="0">
                <a:solidFill>
                  <a:schemeClr val="bg1"/>
                </a:solidFill>
              </a:rPr>
              <a:t>κοινού σε νέες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l-GR" sz="2800" dirty="0" smtClean="0">
                <a:solidFill>
                  <a:schemeClr val="bg1"/>
                </a:solidFill>
              </a:rPr>
              <a:t>αφηγηματικές πρακτικές προς το νέο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800" dirty="0" smtClean="0">
                <a:solidFill>
                  <a:schemeClr val="bg1"/>
                </a:solidFill>
              </a:rPr>
              <a:t>αιώνα.</a:t>
            </a:r>
          </a:p>
          <a:p>
            <a:pPr algn="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Jared Gardner, </a:t>
            </a:r>
            <a:r>
              <a:rPr lang="en-US" sz="2400" i="1" dirty="0" smtClean="0">
                <a:solidFill>
                  <a:schemeClr val="bg1"/>
                </a:solidFill>
              </a:rPr>
              <a:t>Projections</a:t>
            </a:r>
            <a:r>
              <a:rPr lang="en-US" sz="2400" dirty="0" smtClean="0">
                <a:solidFill>
                  <a:schemeClr val="bg1"/>
                </a:solidFill>
              </a:rPr>
              <a:t>, (2012)</a:t>
            </a:r>
          </a:p>
          <a:p>
            <a:pPr algn="r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26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158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Armory Show, 1913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3074" name="Picture 2" descr="C:\Documents and Settings\USER\Επιφάνεια εργασίας\Συμπληρωματικές Εικόνες για 2ο Μάθημα\Armory_Show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1"/>
            <a:ext cx="8640960" cy="6349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07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D2EA8-FC24-4E0A-BA72-F3B126AA2034}" type="slidenum">
              <a:rPr lang="el-GR">
                <a:solidFill>
                  <a:srgbClr val="000000"/>
                </a:solidFill>
              </a:rPr>
              <a:pPr/>
              <a:t>28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44741" name="Picture 5" descr="po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0"/>
            <a:ext cx="469106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2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https://www.youtube.com/watch?v=qJWLoXziXC4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>
              <a:solidFill>
                <a:srgbClr val="FF0000"/>
              </a:solidFill>
            </a:endParaRPr>
          </a:p>
          <a:p>
            <a:endParaRPr lang="el-GR" dirty="0" smtClean="0">
              <a:solidFill>
                <a:srgbClr val="FF0000"/>
              </a:solidFill>
            </a:endParaRPr>
          </a:p>
          <a:p>
            <a:endParaRPr lang="el-GR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Βίντεο για το </a:t>
            </a:r>
            <a:r>
              <a:rPr lang="en-US" dirty="0" smtClean="0">
                <a:solidFill>
                  <a:srgbClr val="FF0000"/>
                </a:solidFill>
              </a:rPr>
              <a:t>Armory Show </a:t>
            </a:r>
            <a:r>
              <a:rPr lang="el-GR" dirty="0" smtClean="0">
                <a:solidFill>
                  <a:srgbClr val="FF0000"/>
                </a:solidFill>
              </a:rPr>
              <a:t>του 1913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29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30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100000">
              <a:srgbClr val="4D4D4D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6B9E-A47E-4FF7-BA75-E19BEC2CCCC4}" type="slidenum">
              <a:rPr lang="el-GR">
                <a:solidFill>
                  <a:srgbClr val="000000"/>
                </a:solidFill>
              </a:rPr>
              <a:pPr/>
              <a:t>3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54439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 dirty="0" smtClean="0">
                <a:solidFill>
                  <a:schemeClr val="bg1"/>
                </a:solidFill>
                <a:latin typeface="Comic Sans MS" pitchFamily="66" charset="0"/>
              </a:rPr>
              <a:t>3ο ΜΑΘΗΜΑ</a:t>
            </a:r>
            <a:endParaRPr lang="en-US" sz="4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endParaRPr lang="el-GR" sz="4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Απόψεις περί της «Καταγωγής του Είδους»</a:t>
            </a:r>
            <a:endParaRPr lang="en-US" sz="1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Παράλληλες εξελίξεις στον κινηματογράφο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Παράλληλες εξελίξεις στις τέχνες, στις επιστήμες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,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 στην ψυχανάλυση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Η ραγδαία ανάπτυξη των αμερικανικών εφημερίδων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Η διαμάχη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Pulitzer – Hearst 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και η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κίτρινη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”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 δημοσιογραφία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Τα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Comic Strips</a:t>
            </a:r>
          </a:p>
          <a:p>
            <a:pPr marL="914400" indent="-914400">
              <a:buFontTx/>
              <a:buAutoNum type="arabicPeriod"/>
            </a:pPr>
            <a:r>
              <a:rPr lang="en-US" sz="1800" b="1" i="1" dirty="0" smtClean="0">
                <a:solidFill>
                  <a:schemeClr val="bg1"/>
                </a:solidFill>
                <a:latin typeface="Comic Sans MS" pitchFamily="66" charset="0"/>
              </a:rPr>
              <a:t>Yellow Kid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– Richard </a:t>
            </a:r>
            <a:r>
              <a:rPr lang="en-US" sz="1800" b="1" dirty="0" err="1" smtClean="0">
                <a:solidFill>
                  <a:schemeClr val="bg1"/>
                </a:solidFill>
                <a:latin typeface="Comic Sans MS" pitchFamily="66" charset="0"/>
              </a:rPr>
              <a:t>Outcault</a:t>
            </a:r>
            <a:endParaRPr lang="el-GR" sz="1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r>
              <a:rPr lang="en-US" sz="1800" b="1" i="1" dirty="0" smtClean="0">
                <a:solidFill>
                  <a:schemeClr val="bg1"/>
                </a:solidFill>
                <a:latin typeface="Comic Sans MS" pitchFamily="66" charset="0"/>
              </a:rPr>
              <a:t>Little </a:t>
            </a:r>
            <a:r>
              <a:rPr lang="en-US" sz="1800" b="1" i="1" dirty="0" err="1" smtClean="0">
                <a:solidFill>
                  <a:schemeClr val="bg1"/>
                </a:solidFill>
                <a:latin typeface="Comic Sans MS" pitchFamily="66" charset="0"/>
              </a:rPr>
              <a:t>Nemo</a:t>
            </a:r>
            <a:r>
              <a:rPr lang="en-US" sz="1800" b="1" i="1" dirty="0" smtClean="0">
                <a:solidFill>
                  <a:schemeClr val="bg1"/>
                </a:solidFill>
                <a:latin typeface="Comic Sans MS" pitchFamily="66" charset="0"/>
              </a:rPr>
              <a:t> in </a:t>
            </a:r>
            <a:r>
              <a:rPr lang="en-US" sz="1800" b="1" i="1" dirty="0" err="1" smtClean="0">
                <a:solidFill>
                  <a:schemeClr val="bg1"/>
                </a:solidFill>
                <a:latin typeface="Comic Sans MS" pitchFamily="66" charset="0"/>
              </a:rPr>
              <a:t>Slumberland</a:t>
            </a:r>
            <a:r>
              <a:rPr lang="en-US" sz="1800" b="1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– Winsor </a:t>
            </a:r>
            <a:r>
              <a:rPr lang="en-US" sz="1800" b="1" dirty="0" err="1" smtClean="0">
                <a:solidFill>
                  <a:schemeClr val="bg1"/>
                </a:solidFill>
                <a:latin typeface="Comic Sans MS" pitchFamily="66" charset="0"/>
              </a:rPr>
              <a:t>McCay</a:t>
            </a:r>
            <a:endParaRPr lang="el-GR" sz="1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r>
              <a:rPr lang="en-US" sz="1800" b="1" i="1" dirty="0" err="1" smtClean="0">
                <a:solidFill>
                  <a:schemeClr val="bg1"/>
                </a:solidFill>
                <a:latin typeface="Comic Sans MS" pitchFamily="66" charset="0"/>
              </a:rPr>
              <a:t>Krazy</a:t>
            </a:r>
            <a:r>
              <a:rPr lang="en-US" sz="1800" b="1" i="1" dirty="0" smtClean="0">
                <a:solidFill>
                  <a:schemeClr val="bg1"/>
                </a:solidFill>
                <a:latin typeface="Comic Sans MS" pitchFamily="66" charset="0"/>
              </a:rPr>
              <a:t> Kat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– George </a:t>
            </a:r>
            <a:r>
              <a:rPr lang="en-US" sz="1800" b="1" dirty="0" err="1" smtClean="0">
                <a:solidFill>
                  <a:schemeClr val="bg1"/>
                </a:solidFill>
                <a:latin typeface="Comic Sans MS" pitchFamily="66" charset="0"/>
              </a:rPr>
              <a:t>Herriman</a:t>
            </a:r>
            <a:endParaRPr lang="el-GR" sz="1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Ta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 κόμικς πριν από το οικονομικό κραχ του ‘29.</a:t>
            </a:r>
            <a:endParaRPr lang="el-GR" sz="1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27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380312" y="0"/>
            <a:ext cx="1763688" cy="6858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Thomas E. Powers,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Art at the Armory by Powers, Futurist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80312" cy="688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23963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644008" cy="6583362"/>
          </a:xfrm>
        </p:spPr>
        <p:txBody>
          <a:bodyPr/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Cubists and Futurists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Puck,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7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43514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52120" y="0"/>
            <a:ext cx="3491880" cy="6858000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Alek</a:t>
            </a:r>
            <a:r>
              <a:rPr lang="en-US" sz="2000" b="1" dirty="0" smtClean="0">
                <a:solidFill>
                  <a:schemeClr val="bg1"/>
                </a:solidFill>
              </a:rPr>
              <a:t> Sass,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Nobody Who Has Been Drinking is Let in to See This Show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87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68889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707904" y="4221088"/>
            <a:ext cx="5436096" cy="2367136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Winsor </a:t>
            </a:r>
            <a:r>
              <a:rPr lang="en-US" sz="2000" b="1" dirty="0" err="1" smtClean="0">
                <a:solidFill>
                  <a:schemeClr val="bg1"/>
                </a:solidFill>
              </a:rPr>
              <a:t>McCay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The Modern Art Show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1913.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33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07904" cy="690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6099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16016" y="0"/>
            <a:ext cx="4427984" cy="6858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Frederick </a:t>
            </a:r>
            <a:r>
              <a:rPr lang="en-US" sz="2000" b="1" dirty="0" err="1" smtClean="0">
                <a:solidFill>
                  <a:schemeClr val="bg1"/>
                </a:solidFill>
              </a:rPr>
              <a:t>Opper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The ‘New Art’ Fest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34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4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17634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44008" y="0"/>
            <a:ext cx="4499992" cy="6858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John T. McCutcheon,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smtClean="0">
                <a:solidFill>
                  <a:schemeClr val="bg1"/>
                </a:solidFill>
              </a:rPr>
              <a:t>How to Become a Post-Impressionist Paint Slinger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1913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90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95575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74638"/>
            <a:ext cx="3827462" cy="65833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Joseph Pulitzer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36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4139952" cy="693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431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35600" y="274638"/>
            <a:ext cx="3708400" cy="65833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William Randolph </a:t>
            </a:r>
            <a:r>
              <a:rPr lang="en-US" sz="3200" b="1" dirty="0" smtClean="0">
                <a:solidFill>
                  <a:schemeClr val="bg1"/>
                </a:solidFill>
              </a:rPr>
              <a:t>Hearst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0"/>
            <a:ext cx="4889803" cy="691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817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5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52317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525344"/>
            <a:ext cx="9144000" cy="332656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Jacob Riis, </a:t>
            </a:r>
            <a:r>
              <a:rPr lang="en-US" sz="1800" b="1" i="1" dirty="0" smtClean="0">
                <a:solidFill>
                  <a:schemeClr val="bg1"/>
                </a:solidFill>
              </a:rPr>
              <a:t>Bandit’s Roost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l-GR" sz="1800" b="1" dirty="0" err="1" smtClean="0">
                <a:solidFill>
                  <a:schemeClr val="bg1"/>
                </a:solidFill>
              </a:rPr>
              <a:t>περ</a:t>
            </a:r>
            <a:r>
              <a:rPr lang="el-GR" sz="1800" b="1" dirty="0" smtClean="0">
                <a:solidFill>
                  <a:schemeClr val="bg1"/>
                </a:solidFill>
              </a:rPr>
              <a:t>. 1890</a:t>
            </a:r>
            <a:endParaRPr lang="el-GR" sz="18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39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064896" cy="647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8586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  …η αξία της (τέχνης) δε μειώνεται από το ότι πολλές από αυτές τις ονειροφαντασίες εμείς τις εξοβελίζουμε από το πεδίο της τέχνης ως απλά υποκατάστατα ονείρων (κόμικς, </a:t>
            </a:r>
            <a:r>
              <a:rPr lang="el-GR" sz="1800" dirty="0" err="1" smtClean="0">
                <a:solidFill>
                  <a:schemeClr val="bg1"/>
                </a:solidFill>
              </a:rPr>
              <a:t>πιν</a:t>
            </a:r>
            <a:r>
              <a:rPr lang="el-GR" sz="1800" dirty="0" smtClean="0">
                <a:solidFill>
                  <a:schemeClr val="bg1"/>
                </a:solidFill>
              </a:rPr>
              <a:t>-απ </a:t>
            </a:r>
            <a:r>
              <a:rPr lang="el-GR" sz="1800" dirty="0" err="1" smtClean="0">
                <a:solidFill>
                  <a:schemeClr val="bg1"/>
                </a:solidFill>
              </a:rPr>
              <a:t>γκερλς</a:t>
            </a:r>
            <a:r>
              <a:rPr lang="el-GR" sz="1800" dirty="0" smtClean="0">
                <a:solidFill>
                  <a:schemeClr val="bg1"/>
                </a:solidFill>
              </a:rPr>
              <a:t>). Ακόμα και αυτά τα </a:t>
            </a:r>
            <a:r>
              <a:rPr lang="en-US" sz="1800" dirty="0" smtClean="0">
                <a:solidFill>
                  <a:schemeClr val="bg1"/>
                </a:solidFill>
              </a:rPr>
              <a:t>“</a:t>
            </a:r>
            <a:r>
              <a:rPr lang="el-GR" sz="1800" dirty="0" smtClean="0">
                <a:solidFill>
                  <a:schemeClr val="bg1"/>
                </a:solidFill>
              </a:rPr>
              <a:t>κατώτερα</a:t>
            </a:r>
            <a:r>
              <a:rPr lang="en-US" sz="1800" dirty="0" smtClean="0">
                <a:solidFill>
                  <a:schemeClr val="bg1"/>
                </a:solidFill>
              </a:rPr>
              <a:t>”</a:t>
            </a:r>
            <a:r>
              <a:rPr lang="el-GR" sz="1800" dirty="0" smtClean="0">
                <a:solidFill>
                  <a:schemeClr val="bg1"/>
                </a:solidFill>
              </a:rPr>
              <a:t> είδη εικόνων μπορούν, αν αξιοποιηθούν σωστά, να αποτελέσουν έναυσμα για σκέψη. Όπως ακριβώς η μελέτη της ποίησης παραμένει ελλιπής χωρίς κάποια γνώση της γλώσσας της πεζογραφίας, έτσι και η μελέτη της τέχνης θα συμπληρώνεται, πιστεύω, όλο και περισσότερο από μια εμβάθυνση στη γλώσσα των οπτικών εικόνων.</a:t>
            </a:r>
          </a:p>
          <a:p>
            <a:pPr>
              <a:buNone/>
            </a:pPr>
            <a:endParaRPr lang="el-GR" sz="1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Ernst </a:t>
            </a:r>
            <a:r>
              <a:rPr lang="en-US" sz="1800" dirty="0" err="1" smtClean="0">
                <a:solidFill>
                  <a:schemeClr val="bg1"/>
                </a:solidFill>
              </a:rPr>
              <a:t>Gombrich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l-GR" sz="1800" i="1" dirty="0" smtClean="0">
                <a:solidFill>
                  <a:schemeClr val="bg1"/>
                </a:solidFill>
              </a:rPr>
              <a:t>Τέχνη και Ψευδαίσθηση</a:t>
            </a:r>
            <a:r>
              <a:rPr lang="el-GR" sz="1800" dirty="0" smtClean="0">
                <a:solidFill>
                  <a:schemeClr val="bg1"/>
                </a:solidFill>
              </a:rPr>
              <a:t>, (1959)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831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25344"/>
            <a:ext cx="9144000" cy="332656"/>
          </a:xfrm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Jacob </a:t>
            </a:r>
            <a:r>
              <a:rPr lang="en-US" sz="1800" b="1" dirty="0" smtClean="0">
                <a:solidFill>
                  <a:schemeClr val="bg1"/>
                </a:solidFill>
              </a:rPr>
              <a:t>Riis, </a:t>
            </a:r>
            <a:r>
              <a:rPr lang="en-US" sz="1800" b="1" i="1" dirty="0" smtClean="0">
                <a:solidFill>
                  <a:schemeClr val="bg1"/>
                </a:solidFill>
              </a:rPr>
              <a:t>Mullen’s Alley, </a:t>
            </a:r>
            <a:r>
              <a:rPr lang="en-US" sz="1800" b="1" dirty="0" smtClean="0">
                <a:solidFill>
                  <a:schemeClr val="bg1"/>
                </a:solidFill>
              </a:rPr>
              <a:t>1888</a:t>
            </a:r>
            <a:endParaRPr lang="el-GR" sz="18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196" y="0"/>
            <a:ext cx="7625252" cy="65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254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4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2267744" y="623731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</a:rPr>
              <a:t>Jacob Riis, 1880’s</a:t>
            </a:r>
            <a:endParaRPr lang="el-GR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7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525344"/>
            <a:ext cx="9144000" cy="332656"/>
          </a:xfrm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Jacob </a:t>
            </a:r>
            <a:r>
              <a:rPr lang="en-US" sz="1800" b="1" dirty="0" smtClean="0">
                <a:solidFill>
                  <a:schemeClr val="bg1"/>
                </a:solidFill>
              </a:rPr>
              <a:t>Riis,</a:t>
            </a:r>
            <a:r>
              <a:rPr lang="el-GR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smtClean="0">
                <a:solidFill>
                  <a:schemeClr val="bg1"/>
                </a:solidFill>
              </a:rPr>
              <a:t>Baby in a Slum Tenement,</a:t>
            </a:r>
            <a:r>
              <a:rPr lang="en-US" sz="1800" b="1" dirty="0" smtClean="0">
                <a:solidFill>
                  <a:schemeClr val="bg1"/>
                </a:solidFill>
              </a:rPr>
              <a:t> 1889</a:t>
            </a:r>
            <a:endParaRPr lang="el-GR" sz="18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88424" cy="648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312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274638"/>
            <a:ext cx="3851275" cy="65833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Jacob </a:t>
            </a:r>
            <a:r>
              <a:rPr lang="en-US" sz="3200" b="1" dirty="0" smtClean="0">
                <a:solidFill>
                  <a:schemeClr val="bg1"/>
                </a:solidFill>
              </a:rPr>
              <a:t>Riis</a:t>
            </a:r>
            <a:r>
              <a:rPr lang="el-GR" sz="3200" b="1" dirty="0">
                <a:solidFill>
                  <a:schemeClr val="bg1"/>
                </a:solidFill>
              </a:rPr>
              <a:t/>
            </a:r>
            <a:br>
              <a:rPr lang="el-GR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Safe From the Cops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1880’s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43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241"/>
            <a:ext cx="5292080" cy="692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356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7150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Brown Brothers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A Bunch of East Side Kids</a:t>
            </a:r>
            <a:r>
              <a:rPr lang="en-US" sz="3200" b="1" dirty="0">
                <a:solidFill>
                  <a:schemeClr val="bg1"/>
                </a:solidFill>
              </a:rPr>
              <a:t>      1890’s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64516" name="Picture 4" descr="eikona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025" y="-1"/>
            <a:ext cx="7445649" cy="5877273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44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9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6" y="836712"/>
            <a:ext cx="2520280" cy="4032448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Self-portrait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1905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14692" name="Picture 4" descr="galonis020_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918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0"/>
            <a:ext cx="27527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111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i="1" dirty="0" smtClean="0">
                <a:solidFill>
                  <a:schemeClr val="bg1"/>
                </a:solidFill>
              </a:rPr>
              <a:t>Hogan’s Alley,</a:t>
            </a:r>
            <a:r>
              <a:rPr lang="en-US" sz="3200" b="1" dirty="0" smtClean="0">
                <a:solidFill>
                  <a:schemeClr val="bg1"/>
                </a:solidFill>
              </a:rPr>
              <a:t> 1895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46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402" name="Picture 2" descr="http://2.bp.blogspot.com/-rBTXF2bcFU8/T6H0RuNzenI/AAAAAAAABJU/mytLSB7ETLA/s1600/1895-5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822" y="-1"/>
            <a:ext cx="8281626" cy="6247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53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2530" name="Picture 2" descr="C:\Documents and Settings\USER\Επιφάνεια εργασίας\Συμπληρωματικές Εικόνες για 2ο Μάθημα\yellow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575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56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092950" y="274638"/>
            <a:ext cx="2051050" cy="6583362"/>
          </a:xfrm>
        </p:spPr>
        <p:txBody>
          <a:bodyPr/>
          <a:lstStyle/>
          <a:p>
            <a:r>
              <a:rPr lang="en-US" sz="3600" b="1">
                <a:solidFill>
                  <a:schemeClr val="bg1"/>
                </a:solidFill>
              </a:rPr>
              <a:t>Richard Outcault 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/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 i="1">
                <a:solidFill>
                  <a:schemeClr val="bg1"/>
                </a:solidFill>
              </a:rPr>
              <a:t>Hogan’s Alley</a:t>
            </a:r>
            <a:r>
              <a:rPr lang="en-US" sz="3600" b="1">
                <a:solidFill>
                  <a:schemeClr val="bg1"/>
                </a:solidFill>
              </a:rPr>
              <a:t>      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/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/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>1895</a:t>
            </a:r>
            <a:endParaRPr lang="el-GR" sz="3600" b="1">
              <a:solidFill>
                <a:schemeClr val="bg1"/>
              </a:solidFill>
            </a:endParaRPr>
          </a:p>
        </p:txBody>
      </p:sp>
      <p:pic>
        <p:nvPicPr>
          <p:cNvPr id="67588" name="Picture 4" descr="eikona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19925" cy="6848475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48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0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i="1" dirty="0" smtClean="0">
                <a:solidFill>
                  <a:schemeClr val="bg1"/>
                </a:solidFill>
              </a:rPr>
              <a:t>Yellow Kid</a:t>
            </a:r>
            <a:r>
              <a:rPr lang="en-US" sz="3200" b="1" dirty="0" smtClean="0">
                <a:solidFill>
                  <a:schemeClr val="bg1"/>
                </a:solidFill>
              </a:rPr>
              <a:t>, 5-1-1896 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49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04" y="0"/>
            <a:ext cx="8824984" cy="62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966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Τα κόμικς συνήθως έχουν τα εξής τρία χαρακτηριστικά</a:t>
            </a:r>
            <a:r>
              <a:rPr lang="en-US" sz="1800" dirty="0" smtClean="0">
                <a:solidFill>
                  <a:schemeClr val="bg1"/>
                </a:solidFill>
              </a:rPr>
              <a:t>: </a:t>
            </a:r>
          </a:p>
          <a:p>
            <a:pPr marL="514350" indent="-514350">
              <a:buAutoNum type="arabicPeriod"/>
            </a:pPr>
            <a:r>
              <a:rPr lang="el-GR" sz="1800" dirty="0" smtClean="0">
                <a:solidFill>
                  <a:schemeClr val="bg1"/>
                </a:solidFill>
              </a:rPr>
              <a:t>Έναν χαρακτήρα σε συνέχειες που μετατρέπεται στον αγαπημένο φίλο του αναγνώστη.</a:t>
            </a:r>
          </a:p>
          <a:p>
            <a:pPr marL="514350" indent="-514350">
              <a:buAutoNum type="arabicPeriod"/>
            </a:pPr>
            <a:r>
              <a:rPr lang="el-GR" sz="1800" dirty="0" smtClean="0">
                <a:solidFill>
                  <a:schemeClr val="bg1"/>
                </a:solidFill>
              </a:rPr>
              <a:t>Μια αλληλουχία εικόνων που ολοκληρώνονται αυτοτελώς ή αποτελούν τμήμα μιας μεγαλύτερης ιστορίας.</a:t>
            </a:r>
          </a:p>
          <a:p>
            <a:pPr marL="514350" indent="-514350">
              <a:buAutoNum type="arabicPeriod"/>
            </a:pPr>
            <a:r>
              <a:rPr lang="el-GR" sz="1800" dirty="0" smtClean="0">
                <a:solidFill>
                  <a:schemeClr val="bg1"/>
                </a:solidFill>
              </a:rPr>
              <a:t>Ομιλία που εμπεριέχεται στα σχέδια δηλαδή στα </a:t>
            </a:r>
            <a:r>
              <a:rPr lang="en-US" sz="1800" dirty="0" smtClean="0">
                <a:solidFill>
                  <a:schemeClr val="bg1"/>
                </a:solidFill>
              </a:rPr>
              <a:t>“</a:t>
            </a:r>
            <a:r>
              <a:rPr lang="el-GR" sz="1800" dirty="0" smtClean="0">
                <a:solidFill>
                  <a:schemeClr val="bg1"/>
                </a:solidFill>
              </a:rPr>
              <a:t>μπαλονάκια από γραμμές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l-GR" sz="1800" dirty="0" smtClean="0">
              <a:solidFill>
                <a:schemeClr val="bg1"/>
              </a:solidFill>
            </a:endParaRPr>
          </a:p>
          <a:p>
            <a:pPr marL="514350" indent="-514350"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Colton </a:t>
            </a:r>
            <a:r>
              <a:rPr lang="en-US" sz="1800" dirty="0" err="1" smtClean="0">
                <a:solidFill>
                  <a:schemeClr val="bg1"/>
                </a:solidFill>
              </a:rPr>
              <a:t>Vaugh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i="1" dirty="0" smtClean="0">
                <a:solidFill>
                  <a:schemeClr val="bg1"/>
                </a:solidFill>
              </a:rPr>
              <a:t>The Comics</a:t>
            </a:r>
            <a:r>
              <a:rPr lang="en-US" sz="1800" dirty="0" smtClean="0">
                <a:solidFill>
                  <a:schemeClr val="bg1"/>
                </a:solidFill>
              </a:rPr>
              <a:t>, (1947).</a:t>
            </a:r>
            <a:endParaRPr lang="el-GR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Μια δραματοποιημένη αφήγηση με ανοιχτό τέλος γύρω από ένα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l-GR" sz="1800" dirty="0" smtClean="0">
                <a:solidFill>
                  <a:schemeClr val="bg1"/>
                </a:solidFill>
              </a:rPr>
              <a:t>σταθερό σετ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χαρακτήρων που λέγεται μέσω μιας σειράς σχεδίων που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l-GR" sz="1800" dirty="0" smtClean="0">
                <a:solidFill>
                  <a:schemeClr val="bg1"/>
                </a:solidFill>
              </a:rPr>
              <a:t>συχνά περιλαμβάνουν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διαλόγους σε μπαλόνια και αφηγηματικό κείμενο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l-GR" sz="1800" dirty="0" smtClean="0">
                <a:solidFill>
                  <a:schemeClr val="bg1"/>
                </a:solidFill>
              </a:rPr>
              <a:t>και δημοσιεύεται σε συνέχειες σε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εφημερίδες.</a:t>
            </a:r>
          </a:p>
          <a:p>
            <a:pPr marL="514350" indent="-514350"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Thomas </a:t>
            </a:r>
            <a:r>
              <a:rPr lang="en-US" sz="1800" dirty="0" err="1" smtClean="0">
                <a:solidFill>
                  <a:schemeClr val="bg1"/>
                </a:solidFill>
              </a:rPr>
              <a:t>Inge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i="1" dirty="0" smtClean="0">
                <a:solidFill>
                  <a:schemeClr val="bg1"/>
                </a:solidFill>
              </a:rPr>
              <a:t>Comics as Culture</a:t>
            </a:r>
            <a:r>
              <a:rPr lang="en-US" sz="1800" dirty="0" smtClean="0">
                <a:solidFill>
                  <a:schemeClr val="bg1"/>
                </a:solidFill>
              </a:rPr>
              <a:t>, (1990).</a:t>
            </a:r>
            <a:endParaRPr lang="el-GR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endParaRPr lang="el-GR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Μια αφήγηση σε συνέχειες</a:t>
            </a:r>
            <a:r>
              <a:rPr lang="en-US" sz="1800" dirty="0" smtClean="0">
                <a:solidFill>
                  <a:schemeClr val="bg1"/>
                </a:solidFill>
              </a:rPr>
              <a:t>,</a:t>
            </a:r>
            <a:r>
              <a:rPr lang="el-GR" sz="1800" dirty="0" smtClean="0">
                <a:solidFill>
                  <a:schemeClr val="bg1"/>
                </a:solidFill>
              </a:rPr>
              <a:t> μέσω αλληλουχίας σχεδιασμένων </a:t>
            </a:r>
            <a:r>
              <a:rPr lang="el-GR" sz="1800" dirty="0" err="1" smtClean="0">
                <a:solidFill>
                  <a:schemeClr val="bg1"/>
                </a:solidFill>
              </a:rPr>
              <a:t>πάνελς</a:t>
            </a:r>
            <a:r>
              <a:rPr lang="el-GR" sz="1800" dirty="0" smtClean="0">
                <a:solidFill>
                  <a:schemeClr val="bg1"/>
                </a:solidFill>
              </a:rPr>
              <a:t>, στα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l-GR" sz="1800" dirty="0" smtClean="0">
                <a:solidFill>
                  <a:schemeClr val="bg1"/>
                </a:solidFill>
              </a:rPr>
              <a:t>οποία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συμμετέχουν σταθεροί χαρακτήρες σε σειρές ιστοριών με ανοιχτό τέλος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l-GR" sz="1800" dirty="0" smtClean="0">
                <a:solidFill>
                  <a:schemeClr val="bg1"/>
                </a:solidFill>
              </a:rPr>
              <a:t>που λέγεται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μέσω επεξηγηματικών μπαλονιών διαλόγου τα οποία βρίσκονται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l-GR" sz="1800" dirty="0" smtClean="0">
                <a:solidFill>
                  <a:schemeClr val="bg1"/>
                </a:solidFill>
              </a:rPr>
              <a:t>εντός των </a:t>
            </a:r>
            <a:r>
              <a:rPr lang="el-GR" sz="1800" dirty="0" err="1" smtClean="0">
                <a:solidFill>
                  <a:schemeClr val="bg1"/>
                </a:solidFill>
              </a:rPr>
              <a:t>πάνελς</a:t>
            </a:r>
            <a:r>
              <a:rPr lang="el-GR" sz="1800" dirty="0" smtClean="0">
                <a:solidFill>
                  <a:schemeClr val="bg1"/>
                </a:solidFill>
              </a:rPr>
              <a:t> και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με μικρό ή καθόλου αφηγηματικό κείμενο.</a:t>
            </a:r>
          </a:p>
          <a:p>
            <a:pPr marL="514350" indent="-514350"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Bill Blackbeard, </a:t>
            </a:r>
            <a:r>
              <a:rPr lang="en-US" sz="1800" i="1" dirty="0" smtClean="0">
                <a:solidFill>
                  <a:schemeClr val="bg1"/>
                </a:solidFill>
              </a:rPr>
              <a:t>The Comic Book Century</a:t>
            </a:r>
            <a:r>
              <a:rPr lang="en-US" sz="1800" dirty="0" smtClean="0">
                <a:solidFill>
                  <a:schemeClr val="bg1"/>
                </a:solidFill>
              </a:rPr>
              <a:t>, (1995).</a:t>
            </a:r>
            <a:r>
              <a:rPr lang="el-GR" sz="1800" dirty="0" smtClean="0">
                <a:solidFill>
                  <a:schemeClr val="bg1"/>
                </a:solidFill>
              </a:rPr>
              <a:t>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514350" indent="-514350" algn="r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</a:t>
            </a:fld>
            <a:endParaRPr lang="el-G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5165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7150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He was Chasing the </a:t>
            </a:r>
            <a:r>
              <a:rPr lang="en-US" sz="3200" b="1" i="1" dirty="0" smtClean="0">
                <a:solidFill>
                  <a:schemeClr val="bg1"/>
                </a:solidFill>
              </a:rPr>
              <a:t>Duck,</a:t>
            </a:r>
            <a:r>
              <a:rPr lang="en-US" sz="3200" b="1" dirty="0" smtClean="0">
                <a:solidFill>
                  <a:schemeClr val="bg1"/>
                </a:solidFill>
              </a:rPr>
              <a:t>      </a:t>
            </a:r>
            <a:r>
              <a:rPr lang="en-US" sz="3200" b="1" dirty="0">
                <a:solidFill>
                  <a:schemeClr val="bg1"/>
                </a:solidFill>
              </a:rPr>
              <a:t>1896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68612" name="Picture 4" descr="eikona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596187" cy="5629275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50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1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74638"/>
            <a:ext cx="3276600" cy="610711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Richard </a:t>
            </a:r>
            <a:r>
              <a:rPr lang="en-US" sz="3600" b="1" dirty="0" err="1" smtClean="0">
                <a:solidFill>
                  <a:schemeClr val="bg1"/>
                </a:solidFill>
              </a:rPr>
              <a:t>Outcault</a:t>
            </a:r>
            <a:r>
              <a:rPr lang="en-US" sz="3600" b="1" dirty="0" smtClean="0">
                <a:solidFill>
                  <a:schemeClr val="bg1"/>
                </a:solidFill>
              </a:rPr>
              <a:t>,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i="1" dirty="0">
                <a:solidFill>
                  <a:schemeClr val="bg1"/>
                </a:solidFill>
              </a:rPr>
              <a:t>Hogan’s </a:t>
            </a:r>
            <a:r>
              <a:rPr lang="en-US" sz="3600" b="1" i="1" dirty="0" smtClean="0">
                <a:solidFill>
                  <a:schemeClr val="bg1"/>
                </a:solidFill>
              </a:rPr>
              <a:t>Alley,</a:t>
            </a:r>
            <a:r>
              <a:rPr lang="en-US" sz="3600" b="1" dirty="0" smtClean="0">
                <a:solidFill>
                  <a:schemeClr val="bg1"/>
                </a:solidFill>
              </a:rPr>
              <a:t>     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1896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38916" name="Picture 4" descr="eikona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1818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51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6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74638"/>
            <a:ext cx="3276600" cy="658336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Richard </a:t>
            </a:r>
            <a:r>
              <a:rPr lang="en-US" sz="3600" b="1" dirty="0" err="1" smtClean="0">
                <a:solidFill>
                  <a:schemeClr val="bg1"/>
                </a:solidFill>
              </a:rPr>
              <a:t>Outcault</a:t>
            </a:r>
            <a:r>
              <a:rPr lang="en-US" sz="3600" b="1" dirty="0" smtClean="0">
                <a:solidFill>
                  <a:schemeClr val="bg1"/>
                </a:solidFill>
              </a:rPr>
              <a:t>,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i="1" dirty="0">
                <a:solidFill>
                  <a:schemeClr val="bg1"/>
                </a:solidFill>
              </a:rPr>
              <a:t>Hogan’s </a:t>
            </a:r>
            <a:r>
              <a:rPr lang="en-US" sz="3600" b="1" i="1" dirty="0" smtClean="0">
                <a:solidFill>
                  <a:schemeClr val="bg1"/>
                </a:solidFill>
              </a:rPr>
              <a:t>Alley,</a:t>
            </a:r>
            <a:r>
              <a:rPr lang="en-US" sz="3600" b="1" dirty="0" smtClean="0">
                <a:solidFill>
                  <a:schemeClr val="bg1"/>
                </a:solidFill>
              </a:rPr>
              <a:t>     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1896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59396" name="Picture 4" descr="eikona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52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74638"/>
            <a:ext cx="3276600" cy="658336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Richard </a:t>
            </a:r>
            <a:r>
              <a:rPr lang="en-US" sz="3600" b="1" dirty="0" err="1" smtClean="0">
                <a:solidFill>
                  <a:schemeClr val="bg1"/>
                </a:solidFill>
              </a:rPr>
              <a:t>Outcault</a:t>
            </a:r>
            <a:r>
              <a:rPr lang="en-US" sz="3600" b="1" dirty="0" smtClean="0">
                <a:solidFill>
                  <a:schemeClr val="bg1"/>
                </a:solidFill>
              </a:rPr>
              <a:t>,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i="1" dirty="0">
                <a:solidFill>
                  <a:schemeClr val="bg1"/>
                </a:solidFill>
              </a:rPr>
              <a:t>Hogan’s </a:t>
            </a:r>
            <a:r>
              <a:rPr lang="en-US" sz="3600" b="1" i="1" dirty="0" smtClean="0">
                <a:solidFill>
                  <a:schemeClr val="bg1"/>
                </a:solidFill>
              </a:rPr>
              <a:t>Alley,</a:t>
            </a:r>
            <a:r>
              <a:rPr lang="en-US" sz="3600" b="1" dirty="0" smtClean="0">
                <a:solidFill>
                  <a:schemeClr val="bg1"/>
                </a:solidFill>
              </a:rPr>
              <a:t>     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1896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60420" name="Picture 4" descr="eikona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59450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53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3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0" y="260350"/>
            <a:ext cx="3492500" cy="659765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Richard </a:t>
            </a:r>
            <a:r>
              <a:rPr lang="en-US" sz="3600" b="1" dirty="0" err="1" smtClean="0">
                <a:solidFill>
                  <a:schemeClr val="bg1"/>
                </a:solidFill>
              </a:rPr>
              <a:t>Outcault</a:t>
            </a:r>
            <a:r>
              <a:rPr lang="en-US" sz="3600" b="1" dirty="0" smtClean="0">
                <a:solidFill>
                  <a:schemeClr val="bg1"/>
                </a:solidFill>
              </a:rPr>
              <a:t>,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i="1" dirty="0">
                <a:solidFill>
                  <a:schemeClr val="bg1"/>
                </a:solidFill>
              </a:rPr>
              <a:t>Hogan’s </a:t>
            </a:r>
            <a:r>
              <a:rPr lang="en-US" sz="3600" b="1" i="1" dirty="0" smtClean="0">
                <a:solidFill>
                  <a:schemeClr val="bg1"/>
                </a:solidFill>
              </a:rPr>
              <a:t>Alley,</a:t>
            </a:r>
            <a:r>
              <a:rPr lang="en-US" sz="3600" b="1" dirty="0" smtClean="0">
                <a:solidFill>
                  <a:schemeClr val="bg1"/>
                </a:solidFill>
              </a:rPr>
              <a:t>     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1896</a:t>
            </a:r>
            <a:endParaRPr lang="el-GR" sz="3600" b="1" dirty="0">
              <a:solidFill>
                <a:schemeClr val="bg1"/>
              </a:solidFill>
            </a:endParaRPr>
          </a:p>
        </p:txBody>
      </p:sp>
      <p:pic>
        <p:nvPicPr>
          <p:cNvPr id="61444" name="Picture 4" descr="eikona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053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54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6925"/>
            <a:ext cx="91440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The Yellow </a:t>
            </a:r>
            <a:r>
              <a:rPr lang="en-US" sz="3200" b="1" i="1" dirty="0" smtClean="0">
                <a:solidFill>
                  <a:schemeClr val="bg1"/>
                </a:solidFill>
              </a:rPr>
              <a:t>Kid,</a:t>
            </a:r>
            <a:r>
              <a:rPr lang="en-US" sz="3200" b="1" dirty="0" smtClean="0">
                <a:solidFill>
                  <a:schemeClr val="bg1"/>
                </a:solidFill>
              </a:rPr>
              <a:t>      </a:t>
            </a:r>
            <a:r>
              <a:rPr lang="en-US" sz="3200" b="1" dirty="0">
                <a:solidFill>
                  <a:schemeClr val="bg1"/>
                </a:solidFill>
              </a:rPr>
              <a:t>1896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62468" name="Picture 4" descr="eikona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22963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55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70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9950"/>
            <a:ext cx="9144000" cy="9080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The Yellow </a:t>
            </a:r>
            <a:r>
              <a:rPr lang="en-US" sz="3200" b="1" i="1" dirty="0" smtClean="0">
                <a:solidFill>
                  <a:schemeClr val="bg1"/>
                </a:solidFill>
              </a:rPr>
              <a:t>Kid,</a:t>
            </a:r>
            <a:r>
              <a:rPr lang="en-US" sz="3200" b="1" dirty="0" smtClean="0">
                <a:solidFill>
                  <a:schemeClr val="bg1"/>
                </a:solidFill>
              </a:rPr>
              <a:t>      </a:t>
            </a:r>
            <a:r>
              <a:rPr lang="en-US" sz="3200" b="1" dirty="0">
                <a:solidFill>
                  <a:schemeClr val="bg1"/>
                </a:solidFill>
              </a:rPr>
              <a:t>1896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63492" name="Picture 4" descr="eikona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"/>
            <a:ext cx="8663339" cy="594928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56</a:t>
            </a:fld>
            <a:endParaRPr lang="el-G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9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5661248"/>
            <a:ext cx="9144000" cy="108012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Around </a:t>
            </a:r>
            <a:r>
              <a:rPr lang="en-US" sz="3200" b="1" i="1" dirty="0">
                <a:solidFill>
                  <a:schemeClr val="bg1"/>
                </a:solidFill>
              </a:rPr>
              <a:t>the World With the Yellow </a:t>
            </a:r>
            <a:r>
              <a:rPr lang="en-US" sz="3200" b="1" i="1" dirty="0" smtClean="0">
                <a:solidFill>
                  <a:schemeClr val="bg1"/>
                </a:solidFill>
              </a:rPr>
              <a:t>Kid,</a:t>
            </a:r>
            <a:r>
              <a:rPr lang="en-US" sz="3200" b="1" dirty="0" smtClean="0">
                <a:solidFill>
                  <a:schemeClr val="bg1"/>
                </a:solidFill>
              </a:rPr>
              <a:t>     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1897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272808" cy="550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74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The Yellow Kid takes a hand at Golf</a:t>
            </a:r>
            <a:r>
              <a:rPr lang="en-US" sz="3200" b="1" dirty="0" smtClean="0">
                <a:solidFill>
                  <a:schemeClr val="bg1"/>
                </a:solidFill>
              </a:rPr>
              <a:t>, 1897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99" y="0"/>
            <a:ext cx="8135845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99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733256"/>
            <a:ext cx="8229600" cy="1286669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Ryan’s </a:t>
            </a:r>
            <a:r>
              <a:rPr lang="en-US" sz="3200" b="1" i="1" dirty="0" smtClean="0">
                <a:solidFill>
                  <a:schemeClr val="bg1"/>
                </a:solidFill>
              </a:rPr>
              <a:t>Arcade,</a:t>
            </a:r>
            <a:r>
              <a:rPr lang="en-US" sz="3200" b="1" dirty="0" smtClean="0">
                <a:solidFill>
                  <a:schemeClr val="bg1"/>
                </a:solidFill>
              </a:rPr>
              <a:t>      </a:t>
            </a:r>
            <a:r>
              <a:rPr lang="en-US" sz="3200" b="1" dirty="0">
                <a:solidFill>
                  <a:schemeClr val="bg1"/>
                </a:solidFill>
              </a:rPr>
              <a:t>1898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55300" name="Picture 4" descr="eikona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0"/>
            <a:ext cx="8640762" cy="5922963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59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(</a:t>
            </a:r>
            <a:r>
              <a:rPr lang="el-GR" sz="1800" dirty="0" smtClean="0">
                <a:solidFill>
                  <a:schemeClr val="bg1"/>
                </a:solidFill>
              </a:rPr>
              <a:t>Τα πρώτα χρόνια του εικοστού αιώνα αποτέλεσαν) την πολιτιστική τροφή που εξέθρεψε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ένα νέο αμερικανικό τύπο τέχνης </a:t>
            </a:r>
            <a:r>
              <a:rPr lang="en-US" sz="1800" dirty="0" smtClean="0">
                <a:solidFill>
                  <a:schemeClr val="bg1"/>
                </a:solidFill>
              </a:rPr>
              <a:t>(art form)</a:t>
            </a:r>
            <a:r>
              <a:rPr lang="el-GR" sz="1800" dirty="0" smtClean="0">
                <a:solidFill>
                  <a:schemeClr val="bg1"/>
                </a:solidFill>
              </a:rPr>
              <a:t> με πρωτοφανές σφρίγος και μακροβιότητα</a:t>
            </a:r>
            <a:r>
              <a:rPr lang="en-US" sz="1800" dirty="0" smtClean="0">
                <a:solidFill>
                  <a:schemeClr val="bg1"/>
                </a:solidFill>
              </a:rPr>
              <a:t>:</a:t>
            </a:r>
            <a:endParaRPr lang="el-GR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το </a:t>
            </a:r>
            <a:r>
              <a:rPr lang="en-US" sz="1800" dirty="0" smtClean="0">
                <a:solidFill>
                  <a:schemeClr val="bg1"/>
                </a:solidFill>
              </a:rPr>
              <a:t>comic strip… </a:t>
            </a:r>
            <a:r>
              <a:rPr lang="el-GR" sz="1800" dirty="0" smtClean="0">
                <a:solidFill>
                  <a:schemeClr val="bg1"/>
                </a:solidFill>
              </a:rPr>
              <a:t>Η Αμερική και το </a:t>
            </a:r>
            <a:r>
              <a:rPr lang="en-US" sz="1800" dirty="0" smtClean="0">
                <a:solidFill>
                  <a:schemeClr val="bg1"/>
                </a:solidFill>
              </a:rPr>
              <a:t>comic strip </a:t>
            </a:r>
            <a:r>
              <a:rPr lang="el-GR" sz="1800" dirty="0" smtClean="0">
                <a:solidFill>
                  <a:schemeClr val="bg1"/>
                </a:solidFill>
              </a:rPr>
              <a:t>ήταν φτιαγμένα το ένα για το άλλο.</a:t>
            </a:r>
          </a:p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Jerry Robinson, </a:t>
            </a:r>
            <a:r>
              <a:rPr lang="en-US" sz="1800" i="1" dirty="0" smtClean="0">
                <a:solidFill>
                  <a:schemeClr val="bg1"/>
                </a:solidFill>
              </a:rPr>
              <a:t>The Comics, An Illustrated History of Comic Strip Art</a:t>
            </a:r>
            <a:r>
              <a:rPr lang="en-US" sz="1800" dirty="0" smtClean="0">
                <a:solidFill>
                  <a:schemeClr val="bg1"/>
                </a:solidFill>
              </a:rPr>
              <a:t>, (1974)</a:t>
            </a:r>
          </a:p>
          <a:p>
            <a:pPr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Κανένας άλλος τύπος </a:t>
            </a:r>
            <a:r>
              <a:rPr lang="en-US" sz="1800" dirty="0" smtClean="0">
                <a:solidFill>
                  <a:schemeClr val="bg1"/>
                </a:solidFill>
              </a:rPr>
              <a:t>(form)</a:t>
            </a:r>
            <a:r>
              <a:rPr lang="el-GR" sz="1800" dirty="0" smtClean="0">
                <a:solidFill>
                  <a:schemeClr val="bg1"/>
                </a:solidFill>
              </a:rPr>
              <a:t> τέχνης (εκτός του κινηματογράφου) δεν προκαλεί τέτοια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έλξη και γοητεία στο ευρύ κοινό, κανείς δεν είναι τόσο αμερικανικός στην έκφραση και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παράλληλα κανείς δεν έχει υποστεί τέτοια παραμέληση, χλεύη και αγνόηση από το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αμερικανικό καλλιτεχνικό κατεστημένο.</a:t>
            </a:r>
          </a:p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Maurice Horn, </a:t>
            </a:r>
            <a:r>
              <a:rPr lang="en-US" sz="1800" i="1" dirty="0" smtClean="0">
                <a:solidFill>
                  <a:schemeClr val="bg1"/>
                </a:solidFill>
              </a:rPr>
              <a:t>Comics: A Cultural History</a:t>
            </a:r>
            <a:r>
              <a:rPr lang="el-GR" sz="1800" dirty="0" smtClean="0">
                <a:solidFill>
                  <a:schemeClr val="bg1"/>
                </a:solidFill>
              </a:rPr>
              <a:t>, (1993)</a:t>
            </a:r>
          </a:p>
          <a:p>
            <a:pPr>
              <a:buNone/>
            </a:pPr>
            <a:endParaRPr lang="el-GR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Τον σημαντικότερο λόγο για να αναγνωρίσουμε και να μελετήσουμε τα κόμικς αποτελεί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το γεγονός ότι τα κόμικς είναι ένας από τους λίγους ντόπιους, αμερικανικούς τύπους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τέχνης. </a:t>
            </a:r>
          </a:p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Thomas </a:t>
            </a:r>
            <a:r>
              <a:rPr lang="en-US" sz="1800" dirty="0" err="1" smtClean="0">
                <a:solidFill>
                  <a:schemeClr val="bg1"/>
                </a:solidFill>
              </a:rPr>
              <a:t>Inge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i="1" dirty="0" smtClean="0">
                <a:solidFill>
                  <a:schemeClr val="bg1"/>
                </a:solidFill>
              </a:rPr>
              <a:t>Comics as Culture</a:t>
            </a:r>
            <a:r>
              <a:rPr lang="en-US" sz="1800" dirty="0" smtClean="0">
                <a:solidFill>
                  <a:schemeClr val="bg1"/>
                </a:solidFill>
              </a:rPr>
              <a:t>, (1990)</a:t>
            </a:r>
            <a:r>
              <a:rPr lang="el-GR" sz="18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l-G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000" dirty="0" smtClean="0">
                <a:solidFill>
                  <a:schemeClr val="bg1"/>
                </a:solidFill>
              </a:rPr>
              <a:t>   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668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9280"/>
            <a:ext cx="9144000" cy="72008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The Casey Corner Kid’s Dime Museum,</a:t>
            </a:r>
            <a:r>
              <a:rPr lang="en-US" sz="3200" b="1" dirty="0" smtClean="0">
                <a:solidFill>
                  <a:schemeClr val="bg1"/>
                </a:solidFill>
              </a:rPr>
              <a:t> 1898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56324" name="Picture 4" descr="eikona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37225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60</a:t>
            </a:fld>
            <a:endParaRPr lang="el-G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3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805264"/>
            <a:ext cx="9144000" cy="1052736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The Yellow Kid’s Revenge</a:t>
            </a:r>
            <a:r>
              <a:rPr lang="en-US" sz="3200" b="1" dirty="0" smtClean="0">
                <a:solidFill>
                  <a:schemeClr val="bg1"/>
                </a:solidFill>
              </a:rPr>
              <a:t>, 1898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"/>
            <a:ext cx="8460432" cy="583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640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35600" y="0"/>
            <a:ext cx="3708400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George </a:t>
            </a:r>
            <a:r>
              <a:rPr lang="en-US" sz="3200" b="1" dirty="0" smtClean="0">
                <a:solidFill>
                  <a:schemeClr val="bg1"/>
                </a:solidFill>
              </a:rPr>
              <a:t>Luks,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</a:rPr>
              <a:t>Hoggan’s</a:t>
            </a:r>
            <a:r>
              <a:rPr lang="en-US" sz="3200" b="1" i="1" dirty="0">
                <a:solidFill>
                  <a:schemeClr val="bg1"/>
                </a:solidFill>
              </a:rPr>
              <a:t> </a:t>
            </a:r>
            <a:r>
              <a:rPr lang="en-US" sz="3200" b="1" i="1" dirty="0" smtClean="0">
                <a:solidFill>
                  <a:schemeClr val="bg1"/>
                </a:solidFill>
              </a:rPr>
              <a:t>Alley,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1896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10596" name="Picture 4" descr="eikona0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72113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62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0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7272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Rudolph Dirks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1898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57348" name="Picture 4" descr="eikona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70642" cy="594928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63</a:t>
            </a:fld>
            <a:endParaRPr lang="el-G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4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B2532-3EAF-4BC1-93C3-EB163523A396}" type="slidenum">
              <a:rPr lang="el-GR">
                <a:solidFill>
                  <a:srgbClr val="000000"/>
                </a:solidFill>
              </a:rPr>
              <a:pPr/>
              <a:t>64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0"/>
            <a:ext cx="4356100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Rudolph Dirks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The </a:t>
            </a:r>
            <a:br>
              <a:rPr lang="en-US" sz="3200" b="1" i="1" dirty="0">
                <a:solidFill>
                  <a:schemeClr val="bg1"/>
                </a:solidFill>
              </a:rPr>
            </a:br>
            <a:r>
              <a:rPr lang="en-US" sz="3200" b="1" i="1" dirty="0" err="1">
                <a:solidFill>
                  <a:schemeClr val="bg1"/>
                </a:solidFill>
              </a:rPr>
              <a:t>Katzenjammer</a:t>
            </a:r>
            <a:r>
              <a:rPr lang="en-US" sz="3200" b="1" i="1" dirty="0">
                <a:solidFill>
                  <a:schemeClr val="bg1"/>
                </a:solidFill>
              </a:rPr>
              <a:t> </a:t>
            </a:r>
            <a:br>
              <a:rPr lang="en-US" sz="3200" b="1" i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Kids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1898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36195" name="Picture 3" descr="eikona0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133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95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41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0260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66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6948264" cy="689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Δεξιό βέλος"/>
          <p:cNvSpPr/>
          <p:nvPr/>
        </p:nvSpPr>
        <p:spPr bwMode="auto">
          <a:xfrm rot="8233897">
            <a:off x="3094297" y="5929004"/>
            <a:ext cx="978408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1611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5423"/>
            <a:ext cx="7452320" cy="681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702813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3369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Anonymous,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The Yellow </a:t>
            </a:r>
            <a:r>
              <a:rPr lang="en-US" sz="3200" b="1" i="1" dirty="0" smtClean="0">
                <a:solidFill>
                  <a:schemeClr val="bg1"/>
                </a:solidFill>
              </a:rPr>
              <a:t>Kid,</a:t>
            </a:r>
            <a:r>
              <a:rPr lang="en-US" sz="3200" b="1" dirty="0" smtClean="0">
                <a:solidFill>
                  <a:schemeClr val="bg1"/>
                </a:solidFill>
              </a:rPr>
              <a:t>     </a:t>
            </a:r>
            <a:r>
              <a:rPr lang="en-US" sz="3200" b="1" dirty="0">
                <a:solidFill>
                  <a:schemeClr val="bg1"/>
                </a:solidFill>
              </a:rPr>
              <a:t>1898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58372" name="Picture 4" descr="eikona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316912" cy="574675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69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Βέλος προς τα επάνω"/>
          <p:cNvSpPr/>
          <p:nvPr/>
        </p:nvSpPr>
        <p:spPr bwMode="auto">
          <a:xfrm>
            <a:off x="7740352" y="5879592"/>
            <a:ext cx="484632" cy="978408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9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…</a:t>
            </a:r>
            <a:r>
              <a:rPr lang="el-GR" sz="1600" dirty="0" smtClean="0">
                <a:solidFill>
                  <a:schemeClr val="bg1"/>
                </a:solidFill>
              </a:rPr>
              <a:t>ο </a:t>
            </a:r>
            <a:r>
              <a:rPr lang="en-US" sz="1600" dirty="0" err="1" smtClean="0">
                <a:solidFill>
                  <a:schemeClr val="bg1"/>
                </a:solidFill>
              </a:rPr>
              <a:t>Topffer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l-GR" sz="1600" dirty="0" smtClean="0">
                <a:solidFill>
                  <a:schemeClr val="bg1"/>
                </a:solidFill>
              </a:rPr>
              <a:t>είναι εκείνος που επινόησε και διέδωσε την ιστορία σε διαδοχικές εικόνες, το λεγόμενο </a:t>
            </a:r>
            <a:r>
              <a:rPr lang="el-GR" sz="1600" dirty="0" err="1" smtClean="0">
                <a:solidFill>
                  <a:schemeClr val="bg1"/>
                </a:solidFill>
              </a:rPr>
              <a:t>κόμικ</a:t>
            </a:r>
            <a:r>
              <a:rPr lang="el-GR" sz="1600" dirty="0" smtClean="0">
                <a:solidFill>
                  <a:schemeClr val="bg1"/>
                </a:solidFill>
              </a:rPr>
              <a:t>.</a:t>
            </a:r>
          </a:p>
          <a:p>
            <a:pPr algn="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Ernst </a:t>
            </a:r>
            <a:r>
              <a:rPr lang="en-US" sz="1600" dirty="0" err="1" smtClean="0">
                <a:solidFill>
                  <a:schemeClr val="bg1"/>
                </a:solidFill>
              </a:rPr>
              <a:t>Gombrich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l-GR" sz="1600" i="1" dirty="0" smtClean="0">
                <a:solidFill>
                  <a:schemeClr val="bg1"/>
                </a:solidFill>
              </a:rPr>
              <a:t>Τέχνη και Ψευδαίσθηση</a:t>
            </a:r>
            <a:r>
              <a:rPr lang="el-GR" sz="1600" dirty="0" smtClean="0">
                <a:solidFill>
                  <a:schemeClr val="bg1"/>
                </a:solidFill>
              </a:rPr>
              <a:t>, (1959)</a:t>
            </a:r>
          </a:p>
          <a:p>
            <a:pPr>
              <a:buNone/>
            </a:pPr>
            <a:endParaRPr lang="el-GR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Ο πατέρας του μοντέρνου </a:t>
            </a:r>
            <a:r>
              <a:rPr lang="el-GR" sz="1600" dirty="0" err="1" smtClean="0">
                <a:solidFill>
                  <a:schemeClr val="bg1"/>
                </a:solidFill>
              </a:rPr>
              <a:t>κόμικ</a:t>
            </a:r>
            <a:r>
              <a:rPr lang="el-GR" sz="1600" dirty="0" smtClean="0">
                <a:solidFill>
                  <a:schemeClr val="bg1"/>
                </a:solidFill>
              </a:rPr>
              <a:t> σε κάθε περίπτωση είναι ο </a:t>
            </a:r>
            <a:r>
              <a:rPr lang="en-US" sz="1600" dirty="0" err="1" smtClean="0">
                <a:solidFill>
                  <a:schemeClr val="bg1"/>
                </a:solidFill>
              </a:rPr>
              <a:t>Rodolphe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Topffer</a:t>
            </a:r>
            <a:r>
              <a:rPr lang="el-GR" sz="1600" dirty="0" smtClean="0">
                <a:solidFill>
                  <a:schemeClr val="bg1"/>
                </a:solidFill>
              </a:rPr>
              <a:t> του οποίου οι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ελαφρές σατιρικές εικονογραφημένες ιστορίες, από τα μέσα του 18</a:t>
            </a:r>
            <a:r>
              <a:rPr lang="el-GR" sz="1600" baseline="30000" dirty="0" smtClean="0">
                <a:solidFill>
                  <a:schemeClr val="bg1"/>
                </a:solidFill>
              </a:rPr>
              <a:t>ου</a:t>
            </a:r>
            <a:r>
              <a:rPr lang="el-GR" sz="1600" dirty="0" smtClean="0">
                <a:solidFill>
                  <a:schemeClr val="bg1"/>
                </a:solidFill>
              </a:rPr>
              <a:t> αιώνα, περιέλαβαν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γελοιογραφικά </a:t>
            </a:r>
            <a:r>
              <a:rPr lang="en-US" sz="1600" dirty="0" smtClean="0">
                <a:solidFill>
                  <a:schemeClr val="bg1"/>
                </a:solidFill>
              </a:rPr>
              <a:t>(cartooning) </a:t>
            </a:r>
            <a:r>
              <a:rPr lang="el-GR" sz="1600" dirty="0" smtClean="0">
                <a:solidFill>
                  <a:schemeClr val="bg1"/>
                </a:solidFill>
              </a:rPr>
              <a:t>στοιχεία και πλαίσια στα </a:t>
            </a:r>
            <a:r>
              <a:rPr lang="el-GR" sz="1600" dirty="0" err="1" smtClean="0">
                <a:solidFill>
                  <a:schemeClr val="bg1"/>
                </a:solidFill>
              </a:rPr>
              <a:t>πάνελς</a:t>
            </a:r>
            <a:r>
              <a:rPr lang="el-GR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 smtClean="0">
                <a:solidFill>
                  <a:schemeClr val="bg1"/>
                </a:solidFill>
              </a:rPr>
              <a:t>panel borders) </a:t>
            </a:r>
            <a:r>
              <a:rPr lang="el-GR" sz="1600" dirty="0" smtClean="0">
                <a:solidFill>
                  <a:schemeClr val="bg1"/>
                </a:solidFill>
              </a:rPr>
              <a:t>και αποτέλεσαν τον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πρώτο αλληλένδετο συνδυασμό λέξεων και εικόνων </a:t>
            </a:r>
            <a:r>
              <a:rPr lang="en-US" sz="1600" dirty="0" smtClean="0">
                <a:solidFill>
                  <a:schemeClr val="bg1"/>
                </a:solidFill>
              </a:rPr>
              <a:t>(pictures) </a:t>
            </a:r>
            <a:r>
              <a:rPr lang="el-GR" sz="1600" dirty="0" smtClean="0">
                <a:solidFill>
                  <a:schemeClr val="bg1"/>
                </a:solidFill>
              </a:rPr>
              <a:t>στην Ευρώπη.  </a:t>
            </a:r>
          </a:p>
          <a:p>
            <a:pPr algn="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Scott McCloud, </a:t>
            </a:r>
            <a:r>
              <a:rPr lang="en-US" sz="1600" i="1" dirty="0" smtClean="0">
                <a:solidFill>
                  <a:schemeClr val="bg1"/>
                </a:solidFill>
              </a:rPr>
              <a:t>Understanding Comics</a:t>
            </a:r>
            <a:r>
              <a:rPr lang="en-US" sz="1600" dirty="0" smtClean="0">
                <a:solidFill>
                  <a:schemeClr val="bg1"/>
                </a:solidFill>
              </a:rPr>
              <a:t>, (1993)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Αν στο μέλλον (</a:t>
            </a:r>
            <a:r>
              <a:rPr lang="en-US" sz="1600" dirty="0" smtClean="0">
                <a:solidFill>
                  <a:schemeClr val="bg1"/>
                </a:solidFill>
              </a:rPr>
              <a:t>o </a:t>
            </a:r>
            <a:r>
              <a:rPr lang="en-US" sz="1600" dirty="0" err="1" smtClean="0">
                <a:solidFill>
                  <a:schemeClr val="bg1"/>
                </a:solidFill>
              </a:rPr>
              <a:t>Topffer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  <a:r>
              <a:rPr lang="el-GR" sz="1600" dirty="0" smtClean="0">
                <a:solidFill>
                  <a:schemeClr val="bg1"/>
                </a:solidFill>
              </a:rPr>
              <a:t>επέλεγε ένα λιγότερο ρηχό θέμα και περιόριζε κάπως τον εαυτό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l-GR" sz="1600" dirty="0" smtClean="0">
                <a:solidFill>
                  <a:schemeClr val="bg1"/>
                </a:solidFill>
              </a:rPr>
              <a:t>του, θα</a:t>
            </a:r>
            <a:endParaRPr lang="en-US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παρήγαγε ασύλληπτα πράγματα.</a:t>
            </a:r>
          </a:p>
          <a:p>
            <a:pPr algn="r">
              <a:buNone/>
            </a:pPr>
            <a:r>
              <a:rPr lang="el-GR" sz="1600" dirty="0" err="1" smtClean="0">
                <a:solidFill>
                  <a:schemeClr val="bg1"/>
                </a:solidFill>
              </a:rPr>
              <a:t>Γκέτε</a:t>
            </a:r>
            <a:endParaRPr lang="el-GR" sz="1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Η ιστορία σε εικόνες, που οι κριτικοί της τέχνης την αγνοούν και που σπάνια προκαλεί το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ενδιαφέρον των μορφωμένων ασκούσε πάντοτε μεγάλη γοητεία, μεγαλύτερη ίσως και από την ίδια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τη λογοτεχνία. Εκτός από το ότι υπάρχουν περισσότεροι άνθρωποι που βλέπουν απ’ </a:t>
            </a:r>
            <a:r>
              <a:rPr lang="el-GR" sz="1600" dirty="0" err="1" smtClean="0">
                <a:solidFill>
                  <a:schemeClr val="bg1"/>
                </a:solidFill>
              </a:rPr>
              <a:t>ό,τι</a:t>
            </a:r>
            <a:r>
              <a:rPr lang="el-GR" sz="1600" dirty="0" smtClean="0">
                <a:solidFill>
                  <a:schemeClr val="bg1"/>
                </a:solidFill>
              </a:rPr>
              <a:t> που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διαβάζουν, ασκεί ιδιαίτερη έλξη στα παιδιά και στις πλατιές μάζες, δηλαδή στις μερίδες εκείνες του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κοινού που εύκολα διαφθείρονται και που είναι ιδιαίτερα επιθυμητό να προάγονται. Με το διπλό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πλεονέκτημα της μεγαλύτερης σαφήνειας και περιεκτικότητας, η ιστορία σε εικόνες θα συνθλίψει τα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άλλα είδη, γιατί θα μπορεί να απευθύνεται με μεγαλύτερη ζωντάνια σε μεγαλύτερο αριθμό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ανθρώπων και γιατί αυτός που χρησιμοποιεί μια τόσο άμεση μέθοδο θα διαθέτει πάντοτε ένα</a:t>
            </a:r>
          </a:p>
          <a:p>
            <a:pPr>
              <a:buNone/>
            </a:pPr>
            <a:r>
              <a:rPr lang="el-GR" sz="1600" dirty="0" smtClean="0">
                <a:solidFill>
                  <a:schemeClr val="bg1"/>
                </a:solidFill>
              </a:rPr>
              <a:t>συγκριτικό πλεονέκτημα απέναντι σ’ εκείνους που μιλούν με κεφάλαια.</a:t>
            </a:r>
          </a:p>
          <a:p>
            <a:pPr algn="r">
              <a:buNone/>
            </a:pPr>
            <a:r>
              <a:rPr lang="en-US" sz="1600" dirty="0" err="1" smtClean="0">
                <a:solidFill>
                  <a:schemeClr val="bg1"/>
                </a:solidFill>
              </a:rPr>
              <a:t>Rodolplhe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Topffer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i="1" dirty="0" err="1" smtClean="0">
                <a:solidFill>
                  <a:schemeClr val="bg1"/>
                </a:solidFill>
              </a:rPr>
              <a:t>Essai</a:t>
            </a:r>
            <a:r>
              <a:rPr lang="en-US" sz="1600" i="1" dirty="0" smtClean="0">
                <a:solidFill>
                  <a:schemeClr val="bg1"/>
                </a:solidFill>
              </a:rPr>
              <a:t> de </a:t>
            </a:r>
            <a:r>
              <a:rPr lang="en-US" sz="1600" i="1" dirty="0" err="1" smtClean="0">
                <a:solidFill>
                  <a:schemeClr val="bg1"/>
                </a:solidFill>
              </a:rPr>
              <a:t>Physiognomie</a:t>
            </a:r>
            <a:r>
              <a:rPr lang="en-US" sz="1600" dirty="0" smtClean="0">
                <a:solidFill>
                  <a:schemeClr val="bg1"/>
                </a:solidFill>
              </a:rPr>
              <a:t>, (1845)</a:t>
            </a:r>
            <a:endParaRPr lang="el-GR" sz="16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l-GR" sz="1800" dirty="0" smtClean="0">
              <a:solidFill>
                <a:schemeClr val="bg1"/>
              </a:solidFill>
            </a:endParaRPr>
          </a:p>
          <a:p>
            <a:pPr algn="r">
              <a:buNone/>
            </a:pPr>
            <a:endParaRPr lang="el-GR" sz="1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</a:t>
            </a:fld>
            <a:endParaRPr lang="el-G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8663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435600" y="0"/>
            <a:ext cx="3708400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Richard </a:t>
            </a:r>
            <a:r>
              <a:rPr lang="en-US" sz="3200" b="1" dirty="0" err="1" smtClean="0">
                <a:solidFill>
                  <a:schemeClr val="bg1"/>
                </a:solidFill>
              </a:rPr>
              <a:t>Outcault</a:t>
            </a:r>
            <a:r>
              <a:rPr lang="en-US" sz="3200" b="1" dirty="0" smtClean="0">
                <a:solidFill>
                  <a:schemeClr val="bg1"/>
                </a:solidFill>
              </a:rPr>
              <a:t>,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i="1" dirty="0">
                <a:solidFill>
                  <a:schemeClr val="bg1"/>
                </a:solidFill>
              </a:rPr>
              <a:t>The Yellow Kid </a:t>
            </a:r>
            <a:r>
              <a:rPr lang="en-US" sz="3200" b="1" i="1" dirty="0" smtClean="0">
                <a:solidFill>
                  <a:schemeClr val="bg1"/>
                </a:solidFill>
              </a:rPr>
              <a:t>He </a:t>
            </a:r>
            <a:r>
              <a:rPr lang="en-US" sz="3200" b="1" i="1" dirty="0">
                <a:solidFill>
                  <a:schemeClr val="bg1"/>
                </a:solidFill>
              </a:rPr>
              <a:t>Meets </a:t>
            </a:r>
            <a:r>
              <a:rPr lang="en-US" sz="3200" b="1" i="1" dirty="0" err="1">
                <a:solidFill>
                  <a:schemeClr val="bg1"/>
                </a:solidFill>
              </a:rPr>
              <a:t>Tige</a:t>
            </a:r>
            <a:r>
              <a:rPr lang="en-US" sz="3200" b="1" i="1" dirty="0">
                <a:solidFill>
                  <a:schemeClr val="bg1"/>
                </a:solidFill>
              </a:rPr>
              <a:t> and Mary Jane and Buster </a:t>
            </a:r>
            <a:r>
              <a:rPr lang="en-US" sz="3200" b="1" i="1" dirty="0" smtClean="0">
                <a:solidFill>
                  <a:schemeClr val="bg1"/>
                </a:solidFill>
              </a:rPr>
              <a:t>Brown,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1907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(</a:t>
            </a:r>
            <a:r>
              <a:rPr lang="el-GR" sz="3200" b="1" dirty="0" smtClean="0">
                <a:solidFill>
                  <a:schemeClr val="bg1"/>
                </a:solidFill>
              </a:rPr>
              <a:t>το πρώτο </a:t>
            </a:r>
            <a:r>
              <a:rPr lang="en-US" sz="3200" b="1" dirty="0" smtClean="0">
                <a:solidFill>
                  <a:schemeClr val="bg1"/>
                </a:solidFill>
              </a:rPr>
              <a:t>crossover </a:t>
            </a:r>
            <a:r>
              <a:rPr lang="el-GR" sz="3200" b="1" dirty="0" smtClean="0">
                <a:solidFill>
                  <a:schemeClr val="bg1"/>
                </a:solidFill>
              </a:rPr>
              <a:t>της ιστορίας</a:t>
            </a:r>
            <a:r>
              <a:rPr lang="en-US" sz="3200" b="1" dirty="0" smtClean="0">
                <a:solidFill>
                  <a:schemeClr val="bg1"/>
                </a:solidFill>
              </a:rPr>
              <a:t>;</a:t>
            </a:r>
            <a:r>
              <a:rPr lang="el-GR" sz="3200" b="1" dirty="0" smtClean="0">
                <a:solidFill>
                  <a:schemeClr val="bg1"/>
                </a:solidFill>
              </a:rPr>
              <a:t>)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08211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 bwMode="auto">
          <a:xfrm>
            <a:off x="1691680" y="5301208"/>
            <a:ext cx="1728192" cy="1556792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0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525" y="274638"/>
            <a:ext cx="3419475" cy="6583362"/>
          </a:xfrm>
        </p:spPr>
        <p:txBody>
          <a:bodyPr/>
          <a:lstStyle/>
          <a:p>
            <a:r>
              <a:rPr lang="en-US" sz="3200" b="1" i="1" dirty="0">
                <a:solidFill>
                  <a:schemeClr val="bg1"/>
                </a:solidFill>
              </a:rPr>
              <a:t>Child with </a:t>
            </a:r>
            <a:br>
              <a:rPr lang="en-US" sz="3200" b="1" i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Yellow kid doll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1900’s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71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Βέλος προς τα κάτω"/>
          <p:cNvSpPr/>
          <p:nvPr/>
        </p:nvSpPr>
        <p:spPr bwMode="auto">
          <a:xfrm rot="3006541">
            <a:off x="5785528" y="256649"/>
            <a:ext cx="484632" cy="226359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7617" cy="673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953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72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896544" cy="688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2204864"/>
            <a:ext cx="37528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204864"/>
            <a:ext cx="3779912" cy="304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358058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73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1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171297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74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98303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381328"/>
            <a:ext cx="8229600" cy="476672"/>
          </a:xfrm>
        </p:spPr>
        <p:txBody>
          <a:bodyPr/>
          <a:lstStyle/>
          <a:p>
            <a:r>
              <a:rPr lang="en-US" sz="1800" dirty="0" smtClean="0">
                <a:solidFill>
                  <a:schemeClr val="bg1"/>
                </a:solidFill>
              </a:rPr>
              <a:t>1904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75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67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466281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76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51"/>
            <a:ext cx="4464496" cy="685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427984" cy="332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998995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115888"/>
            <a:ext cx="4211637" cy="674211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>
                <a:solidFill>
                  <a:schemeClr val="bg1"/>
                </a:solidFill>
              </a:rPr>
              <a:t>McCay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1906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17763" name="Picture 3" descr="eikona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283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77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5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0"/>
            <a:ext cx="4284662" cy="6858000"/>
          </a:xfrm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</a:rPr>
              <a:t>Winsor McCay 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/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4000" b="1">
                <a:solidFill>
                  <a:schemeClr val="bg1"/>
                </a:solidFill>
              </a:rPr>
              <a:t>1899</a:t>
            </a:r>
            <a:endParaRPr lang="el-GR" sz="4000" b="1">
              <a:solidFill>
                <a:schemeClr val="bg1"/>
              </a:solidFill>
            </a:endParaRPr>
          </a:p>
        </p:txBody>
      </p:sp>
      <p:pic>
        <p:nvPicPr>
          <p:cNvPr id="116739" name="Picture 3" descr="eikona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7425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78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5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4320480" cy="689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0513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http://www.youtube.com/watch?v=YSlhWBwD5f4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Βίντεο με τον </a:t>
            </a:r>
            <a:r>
              <a:rPr lang="en-US" dirty="0" smtClean="0">
                <a:solidFill>
                  <a:srgbClr val="FF0000"/>
                </a:solidFill>
              </a:rPr>
              <a:t>Art </a:t>
            </a:r>
            <a:r>
              <a:rPr lang="en-US" dirty="0" err="1" smtClean="0">
                <a:solidFill>
                  <a:srgbClr val="FF0000"/>
                </a:solidFill>
              </a:rPr>
              <a:t>Spiegelman</a:t>
            </a:r>
            <a:r>
              <a:rPr lang="el-GR" dirty="0" smtClean="0">
                <a:solidFill>
                  <a:srgbClr val="FF0000"/>
                </a:solidFill>
              </a:rPr>
              <a:t> που μιλάει για τον </a:t>
            </a:r>
            <a:r>
              <a:rPr lang="en-US" dirty="0" err="1" smtClean="0">
                <a:solidFill>
                  <a:srgbClr val="FF0000"/>
                </a:solidFill>
              </a:rPr>
              <a:t>Rodolphe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Topffer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2356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0"/>
            <a:ext cx="4356100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Dream of the Rarebit </a:t>
            </a:r>
            <a:r>
              <a:rPr lang="en-US" sz="3200" b="1" i="1" dirty="0" smtClean="0">
                <a:solidFill>
                  <a:schemeClr val="bg1"/>
                </a:solidFill>
              </a:rPr>
              <a:t>Fiend,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1906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32099" name="Picture 3" descr="eikona00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4749800" cy="68453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80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0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45125"/>
            <a:ext cx="9144000" cy="141287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Dream of the Rarebit </a:t>
            </a:r>
            <a:r>
              <a:rPr lang="en-US" sz="3200" b="1" i="1" dirty="0" smtClean="0">
                <a:solidFill>
                  <a:schemeClr val="bg1"/>
                </a:solidFill>
              </a:rPr>
              <a:t>Fiend,</a:t>
            </a:r>
            <a:r>
              <a:rPr lang="en-US" sz="3200" b="1" dirty="0" smtClean="0">
                <a:solidFill>
                  <a:schemeClr val="bg1"/>
                </a:solidFill>
              </a:rPr>
              <a:t>       </a:t>
            </a:r>
            <a:r>
              <a:rPr lang="en-US" sz="3200" b="1" dirty="0">
                <a:solidFill>
                  <a:schemeClr val="bg1"/>
                </a:solidFill>
              </a:rPr>
              <a:t>1907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15715" name="Picture 3" descr="eikona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76938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81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0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0"/>
            <a:ext cx="3995737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Dream of </a:t>
            </a:r>
            <a:r>
              <a:rPr lang="en-US" sz="3200" b="1" i="1" dirty="0" smtClean="0">
                <a:solidFill>
                  <a:schemeClr val="bg1"/>
                </a:solidFill>
              </a:rPr>
              <a:t>the </a:t>
            </a:r>
            <a:r>
              <a:rPr lang="en-US" sz="3200" b="1" i="1" dirty="0">
                <a:solidFill>
                  <a:schemeClr val="bg1"/>
                </a:solidFill>
              </a:rPr>
              <a:t>Rarebit </a:t>
            </a:r>
            <a:r>
              <a:rPr lang="en-US" sz="3200" b="1" i="1" dirty="0" smtClean="0">
                <a:solidFill>
                  <a:schemeClr val="bg1"/>
                </a:solidFill>
              </a:rPr>
              <a:t>Fiend,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1905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152"/>
            <a:ext cx="5117180" cy="68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709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274638"/>
            <a:ext cx="3995737" cy="65833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Dream of the Rarebit </a:t>
            </a:r>
            <a:r>
              <a:rPr lang="en-US" sz="3200" b="1" i="1" dirty="0" smtClean="0">
                <a:solidFill>
                  <a:schemeClr val="bg1"/>
                </a:solidFill>
              </a:rPr>
              <a:t>Fiend,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1905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29028" name="Picture 4" descr="galonis021_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0675"/>
            <a:ext cx="5070475" cy="7178675"/>
          </a:xfrm>
          <a:prstGeom prst="rect">
            <a:avLst/>
          </a:prstGeom>
          <a:noFill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83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4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658336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Dream of the Rarebit Fiend,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1905</a:t>
            </a:r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84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2120" cy="678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34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27984" y="0"/>
            <a:ext cx="4716016" cy="6858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Dream of the Rarebit Fiend,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1906</a:t>
            </a:r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28296"/>
            <a:ext cx="4824536" cy="734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708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Thomas Edison, 1903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http://longstreet.typepad.com/thesciencebookstore/2011/04/the-other-miracles-of-1905-winsor-mccay-little-nemo-and-subversive-dreamscapes.html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Ένα </a:t>
            </a:r>
            <a:r>
              <a:rPr lang="el-GR" dirty="0" err="1" smtClean="0">
                <a:solidFill>
                  <a:srgbClr val="FF0000"/>
                </a:solidFill>
              </a:rPr>
              <a:t>βιντεάκι</a:t>
            </a:r>
            <a:r>
              <a:rPr lang="el-GR" dirty="0" smtClean="0">
                <a:solidFill>
                  <a:srgbClr val="FF0000"/>
                </a:solidFill>
              </a:rPr>
              <a:t> από το </a:t>
            </a:r>
            <a:r>
              <a:rPr lang="en-US" dirty="0" smtClean="0">
                <a:solidFill>
                  <a:srgbClr val="FF0000"/>
                </a:solidFill>
              </a:rPr>
              <a:t>Dream of the Rarebit Fiend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86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7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3D42A-D790-49E2-8DF9-B1EF340D815B}" type="slidenum">
              <a:rPr lang="el-GR">
                <a:solidFill>
                  <a:srgbClr val="000000"/>
                </a:solidFill>
              </a:rPr>
              <a:pPr/>
              <a:t>87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21288"/>
            <a:ext cx="9144000" cy="64807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Georges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Mellies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3200" b="1" i="1" dirty="0">
                <a:solidFill>
                  <a:schemeClr val="bg1"/>
                </a:solidFill>
                <a:latin typeface="+mn-lt"/>
              </a:rPr>
              <a:t>A Trip to the Moon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                  1902</a:t>
            </a:r>
            <a:endParaRPr lang="el-GR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9205" name="Picture 5" descr="melies%20trip%20to%20m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473" y="0"/>
            <a:ext cx="7816975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5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274638"/>
            <a:ext cx="4427537" cy="65833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Little </a:t>
            </a:r>
            <a:r>
              <a:rPr lang="en-US" sz="3200" b="1" i="1" dirty="0" err="1">
                <a:solidFill>
                  <a:schemeClr val="bg1"/>
                </a:solidFill>
              </a:rPr>
              <a:t>Nemo</a:t>
            </a:r>
            <a:r>
              <a:rPr lang="en-US" sz="3200" b="1" i="1" dirty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Slumberland</a:t>
            </a:r>
            <a:r>
              <a:rPr lang="en-US" sz="3200" b="1" i="1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1905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49156" name="Picture 4" descr="eikona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4724400" cy="6865938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414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4662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Ο </a:t>
            </a:r>
            <a:r>
              <a:rPr lang="en-US" sz="1800" dirty="0" smtClean="0">
                <a:solidFill>
                  <a:schemeClr val="bg1"/>
                </a:solidFill>
              </a:rPr>
              <a:t>David </a:t>
            </a:r>
            <a:r>
              <a:rPr lang="en-US" sz="1800" dirty="0" err="1" smtClean="0">
                <a:solidFill>
                  <a:schemeClr val="bg1"/>
                </a:solidFill>
              </a:rPr>
              <a:t>Kunzle</a:t>
            </a:r>
            <a:r>
              <a:rPr lang="el-GR" sz="1800" dirty="0" smtClean="0">
                <a:solidFill>
                  <a:schemeClr val="bg1"/>
                </a:solidFill>
              </a:rPr>
              <a:t>, με τις μελέτες του πάνω στο έργο του (Ελβετού) </a:t>
            </a:r>
            <a:r>
              <a:rPr lang="en-US" sz="1800" dirty="0" err="1" smtClean="0">
                <a:solidFill>
                  <a:schemeClr val="bg1"/>
                </a:solidFill>
              </a:rPr>
              <a:t>Rodolphe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Topffer</a:t>
            </a:r>
            <a:r>
              <a:rPr lang="el-GR" sz="1800" dirty="0" smtClean="0">
                <a:solidFill>
                  <a:schemeClr val="bg1"/>
                </a:solidFill>
              </a:rPr>
              <a:t> και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άλλων δημιουργών όπως οι </a:t>
            </a:r>
            <a:r>
              <a:rPr lang="en-US" sz="1800" dirty="0" smtClean="0">
                <a:solidFill>
                  <a:schemeClr val="bg1"/>
                </a:solidFill>
              </a:rPr>
              <a:t>William Hogarth, James </a:t>
            </a:r>
            <a:r>
              <a:rPr lang="en-US" sz="1800" dirty="0" err="1" smtClean="0">
                <a:solidFill>
                  <a:schemeClr val="bg1"/>
                </a:solidFill>
              </a:rPr>
              <a:t>Gilray</a:t>
            </a:r>
            <a:r>
              <a:rPr lang="en-US" sz="1800" dirty="0" smtClean="0">
                <a:solidFill>
                  <a:schemeClr val="bg1"/>
                </a:solidFill>
              </a:rPr>
              <a:t>, Thomas Rowlandson,</a:t>
            </a:r>
            <a:endParaRPr lang="el-GR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George Cruickshank, </a:t>
            </a:r>
            <a:r>
              <a:rPr lang="en-US" sz="1800" dirty="0" err="1" smtClean="0">
                <a:solidFill>
                  <a:schemeClr val="bg1"/>
                </a:solidFill>
              </a:rPr>
              <a:t>Honore</a:t>
            </a:r>
            <a:r>
              <a:rPr lang="en-US" sz="1800" dirty="0" smtClean="0">
                <a:solidFill>
                  <a:schemeClr val="bg1"/>
                </a:solidFill>
              </a:rPr>
              <a:t> Daumier </a:t>
            </a:r>
            <a:r>
              <a:rPr lang="el-GR" sz="1800" dirty="0" smtClean="0">
                <a:solidFill>
                  <a:schemeClr val="bg1"/>
                </a:solidFill>
              </a:rPr>
              <a:t>και περιοδικών όπως τα </a:t>
            </a:r>
            <a:r>
              <a:rPr lang="en-US" sz="1800" i="1" dirty="0" smtClean="0">
                <a:solidFill>
                  <a:schemeClr val="bg1"/>
                </a:solidFill>
              </a:rPr>
              <a:t>Puck, Judge, Images d’</a:t>
            </a:r>
            <a:endParaRPr lang="el-GR" sz="1800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i="1" dirty="0" err="1" smtClean="0">
                <a:solidFill>
                  <a:schemeClr val="bg1"/>
                </a:solidFill>
              </a:rPr>
              <a:t>Epinal</a:t>
            </a:r>
            <a:r>
              <a:rPr lang="en-US" sz="1800" i="1" dirty="0" smtClean="0">
                <a:solidFill>
                  <a:schemeClr val="bg1"/>
                </a:solidFill>
              </a:rPr>
              <a:t>, Comic Cuts, Ally </a:t>
            </a:r>
            <a:r>
              <a:rPr lang="en-US" sz="1800" i="1" dirty="0" err="1" smtClean="0">
                <a:solidFill>
                  <a:schemeClr val="bg1"/>
                </a:solidFill>
              </a:rPr>
              <a:t>Sloper’s</a:t>
            </a:r>
            <a:r>
              <a:rPr lang="en-US" sz="1800" i="1" dirty="0" smtClean="0">
                <a:solidFill>
                  <a:schemeClr val="bg1"/>
                </a:solidFill>
              </a:rPr>
              <a:t> Half Holiday </a:t>
            </a:r>
            <a:r>
              <a:rPr lang="el-GR" sz="1800" dirty="0" smtClean="0">
                <a:solidFill>
                  <a:schemeClr val="bg1"/>
                </a:solidFill>
              </a:rPr>
              <a:t>κ.ά. καταρρίπτει την άποψη που θέτει ως</a:t>
            </a:r>
          </a:p>
          <a:p>
            <a:pPr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“’E</a:t>
            </a:r>
            <a:r>
              <a:rPr lang="el-GR" sz="1800" dirty="0" err="1" smtClean="0">
                <a:solidFill>
                  <a:schemeClr val="bg1"/>
                </a:solidFill>
              </a:rPr>
              <a:t>ργο</a:t>
            </a:r>
            <a:r>
              <a:rPr lang="el-GR" sz="1800" dirty="0" smtClean="0">
                <a:solidFill>
                  <a:schemeClr val="bg1"/>
                </a:solidFill>
              </a:rPr>
              <a:t> </a:t>
            </a:r>
            <a:r>
              <a:rPr lang="el-GR" sz="1800" dirty="0" err="1" smtClean="0">
                <a:solidFill>
                  <a:schemeClr val="bg1"/>
                </a:solidFill>
              </a:rPr>
              <a:t>Νο</a:t>
            </a:r>
            <a:r>
              <a:rPr lang="el-GR" sz="1800" dirty="0" smtClean="0">
                <a:solidFill>
                  <a:schemeClr val="bg1"/>
                </a:solidFill>
              </a:rPr>
              <a:t>. 1</a:t>
            </a:r>
            <a:r>
              <a:rPr lang="en-US" sz="1800" dirty="0" smtClean="0">
                <a:solidFill>
                  <a:schemeClr val="bg1"/>
                </a:solidFill>
              </a:rPr>
              <a:t>”</a:t>
            </a:r>
            <a:r>
              <a:rPr lang="el-GR" sz="1800" dirty="0" smtClean="0">
                <a:solidFill>
                  <a:schemeClr val="bg1"/>
                </a:solidFill>
              </a:rPr>
              <a:t> το </a:t>
            </a:r>
            <a:r>
              <a:rPr lang="en-US" sz="1800" dirty="0" smtClean="0">
                <a:solidFill>
                  <a:schemeClr val="bg1"/>
                </a:solidFill>
              </a:rPr>
              <a:t>Yellow Kid</a:t>
            </a:r>
            <a:r>
              <a:rPr lang="el-GR" sz="1800" dirty="0" smtClean="0">
                <a:solidFill>
                  <a:schemeClr val="bg1"/>
                </a:solidFill>
              </a:rPr>
              <a:t>.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Το δυναμικό των κόμικς είναι απεριόριστο και συναρπαστικό… (Υπάρχει ένας) τεράστιος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πλούτος αρχαίων κόμικς.</a:t>
            </a:r>
          </a:p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Scott McCloud, </a:t>
            </a:r>
            <a:r>
              <a:rPr lang="en-US" sz="1800" i="1" dirty="0" smtClean="0">
                <a:solidFill>
                  <a:schemeClr val="bg1"/>
                </a:solidFill>
              </a:rPr>
              <a:t>Understanding Comics</a:t>
            </a:r>
            <a:r>
              <a:rPr lang="en-US" sz="1800" dirty="0" smtClean="0">
                <a:solidFill>
                  <a:schemeClr val="bg1"/>
                </a:solidFill>
              </a:rPr>
              <a:t>, (1994)</a:t>
            </a:r>
            <a:r>
              <a:rPr lang="el-GR" sz="18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l-GR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Καθώς το ζήτημα της καταγωγής (των κόμικς) δεν έχει ως τώρα επιλυθεί ανάμεσα στους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υπέρμαχους του </a:t>
            </a:r>
            <a:r>
              <a:rPr lang="en-US" sz="1800" dirty="0" smtClean="0">
                <a:solidFill>
                  <a:schemeClr val="bg1"/>
                </a:solidFill>
              </a:rPr>
              <a:t>Yellow Kid, </a:t>
            </a:r>
            <a:r>
              <a:rPr lang="el-GR" sz="1800" dirty="0" smtClean="0">
                <a:solidFill>
                  <a:schemeClr val="bg1"/>
                </a:solidFill>
              </a:rPr>
              <a:t>τους υποστηρικτές του </a:t>
            </a:r>
            <a:r>
              <a:rPr lang="en-US" sz="1800" dirty="0" err="1" smtClean="0">
                <a:solidFill>
                  <a:schemeClr val="bg1"/>
                </a:solidFill>
              </a:rPr>
              <a:t>Topffer</a:t>
            </a:r>
            <a:r>
              <a:rPr lang="el-GR" sz="1800" dirty="0" smtClean="0">
                <a:solidFill>
                  <a:schemeClr val="bg1"/>
                </a:solidFill>
              </a:rPr>
              <a:t> και τους </a:t>
            </a:r>
            <a:r>
              <a:rPr lang="el-GR" sz="1800" dirty="0" err="1" smtClean="0">
                <a:solidFill>
                  <a:schemeClr val="bg1"/>
                </a:solidFill>
              </a:rPr>
              <a:t>συνήγορους</a:t>
            </a:r>
            <a:endParaRPr lang="el-GR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ακόμα αρχαιότερων πηγών, το θέμα του ορισμού παραμένει επίκαιρο για τους</a:t>
            </a:r>
          </a:p>
          <a:p>
            <a:pPr>
              <a:buNone/>
            </a:pPr>
            <a:r>
              <a:rPr lang="el-GR" sz="1800" dirty="0" smtClean="0">
                <a:solidFill>
                  <a:schemeClr val="bg1"/>
                </a:solidFill>
              </a:rPr>
              <a:t>ερευνητές. </a:t>
            </a:r>
            <a:endParaRPr lang="en-US" sz="1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Bart </a:t>
            </a:r>
            <a:r>
              <a:rPr lang="en-US" sz="1800" dirty="0" err="1" smtClean="0">
                <a:solidFill>
                  <a:schemeClr val="bg1"/>
                </a:solidFill>
              </a:rPr>
              <a:t>Beaty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r>
              <a:rPr lang="en-US" sz="1800" i="1" dirty="0" smtClean="0">
                <a:solidFill>
                  <a:schemeClr val="bg1"/>
                </a:solidFill>
              </a:rPr>
              <a:t>Comics Versus Art</a:t>
            </a:r>
            <a:r>
              <a:rPr lang="en-US" sz="1800" dirty="0" smtClean="0">
                <a:solidFill>
                  <a:schemeClr val="bg1"/>
                </a:solidFill>
              </a:rPr>
              <a:t>, (2012)</a:t>
            </a:r>
            <a:r>
              <a:rPr lang="el-GR" sz="1800" dirty="0" smtClean="0">
                <a:solidFill>
                  <a:schemeClr val="bg1"/>
                </a:solidFill>
              </a:rPr>
              <a:t>  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3168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0" y="0"/>
            <a:ext cx="3851920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Little </a:t>
            </a:r>
            <a:r>
              <a:rPr lang="en-US" sz="3200" b="1" i="1" dirty="0" err="1">
                <a:solidFill>
                  <a:schemeClr val="bg1"/>
                </a:solidFill>
              </a:rPr>
              <a:t>Nemo</a:t>
            </a:r>
            <a:r>
              <a:rPr lang="en-US" sz="3200" b="1" i="1" dirty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Slumberland</a:t>
            </a:r>
            <a:r>
              <a:rPr lang="en-US" sz="3200" b="1" i="1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1906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22883" name="Picture 3" descr="eikona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298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2599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9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274638"/>
            <a:ext cx="4067175" cy="65833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>
                <a:solidFill>
                  <a:schemeClr val="bg1"/>
                </a:solidFill>
              </a:rPr>
              <a:t>McCay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Little </a:t>
            </a:r>
            <a:r>
              <a:rPr lang="en-US" sz="3200" b="1" i="1" dirty="0" err="1">
                <a:solidFill>
                  <a:schemeClr val="bg1"/>
                </a:solidFill>
              </a:rPr>
              <a:t>Nemo</a:t>
            </a:r>
            <a:r>
              <a:rPr lang="en-US" sz="3200" b="1" i="1" dirty="0">
                <a:solidFill>
                  <a:schemeClr val="bg1"/>
                </a:solidFill>
              </a:rPr>
              <a:t> in </a:t>
            </a:r>
            <a:r>
              <a:rPr lang="en-US" sz="3200" b="1" i="1" dirty="0" err="1">
                <a:solidFill>
                  <a:schemeClr val="bg1"/>
                </a:solidFill>
              </a:rPr>
              <a:t>Slumberland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1908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23907" name="Picture 3" descr="eikona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443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91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41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106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851920" cy="646673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Little </a:t>
            </a:r>
            <a:r>
              <a:rPr lang="en-US" sz="3200" b="1" i="1" dirty="0" err="1" smtClean="0">
                <a:solidFill>
                  <a:schemeClr val="bg1"/>
                </a:solidFill>
              </a:rPr>
              <a:t>Nemo</a:t>
            </a:r>
            <a:r>
              <a:rPr lang="en-US" sz="3200" b="1" i="1" dirty="0" smtClean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Slumberland</a:t>
            </a:r>
            <a:r>
              <a:rPr lang="en-US" sz="3200" b="1" i="1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1910</a:t>
            </a:r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691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569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0072" y="0"/>
            <a:ext cx="3923928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Little </a:t>
            </a:r>
            <a:r>
              <a:rPr lang="en-US" sz="3200" b="1" i="1" dirty="0" err="1">
                <a:solidFill>
                  <a:schemeClr val="bg1"/>
                </a:solidFill>
              </a:rPr>
              <a:t>Nemo</a:t>
            </a:r>
            <a:r>
              <a:rPr lang="en-US" sz="3200" b="1" i="1" dirty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Slumberland</a:t>
            </a:r>
            <a:r>
              <a:rPr lang="en-US" sz="3200" b="1" i="1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1908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19811" name="Picture 3" descr="eikona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4438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93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64" cy="686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901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80112" y="3789040"/>
            <a:ext cx="3563888" cy="306896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Little </a:t>
            </a:r>
            <a:r>
              <a:rPr lang="en-US" sz="3200" b="1" i="1" dirty="0" err="1" smtClean="0">
                <a:solidFill>
                  <a:schemeClr val="bg1"/>
                </a:solidFill>
              </a:rPr>
              <a:t>Nemo</a:t>
            </a:r>
            <a:r>
              <a:rPr lang="en-US" sz="3200" b="1" i="1" dirty="0" smtClean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Slumberland</a:t>
            </a:r>
            <a:r>
              <a:rPr lang="en-US" sz="3200" b="1" i="1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1910                            																															                            </a:t>
            </a:r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94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78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7871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95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1 - Τίτλος"/>
          <p:cNvSpPr txBox="1">
            <a:spLocks/>
          </p:cNvSpPr>
          <p:nvPr/>
        </p:nvSpPr>
        <p:spPr bwMode="auto">
          <a:xfrm>
            <a:off x="5220072" y="2924944"/>
            <a:ext cx="38164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FFFF"/>
                </a:solidFill>
              </a:rPr>
              <a:t>Winsor </a:t>
            </a:r>
            <a:r>
              <a:rPr lang="en-US" sz="3200" b="1" kern="0" dirty="0" err="1">
                <a:solidFill>
                  <a:srgbClr val="FFFFFF"/>
                </a:solidFill>
              </a:rPr>
              <a:t>McCay</a:t>
            </a:r>
            <a:r>
              <a:rPr lang="en-US" sz="3200" b="1" kern="0" dirty="0">
                <a:solidFill>
                  <a:srgbClr val="FFFFFF"/>
                </a:solidFill>
              </a:rPr>
              <a:t>, </a:t>
            </a:r>
            <a:br>
              <a:rPr lang="en-US" sz="3200" b="1" kern="0" dirty="0">
                <a:solidFill>
                  <a:srgbClr val="FFFFFF"/>
                </a:solidFill>
              </a:rPr>
            </a:br>
            <a:r>
              <a:rPr lang="en-US" sz="3200" b="1" kern="0" dirty="0">
                <a:solidFill>
                  <a:srgbClr val="FFFFFF"/>
                </a:solidFill>
              </a:rPr>
              <a:t/>
            </a:r>
            <a:br>
              <a:rPr lang="en-US" sz="3200" b="1" kern="0" dirty="0">
                <a:solidFill>
                  <a:srgbClr val="FFFFFF"/>
                </a:solidFill>
              </a:rPr>
            </a:br>
            <a:r>
              <a:rPr lang="en-US" sz="3200" b="1" i="1" kern="0" dirty="0">
                <a:solidFill>
                  <a:srgbClr val="FFFFFF"/>
                </a:solidFill>
              </a:rPr>
              <a:t>Little </a:t>
            </a:r>
            <a:r>
              <a:rPr lang="en-US" sz="3200" b="1" i="1" kern="0" dirty="0" err="1">
                <a:solidFill>
                  <a:srgbClr val="FFFFFF"/>
                </a:solidFill>
              </a:rPr>
              <a:t>Nemo</a:t>
            </a:r>
            <a:r>
              <a:rPr lang="en-US" sz="3200" b="1" i="1" kern="0" dirty="0">
                <a:solidFill>
                  <a:srgbClr val="FFFFFF"/>
                </a:solidFill>
              </a:rPr>
              <a:t> in </a:t>
            </a:r>
            <a:r>
              <a:rPr lang="en-US" sz="3200" b="1" i="1" kern="0" dirty="0" err="1">
                <a:solidFill>
                  <a:srgbClr val="FFFFFF"/>
                </a:solidFill>
              </a:rPr>
              <a:t>Slumberland</a:t>
            </a:r>
            <a:r>
              <a:rPr lang="en-US" sz="3200" b="1" i="1" kern="0" dirty="0">
                <a:solidFill>
                  <a:srgbClr val="FFFFFF"/>
                </a:solidFill>
              </a:rPr>
              <a:t>,</a:t>
            </a:r>
            <a:r>
              <a:rPr lang="en-US" sz="3200" b="1" kern="0" dirty="0">
                <a:solidFill>
                  <a:srgbClr val="FFFFFF"/>
                </a:solidFill>
              </a:rPr>
              <a:t> </a:t>
            </a:r>
            <a:br>
              <a:rPr lang="en-US" sz="3200" b="1" kern="0" dirty="0">
                <a:solidFill>
                  <a:srgbClr val="FFFFFF"/>
                </a:solidFill>
              </a:rPr>
            </a:br>
            <a:r>
              <a:rPr lang="en-US" sz="3200" b="1" kern="0" dirty="0">
                <a:solidFill>
                  <a:srgbClr val="FFFFFF"/>
                </a:solidFill>
              </a:rPr>
              <a:t/>
            </a:r>
            <a:br>
              <a:rPr lang="en-US" sz="3200" b="1" kern="0" dirty="0">
                <a:solidFill>
                  <a:srgbClr val="FFFFFF"/>
                </a:solidFill>
              </a:rPr>
            </a:br>
            <a:r>
              <a:rPr lang="en-US" sz="3200" b="1" kern="0" dirty="0">
                <a:solidFill>
                  <a:srgbClr val="FFFFFF"/>
                </a:solidFill>
              </a:rPr>
              <a:t>1906                            																															                            </a:t>
            </a:r>
            <a:endParaRPr lang="el-GR" sz="3200" kern="0" dirty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8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286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96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1 - Τίτλος"/>
          <p:cNvSpPr txBox="1">
            <a:spLocks/>
          </p:cNvSpPr>
          <p:nvPr/>
        </p:nvSpPr>
        <p:spPr bwMode="auto">
          <a:xfrm>
            <a:off x="7956376" y="5013176"/>
            <a:ext cx="118762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FFFF"/>
                </a:solidFill>
              </a:rPr>
              <a:t>																														                            </a:t>
            </a:r>
            <a:endParaRPr lang="el-GR" sz="3200" kern="0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96744" cy="681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6660232" y="3068960"/>
            <a:ext cx="2483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0" dirty="0">
                <a:solidFill>
                  <a:srgbClr val="FFFFFF"/>
                </a:solidFill>
              </a:rPr>
              <a:t>Winsor </a:t>
            </a:r>
            <a:r>
              <a:rPr lang="en-US" sz="2400" b="1" kern="0" dirty="0" err="1">
                <a:solidFill>
                  <a:srgbClr val="FFFFFF"/>
                </a:solidFill>
              </a:rPr>
              <a:t>McCay</a:t>
            </a:r>
            <a:r>
              <a:rPr lang="en-US" sz="2400" b="1" kern="0" dirty="0">
                <a:solidFill>
                  <a:srgbClr val="FFFFFF"/>
                </a:solidFill>
              </a:rPr>
              <a:t>, </a:t>
            </a:r>
            <a:br>
              <a:rPr lang="en-US" sz="2400" b="1" kern="0" dirty="0">
                <a:solidFill>
                  <a:srgbClr val="FFFFFF"/>
                </a:solidFill>
              </a:rPr>
            </a:br>
            <a:r>
              <a:rPr lang="en-US" sz="2400" b="1" kern="0" dirty="0">
                <a:solidFill>
                  <a:srgbClr val="FFFFFF"/>
                </a:solidFill>
              </a:rPr>
              <a:t/>
            </a:r>
            <a:br>
              <a:rPr lang="en-US" sz="2400" b="1" kern="0" dirty="0">
                <a:solidFill>
                  <a:srgbClr val="FFFFFF"/>
                </a:solidFill>
              </a:rPr>
            </a:br>
            <a:r>
              <a:rPr lang="en-US" sz="2400" b="1" i="1" kern="0" dirty="0">
                <a:solidFill>
                  <a:srgbClr val="FFFFFF"/>
                </a:solidFill>
              </a:rPr>
              <a:t>Little </a:t>
            </a:r>
            <a:r>
              <a:rPr lang="en-US" sz="2400" b="1" i="1" kern="0" dirty="0" err="1">
                <a:solidFill>
                  <a:srgbClr val="FFFFFF"/>
                </a:solidFill>
              </a:rPr>
              <a:t>Nemo</a:t>
            </a:r>
            <a:r>
              <a:rPr lang="en-US" sz="2400" b="1" i="1" kern="0" dirty="0">
                <a:solidFill>
                  <a:srgbClr val="FFFFFF"/>
                </a:solidFill>
              </a:rPr>
              <a:t> in </a:t>
            </a:r>
            <a:r>
              <a:rPr lang="en-US" sz="2400" b="1" i="1" kern="0" dirty="0" err="1">
                <a:solidFill>
                  <a:srgbClr val="FFFFFF"/>
                </a:solidFill>
              </a:rPr>
              <a:t>Slumberland</a:t>
            </a:r>
            <a:r>
              <a:rPr lang="en-US" sz="2400" b="1" kern="0" dirty="0">
                <a:solidFill>
                  <a:srgbClr val="FFFFFF"/>
                </a:solidFill>
              </a:rPr>
              <a:t> </a:t>
            </a:r>
            <a:br>
              <a:rPr lang="en-US" sz="2400" b="1" kern="0" dirty="0">
                <a:solidFill>
                  <a:srgbClr val="FFFFFF"/>
                </a:solidFill>
              </a:rPr>
            </a:br>
            <a:r>
              <a:rPr lang="en-US" sz="2400" b="1" kern="0" dirty="0">
                <a:solidFill>
                  <a:srgbClr val="FFFFFF"/>
                </a:solidFill>
              </a:rPr>
              <a:t/>
            </a:r>
            <a:br>
              <a:rPr lang="en-US" sz="2400" b="1" kern="0" dirty="0">
                <a:solidFill>
                  <a:srgbClr val="FFFFFF"/>
                </a:solidFill>
              </a:rPr>
            </a:br>
            <a:r>
              <a:rPr lang="en-US" sz="2400" b="1" kern="0" dirty="0">
                <a:solidFill>
                  <a:srgbClr val="FFFFFF"/>
                </a:solidFill>
              </a:rPr>
              <a:t>1905 </a:t>
            </a:r>
            <a:endParaRPr lang="el-GR" sz="2400" dirty="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5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0"/>
            <a:ext cx="3779837" cy="6858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Little </a:t>
            </a:r>
            <a:r>
              <a:rPr lang="en-US" sz="3200" b="1" i="1" dirty="0" err="1">
                <a:solidFill>
                  <a:schemeClr val="bg1"/>
                </a:solidFill>
              </a:rPr>
              <a:t>Nemo</a:t>
            </a:r>
            <a:r>
              <a:rPr lang="en-US" sz="3200" b="1" i="1" dirty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Slumberland</a:t>
            </a:r>
            <a:r>
              <a:rPr lang="en-US" sz="3200" b="1" i="1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1909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121859" name="Picture 3" descr="eikona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4475" cy="6858000"/>
          </a:xfrm>
          <a:prstGeom prst="rect">
            <a:avLst/>
          </a:prstGeom>
          <a:noFill/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97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0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851920" cy="658336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Winsor </a:t>
            </a:r>
            <a:r>
              <a:rPr lang="en-US" sz="3200" b="1" dirty="0" err="1" smtClean="0">
                <a:solidFill>
                  <a:schemeClr val="bg1"/>
                </a:solidFill>
              </a:rPr>
              <a:t>McCay</a:t>
            </a:r>
            <a:r>
              <a:rPr lang="en-US" sz="3200" b="1" dirty="0" smtClean="0">
                <a:solidFill>
                  <a:schemeClr val="bg1"/>
                </a:solidFill>
              </a:rPr>
              <a:t>,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i="1" dirty="0" smtClean="0">
                <a:solidFill>
                  <a:schemeClr val="bg1"/>
                </a:solidFill>
              </a:rPr>
              <a:t>Little </a:t>
            </a:r>
            <a:r>
              <a:rPr lang="en-US" sz="3200" b="1" i="1" dirty="0" err="1" smtClean="0">
                <a:solidFill>
                  <a:schemeClr val="bg1"/>
                </a:solidFill>
              </a:rPr>
              <a:t>Nemo</a:t>
            </a:r>
            <a:r>
              <a:rPr lang="en-US" sz="3200" b="1" i="1" dirty="0" smtClean="0">
                <a:solidFill>
                  <a:schemeClr val="bg1"/>
                </a:solidFill>
              </a:rPr>
              <a:t> in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Slumberland</a:t>
            </a:r>
            <a:r>
              <a:rPr lang="en-US" sz="3200" b="1" i="1" dirty="0" smtClean="0">
                <a:solidFill>
                  <a:schemeClr val="bg1"/>
                </a:solidFill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1908</a:t>
            </a:r>
            <a:endParaRPr lang="el-GR" sz="32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2197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731927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0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332612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1447</Words>
  <Application>Microsoft Office PowerPoint</Application>
  <PresentationFormat>Προβολή στην οθόνη (4:3)</PresentationFormat>
  <Paragraphs>354</Paragraphs>
  <Slides>125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125</vt:i4>
      </vt:variant>
    </vt:vector>
  </HeadingPairs>
  <TitlesOfParts>
    <vt:vector size="126" baseType="lpstr">
      <vt:lpstr>Default Design</vt:lpstr>
      <vt:lpstr>     Ανωτάτη Σχολή Καλών Τεχνών - Τμήμα Θεωρίας και Ιστορίας της Τέχνης – ΑΣΚΤ  ΙΣΤΟΡΙΚΕΣ ΚΑΙ ΘΕΩΡΗΤΙΚΕΣ ΠΡΟΣΕΓΓΙΣΕΙΣ ΤΩΝ ΚΟΜΙΚΣ  </vt:lpstr>
      <vt:lpstr>COMIC STRIPS Η ΕΛΕΥΣΗ ΤΟΥ ΜΟΝΤΕΡΝΟΥ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F. M. Howarth</vt:lpstr>
      <vt:lpstr>Honore Daumier,   1856</vt:lpstr>
      <vt:lpstr>Honore Daumier, 1862</vt:lpstr>
      <vt:lpstr>Charles Parsons, 1862</vt:lpstr>
      <vt:lpstr>J.S. Johnston,  Skating in Central Park, 1890’s</vt:lpstr>
      <vt:lpstr>Theodore Gericault,  Horse Racing at Epsom, 1821</vt:lpstr>
      <vt:lpstr>Eadweard Muybridge,  Galloping Horse in Motion, 1878</vt:lpstr>
      <vt:lpstr>Διαφάνεια 17</vt:lpstr>
      <vt:lpstr>Eadweard Muybridge,  Woman Walking Downstairs, 1887 </vt:lpstr>
      <vt:lpstr>Marcel Duchamp,  Nude Descending a Staircase,   1913</vt:lpstr>
      <vt:lpstr>Eliot Elisofon,   Marcel Duchamp Descending a Staircase,   1952.</vt:lpstr>
      <vt:lpstr>Bill Watterson,  Calvin and Hobbes, 1988</vt:lpstr>
      <vt:lpstr>J. F. Griswold,   The Rude Descending a Staircase (Rush Hour at the Subway),    1913</vt:lpstr>
      <vt:lpstr>F. Fox,   Cubisto Picture Composed by Dad, Under the Inspiration of the Incoming Bills for the Ladies’ Spring Purchases,  1913</vt:lpstr>
      <vt:lpstr>Mary Mills Lyall   Earl Harvey Lyall,   The Cubies’ ABC,   1913</vt:lpstr>
      <vt:lpstr>Διαφάνεια 25</vt:lpstr>
      <vt:lpstr>Διαφάνεια 26</vt:lpstr>
      <vt:lpstr>The Armory Show, 1913</vt:lpstr>
      <vt:lpstr>Διαφάνεια 28</vt:lpstr>
      <vt:lpstr>https://www.youtube.com/watch?v=qJWLoXziXC4</vt:lpstr>
      <vt:lpstr>Thomas E. Powers,   Art at the Armory by Powers, Futurist,   1913</vt:lpstr>
      <vt:lpstr>Cubists and Futurists,   Puck,   1913</vt:lpstr>
      <vt:lpstr>Alek Sass,   Nobody Who Has Been Drinking is Let in to See This Show,   1913</vt:lpstr>
      <vt:lpstr>Winsor McCay,   The Modern Art Show,   1913.</vt:lpstr>
      <vt:lpstr>Frederick Opper   The ‘New Art’ Fest,   1913</vt:lpstr>
      <vt:lpstr>John T. McCutcheon,   How to Become a Post-Impressionist Paint Slinger,  1913</vt:lpstr>
      <vt:lpstr>Joseph Pulitzer   </vt:lpstr>
      <vt:lpstr>William Randolph Hearst   </vt:lpstr>
      <vt:lpstr>Διαφάνεια 38</vt:lpstr>
      <vt:lpstr>Jacob Riis, Bandit’s Roost, περ. 1890</vt:lpstr>
      <vt:lpstr>Jacob Riis, Mullen’s Alley, 1888</vt:lpstr>
      <vt:lpstr>Διαφάνεια 41</vt:lpstr>
      <vt:lpstr>Jacob Riis, Baby in a Slum Tenement, 1889</vt:lpstr>
      <vt:lpstr>Jacob Riis   Safe From the Cops    1880’s</vt:lpstr>
      <vt:lpstr>Brown Brothers A Bunch of East Side Kids      1890’s</vt:lpstr>
      <vt:lpstr>         Richard Outcault,  Self-portrait  1905</vt:lpstr>
      <vt:lpstr>Richard Outcault, Hogan’s Alley, 1895</vt:lpstr>
      <vt:lpstr>Διαφάνεια 47</vt:lpstr>
      <vt:lpstr>Richard Outcault   Hogan’s Alley         1895</vt:lpstr>
      <vt:lpstr>Richard Outcault, Yellow Kid, 5-1-1896 </vt:lpstr>
      <vt:lpstr>Richard Outcault,  He was Chasing the Duck,      1896</vt:lpstr>
      <vt:lpstr>Richard Outcault,   Hogan’s Alley,        1896</vt:lpstr>
      <vt:lpstr>Richard Outcault,   Hogan’s Alley,        1896</vt:lpstr>
      <vt:lpstr>Richard Outcault,   Hogan’s Alley,        1896</vt:lpstr>
      <vt:lpstr>Richard Outcault,   Hogan’s Alley,        1896</vt:lpstr>
      <vt:lpstr>Richard Outcault,  The Yellow Kid,      1896</vt:lpstr>
      <vt:lpstr>Richard Outcault,  The Yellow Kid,      1896</vt:lpstr>
      <vt:lpstr>Richard Outcault,  Around the World With the Yellow Kid,       1897</vt:lpstr>
      <vt:lpstr>Richard Outcault,  The Yellow Kid takes a hand at Golf, 1897</vt:lpstr>
      <vt:lpstr>Richard Outcault,  Ryan’s Arcade,      1898</vt:lpstr>
      <vt:lpstr>Richard Outcault,  The Casey Corner Kid’s Dime Museum, 1898</vt:lpstr>
      <vt:lpstr>Richard Outcault,  The Yellow Kid’s Revenge, 1898</vt:lpstr>
      <vt:lpstr>George Luks,   Hoggan’s Alley,   1896</vt:lpstr>
      <vt:lpstr>Rudolph Dirks  1898</vt:lpstr>
      <vt:lpstr>Rudolph Dirks   The  Katzenjammer  Kids   1898</vt:lpstr>
      <vt:lpstr>Διαφάνεια 65</vt:lpstr>
      <vt:lpstr>Διαφάνεια 66</vt:lpstr>
      <vt:lpstr>Διαφάνεια 67</vt:lpstr>
      <vt:lpstr>Διαφάνεια 68</vt:lpstr>
      <vt:lpstr>Anonymous,  The Yellow Kid,     1898</vt:lpstr>
      <vt:lpstr>Richard Outcault,   The Yellow Kid He Meets Tige and Mary Jane and Buster Brown,   1907  (το πρώτο crossover της ιστορίας;)</vt:lpstr>
      <vt:lpstr>Child with  Yellow kid doll   1900’s</vt:lpstr>
      <vt:lpstr>Διαφάνεια 72</vt:lpstr>
      <vt:lpstr>Διαφάνεια 73</vt:lpstr>
      <vt:lpstr>Διαφάνεια 74</vt:lpstr>
      <vt:lpstr>1904</vt:lpstr>
      <vt:lpstr>Διαφάνεια 76</vt:lpstr>
      <vt:lpstr>Winsor McCay   1906</vt:lpstr>
      <vt:lpstr>Winsor McCay   1899</vt:lpstr>
      <vt:lpstr>Διαφάνεια 79</vt:lpstr>
      <vt:lpstr>Winsor McCay,   Dream of the Rarebit Fiend,   1906</vt:lpstr>
      <vt:lpstr> Winsor McCay,  Dream of the Rarebit Fiend,       1907</vt:lpstr>
      <vt:lpstr>Winsor McCay,   Dream of the Rarebit Fiend,   1905</vt:lpstr>
      <vt:lpstr>Winsor McCay,   Dream of the Rarebit Fiend,  1905</vt:lpstr>
      <vt:lpstr>Winsor McCay,   Dream of the Rarebit Fiend,  1905</vt:lpstr>
      <vt:lpstr>Winsor McCay,   Dream of the Rarebit Fiend,  1906</vt:lpstr>
      <vt:lpstr>Thomas Edison, 1903</vt:lpstr>
      <vt:lpstr>Georges Mellies, A Trip to the Moon                   1902</vt:lpstr>
      <vt:lpstr>Winsor McCay,   Little Nemo in Slumberland,   1905</vt:lpstr>
      <vt:lpstr>Διαφάνεια 89</vt:lpstr>
      <vt:lpstr>Winsor McCay,   Little Nemo in Slumberland,   1906</vt:lpstr>
      <vt:lpstr>Winsor McCay   Little Nemo in Slumberland   1908</vt:lpstr>
      <vt:lpstr>Winsor McCay,   Little Nemo in Slumberland,   1910</vt:lpstr>
      <vt:lpstr>Winsor McCay,   Little Nemo in Slumberland,   1908</vt:lpstr>
      <vt:lpstr>Winsor McCay,   Little Nemo in Slumberland,   1910                                                                                       </vt:lpstr>
      <vt:lpstr>Διαφάνεια 95</vt:lpstr>
      <vt:lpstr>Διαφάνεια 96</vt:lpstr>
      <vt:lpstr>Winsor McCay,   Little Nemo in Slumberland,   1909</vt:lpstr>
      <vt:lpstr>Winsor McCay,   Little Nemo in Slumberland,   1908</vt:lpstr>
      <vt:lpstr>Διαφάνεια 99</vt:lpstr>
      <vt:lpstr>Winsor McCay   Little Sammy Sneeze   1905</vt:lpstr>
      <vt:lpstr>Winsor McCay   A Pilgrim’s Progress   1906</vt:lpstr>
      <vt:lpstr>Winsor McCay   Poor Jake   1909</vt:lpstr>
      <vt:lpstr>Διαφάνεια 103</vt:lpstr>
      <vt:lpstr>Winsor McCay   Gertie  the Dinosaur   1914</vt:lpstr>
      <vt:lpstr>Διαφάνεια 105</vt:lpstr>
      <vt:lpstr>Winsor McCay   Musical Play  Little Nemo   1908</vt:lpstr>
      <vt:lpstr>Winsor McCay       undated</vt:lpstr>
      <vt:lpstr>Διαφάνεια 108</vt:lpstr>
      <vt:lpstr>Vittorio Giardino,   Little Ego,   1985-1989</vt:lpstr>
      <vt:lpstr>Niko Geyer,   Little Nemo,   2005</vt:lpstr>
      <vt:lpstr>Ivan Brunetti</vt:lpstr>
      <vt:lpstr>Reuxben,   I Love You,   2010</vt:lpstr>
      <vt:lpstr>Art Spiegelman,   In the Shadow of No Towers,   2004 </vt:lpstr>
      <vt:lpstr>Διαφάνεια 114</vt:lpstr>
      <vt:lpstr>Vittorio Giardino</vt:lpstr>
      <vt:lpstr>Marc Crilley</vt:lpstr>
      <vt:lpstr>Doctor McCoy</vt:lpstr>
      <vt:lpstr>Διαφάνεια 118</vt:lpstr>
      <vt:lpstr>Patrick McDonnell</vt:lpstr>
      <vt:lpstr>Διαφάνεια 120</vt:lpstr>
      <vt:lpstr>Pascale Navarro,   The Walking Bed,  2011</vt:lpstr>
      <vt:lpstr>Patrick McDonnell,  Mutts</vt:lpstr>
      <vt:lpstr>Frank King,   Gasoline Alley,   1930</vt:lpstr>
      <vt:lpstr>Διαφάνεια 124</vt:lpstr>
      <vt:lpstr>Little Nemo in Googleland, 2012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Ανωτάτη Σχολή Καλών Τεχνών - Τμήμα Θεωρίας και Ιστορίας της Τέχνης – ΑΣΚΤ  ΙΣΤΟΡΙΚΕΣ ΚΑΙ ΘΕΩΡΗΤΙΚΕΣ ΠΡΟΣΕΓΓΙΣΕΙΣ ΤΩΝ ΚΟΜΙΚΣ  </dc:title>
  <dc:creator>New</dc:creator>
  <cp:lastModifiedBy>New</cp:lastModifiedBy>
  <cp:revision>8</cp:revision>
  <dcterms:created xsi:type="dcterms:W3CDTF">2020-03-25T10:08:20Z</dcterms:created>
  <dcterms:modified xsi:type="dcterms:W3CDTF">2022-03-16T15:19:40Z</dcterms:modified>
</cp:coreProperties>
</file>