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5" r:id="rId2"/>
    <p:sldId id="266" r:id="rId3"/>
    <p:sldId id="267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79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88" r:id="rId25"/>
    <p:sldId id="289" r:id="rId26"/>
    <p:sldId id="290" r:id="rId27"/>
    <p:sldId id="291" r:id="rId28"/>
    <p:sldId id="292" r:id="rId29"/>
    <p:sldId id="293" r:id="rId30"/>
    <p:sldId id="294" r:id="rId31"/>
    <p:sldId id="295" r:id="rId32"/>
    <p:sldId id="296" r:id="rId33"/>
    <p:sldId id="297" r:id="rId34"/>
    <p:sldId id="298" r:id="rId35"/>
    <p:sldId id="299" r:id="rId36"/>
    <p:sldId id="300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5" r:id="rId52"/>
    <p:sldId id="316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0" r:id="rId67"/>
    <p:sldId id="331" r:id="rId68"/>
    <p:sldId id="332" r:id="rId69"/>
    <p:sldId id="333" r:id="rId70"/>
    <p:sldId id="334" r:id="rId71"/>
    <p:sldId id="335" r:id="rId72"/>
    <p:sldId id="336" r:id="rId73"/>
    <p:sldId id="337" r:id="rId74"/>
    <p:sldId id="338" r:id="rId75"/>
    <p:sldId id="339" r:id="rId76"/>
    <p:sldId id="340" r:id="rId77"/>
    <p:sldId id="341" r:id="rId78"/>
    <p:sldId id="342" r:id="rId79"/>
    <p:sldId id="343" r:id="rId80"/>
    <p:sldId id="344" r:id="rId81"/>
    <p:sldId id="345" r:id="rId82"/>
    <p:sldId id="346" r:id="rId83"/>
    <p:sldId id="347" r:id="rId84"/>
    <p:sldId id="348" r:id="rId85"/>
    <p:sldId id="349" r:id="rId86"/>
    <p:sldId id="350" r:id="rId87"/>
    <p:sldId id="351" r:id="rId88"/>
    <p:sldId id="352" r:id="rId89"/>
    <p:sldId id="353" r:id="rId90"/>
    <p:sldId id="354" r:id="rId91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26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ableStyles" Target="tableStyle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2963A9-3AC7-4BE1-B8F8-FB388C4D3029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3060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13155C-DD2F-4BC3-9727-95041090373E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8010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CF714D-1599-403E-BCB8-AACD5BD9B634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262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B4F5F56-5019-452B-96C3-633F47A827C0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736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B01BD8-36F7-4BA5-B4AC-5B960ED07C5B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0173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D26C84-0831-42AE-9B26-571BD89FCF52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945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549BE6-7CC8-448E-9C1F-ECA98097F14E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755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219E3E-6351-424A-A98A-4B9822ABEC66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286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F5D610-8FA4-4A67-8519-1FC94CE003D4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4128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278AA4-BB62-4FDC-8927-F0BCACDB3867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809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l-GR">
              <a:solidFill>
                <a:srgbClr val="000000"/>
              </a:solidFill>
            </a:endParaRPr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5086EA-0816-4EE9-871B-161845A67DB4}" type="slidenum">
              <a:rPr lang="el-GR">
                <a:solidFill>
                  <a:srgbClr val="000000"/>
                </a:solidFill>
              </a:rPr>
              <a:pPr/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6902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l-GR" smtClean="0"/>
              <a:t>Click to edit Master text styles</a:t>
            </a:r>
          </a:p>
          <a:p>
            <a:pPr lvl="1"/>
            <a:r>
              <a:rPr lang="el-GR" smtClean="0"/>
              <a:t>Second level</a:t>
            </a:r>
          </a:p>
          <a:p>
            <a:pPr lvl="2"/>
            <a:r>
              <a:rPr lang="el-GR" smtClean="0"/>
              <a:t>Third level</a:t>
            </a:r>
          </a:p>
          <a:p>
            <a:pPr lvl="3"/>
            <a:r>
              <a:rPr lang="el-GR" smtClean="0"/>
              <a:t>Fourth level</a:t>
            </a:r>
          </a:p>
          <a:p>
            <a:pPr lvl="4"/>
            <a:r>
              <a:rPr lang="el-GR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chemeClr val="tx1"/>
                </a:solidFill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l-GR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chemeClr val="tx1"/>
                </a:solidFill>
                <a:effectLst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FE4C8FF-BF24-4F68-A42A-C2F7C0ABCCC2}" type="slidenum">
              <a:rPr lang="el-G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292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youtube.com/watch?v=OcdIqdcDbMQ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jpeg"/><Relationship Id="rId7" Type="http://schemas.openxmlformats.org/officeDocument/2006/relationships/image" Target="../media/image92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0.jpeg"/><Relationship Id="rId4" Type="http://schemas.openxmlformats.org/officeDocument/2006/relationships/image" Target="../media/image89.jpeg"/><Relationship Id="rId9" Type="http://schemas.openxmlformats.org/officeDocument/2006/relationships/image" Target="../media/image94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5.jpeg"/><Relationship Id="rId4" Type="http://schemas.openxmlformats.org/officeDocument/2006/relationships/image" Target="../media/image104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78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92064" cy="4101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0"/>
            <a:ext cx="2232248" cy="6789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Τίτλος 1"/>
          <p:cNvSpPr txBox="1">
            <a:spLocks/>
          </p:cNvSpPr>
          <p:nvPr/>
        </p:nvSpPr>
        <p:spPr bwMode="auto">
          <a:xfrm>
            <a:off x="1214414" y="4643446"/>
            <a:ext cx="1738536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Joe Sacco</a:t>
            </a:r>
            <a:endParaRPr kumimoji="0" lang="el-GR" sz="4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17128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516216" y="274638"/>
            <a:ext cx="2170584" cy="1143000"/>
          </a:xfrm>
        </p:spPr>
        <p:txBody>
          <a:bodyPr/>
          <a:lstStyle/>
          <a:p>
            <a:r>
              <a:rPr lang="el-GR" dirty="0" smtClean="0">
                <a:solidFill>
                  <a:schemeClr val="bg1"/>
                </a:solidFill>
              </a:rPr>
              <a:t>1992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28674" name="Picture 2" descr="C:\Users\New\Desktop\backup\f dsk\Επιφάνεια εργασίας\ΙΣΤΟΡΙΑ ΤΩΝ ΚΟΜΙΚΣ - ΜΑΘΗΜΑ ΑΣΚΤ\ΜΑΘΗΜΑ 2 ΕΞΑΜΗΝΩΝ\ΜΑΘΗΜΑ 15\sacco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83226"/>
            <a:ext cx="4248472" cy="675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64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9698" name="Picture 2" descr="C:\Users\New\Desktop\backup\f dsk\Επιφάνεια εργασίας\ΙΣΤΟΡΙΑ ΤΩΝ ΚΟΜΙΚΣ - ΜΑΘΗΜΑ ΑΣΚΤ\ΜΑΘΗΜΑ 2 ΕΞΑΜΗΝΩΝ\ΜΑΘΗΜΑ 15\sacco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-38314"/>
            <a:ext cx="4320480" cy="688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667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22" name="Picture 2" descr="C:\Users\New\Desktop\backup\f dsk\Επιφάνεια εργασίας\ΙΣΤΟΡΙΑ ΤΩΝ ΚΟΜΙΚΣ - ΜΑΘΗΜΑ ΑΣΚΤ\ΜΑΘΗΜΑ 2 ΕΞΑΜΗΝΩΝ\ΜΑΘΗΜΑ 15\sacco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1906"/>
            <a:ext cx="4392488" cy="6927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3679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1746" name="Picture 2" descr="C:\Users\New\Desktop\backup\f dsk\Επιφάνεια εργασίας\ΙΣΤΟΡΙΑ ΤΩΝ ΚΟΜΙΚΣ - ΜΑΘΗΜΑ ΑΣΚΤ\ΜΑΘΗΜΑ 2 ΕΞΑΜΗΝΩΝ\ΜΑΘΗΜΑ 15\sacco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0608"/>
            <a:ext cx="4248472" cy="6852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8360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32770" name="Picture 2" descr="C:\Users\New\Desktop\backup\f dsk\Επιφάνεια εργασίας\ΙΣΤΟΡΙΑ ΤΩΝ ΚΟΜΙΚΣ - ΜΑΘΗΜΑ ΑΣΚΤ\ΜΑΘΗΜΑ 2 ΕΞΑΜΗΝΩΝ\ΜΑΘΗΜΑ 15\sacco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-57551"/>
            <a:ext cx="4320480" cy="6918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7324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444208" y="274638"/>
            <a:ext cx="2242592" cy="1143000"/>
          </a:xfrm>
        </p:spPr>
        <p:txBody>
          <a:bodyPr/>
          <a:lstStyle/>
          <a:p>
            <a:r>
              <a:rPr lang="el-GR" dirty="0" smtClean="0">
                <a:solidFill>
                  <a:schemeClr val="bg1"/>
                </a:solidFill>
              </a:rPr>
              <a:t>1993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-25044"/>
            <a:ext cx="4392488" cy="692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9520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7500"/>
            <a:ext cx="4373853" cy="6830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97706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0"/>
            <a:ext cx="4464496" cy="685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05063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-1"/>
            <a:ext cx="4392488" cy="6822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95731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7777" y="-4332"/>
            <a:ext cx="4364423" cy="6888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7185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948264" y="274638"/>
            <a:ext cx="1738536" cy="1143000"/>
          </a:xfrm>
        </p:spPr>
        <p:txBody>
          <a:bodyPr/>
          <a:lstStyle/>
          <a:p>
            <a:r>
              <a:rPr lang="el-GR" dirty="0" smtClean="0">
                <a:solidFill>
                  <a:schemeClr val="bg1"/>
                </a:solidFill>
              </a:rPr>
              <a:t>1987</a:t>
            </a: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4727"/>
            <a:ext cx="5256584" cy="6807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2209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907" y="0"/>
            <a:ext cx="4340301" cy="68215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357294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4141"/>
            <a:ext cx="4392488" cy="68449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49961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4242" y="-1"/>
            <a:ext cx="4345950" cy="6837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0641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3280" y="-1"/>
            <a:ext cx="4402895" cy="6795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10557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4" descr="Save001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99992" cy="6868856"/>
          </a:xfrm>
          <a:prstGeom prst="rect">
            <a:avLst/>
          </a:prstGeom>
          <a:noFill/>
        </p:spPr>
      </p:pic>
      <p:pic>
        <p:nvPicPr>
          <p:cNvPr id="5" name="Picture 4" descr="Sa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7087" y="0"/>
            <a:ext cx="4506913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587370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5105400"/>
            <a:ext cx="6400800" cy="1752600"/>
          </a:xfrm>
        </p:spPr>
        <p:txBody>
          <a:bodyPr/>
          <a:lstStyle/>
          <a:p>
            <a:endParaRPr lang="el-GR"/>
          </a:p>
        </p:txBody>
      </p:sp>
      <p:pic>
        <p:nvPicPr>
          <p:cNvPr id="119811" name="Picture 3" descr="σάρωση00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87888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32686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57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33420"/>
            <a:ext cx="8100392" cy="68245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783448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4" descr="Save000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0"/>
            <a:ext cx="4176464" cy="69006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269210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68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0"/>
            <a:ext cx="4392488" cy="6837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689241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" name="Picture 4" descr="Save0017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0"/>
            <a:ext cx="4464496" cy="68927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9995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0"/>
            <a:ext cx="5269590" cy="6815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428590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4" descr="Save001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88640"/>
            <a:ext cx="9160589" cy="64533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788736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4" descr="Save001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7933"/>
            <a:ext cx="2736304" cy="68500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8413824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4" descr="Save001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-1"/>
            <a:ext cx="4464496" cy="68710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944042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4" descr="Save002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0"/>
            <a:ext cx="4104456" cy="683507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85997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4" descr="Save000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0"/>
            <a:ext cx="4104456" cy="68662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678090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4" descr="Save001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0"/>
            <a:ext cx="4392488" cy="67991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2267686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4" descr="Save001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0"/>
            <a:ext cx="4392488" cy="68112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0619683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4" descr="Save000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0"/>
            <a:ext cx="4392488" cy="68733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9405450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4" descr="Save001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0"/>
            <a:ext cx="4392488" cy="68600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9567993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" name="Picture 2" descr="Save000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0"/>
            <a:ext cx="4104456" cy="68577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194139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516216" y="274638"/>
            <a:ext cx="2170584" cy="1143000"/>
          </a:xfrm>
        </p:spPr>
        <p:txBody>
          <a:bodyPr/>
          <a:lstStyle/>
          <a:p>
            <a:r>
              <a:rPr lang="el-GR" dirty="0" smtClean="0">
                <a:solidFill>
                  <a:schemeClr val="bg1"/>
                </a:solidFill>
              </a:rPr>
              <a:t>1988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1636"/>
            <a:ext cx="4392487" cy="6874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2810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8" name="Picture 4" descr="Save002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43425" cy="6858000"/>
          </a:xfrm>
          <a:prstGeom prst="rect">
            <a:avLst/>
          </a:prstGeom>
          <a:noFill/>
        </p:spPr>
      </p:pic>
      <p:pic>
        <p:nvPicPr>
          <p:cNvPr id="26629" name="Picture 5" descr="Save00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0738" y="0"/>
            <a:ext cx="4513262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0245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2" name="Picture 4" descr="Save00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97388" cy="6858000"/>
          </a:xfrm>
          <a:prstGeom prst="rect">
            <a:avLst/>
          </a:prstGeom>
          <a:noFill/>
        </p:spPr>
      </p:pic>
      <p:pic>
        <p:nvPicPr>
          <p:cNvPr id="27653" name="Picture 5" descr="Save00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9313" y="0"/>
            <a:ext cx="4484687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5338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4" descr="Save00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78338" cy="6858000"/>
          </a:xfrm>
          <a:prstGeom prst="rect">
            <a:avLst/>
          </a:prstGeom>
          <a:noFill/>
        </p:spPr>
      </p:pic>
      <p:pic>
        <p:nvPicPr>
          <p:cNvPr id="28677" name="Picture 5" descr="Save002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1375" y="0"/>
            <a:ext cx="4481513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748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1" name="Picture 5" descr="Save00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67225" cy="6858000"/>
          </a:xfrm>
          <a:prstGeom prst="rect">
            <a:avLst/>
          </a:prstGeom>
          <a:noFill/>
        </p:spPr>
      </p:pic>
      <p:pic>
        <p:nvPicPr>
          <p:cNvPr id="29702" name="Picture 6" descr="Save002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2650" y="0"/>
            <a:ext cx="4451350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2492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4" name="Picture 4" descr="Save003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21200" cy="6858000"/>
          </a:xfrm>
          <a:prstGeom prst="rect">
            <a:avLst/>
          </a:prstGeom>
          <a:noFill/>
        </p:spPr>
      </p:pic>
      <p:pic>
        <p:nvPicPr>
          <p:cNvPr id="30725" name="Picture 5" descr="Save003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7725" y="0"/>
            <a:ext cx="4486275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28674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Save00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91038" cy="6858000"/>
          </a:xfrm>
          <a:prstGeom prst="rect">
            <a:avLst/>
          </a:prstGeom>
          <a:noFill/>
        </p:spPr>
      </p:pic>
      <p:pic>
        <p:nvPicPr>
          <p:cNvPr id="31749" name="Picture 5" descr="Save003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2013" y="0"/>
            <a:ext cx="4471987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84777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http://www.youtube.com/watch?v=OcdIqdcDbMQ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>
                <a:solidFill>
                  <a:schemeClr val="bg1"/>
                </a:solidFill>
              </a:rPr>
              <a:t>7.27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1292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6" name="Picture 4" descr="Save003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2080"/>
            <a:ext cx="5100637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804248" y="1196752"/>
            <a:ext cx="1800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>
                <a:solidFill>
                  <a:srgbClr val="FFFFFF"/>
                </a:solidFill>
              </a:rPr>
              <a:t>2000</a:t>
            </a:r>
          </a:p>
        </p:txBody>
      </p:sp>
    </p:spTree>
    <p:extLst>
      <p:ext uri="{BB962C8B-B14F-4D97-AF65-F5344CB8AC3E}">
        <p14:creationId xmlns:p14="http://schemas.microsoft.com/office/powerpoint/2010/main" val="29000864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0"/>
            <a:ext cx="7992888" cy="6819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829278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0"/>
            <a:ext cx="5040560" cy="6865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7241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0498"/>
            <a:ext cx="4248471" cy="6852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559108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0" name="Picture 4" descr="Save00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413" y="0"/>
            <a:ext cx="4481512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7308304" y="692696"/>
            <a:ext cx="986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800" dirty="0">
                <a:solidFill>
                  <a:srgbClr val="FFFFFF"/>
                </a:solidFill>
              </a:rPr>
              <a:t>2003</a:t>
            </a:r>
          </a:p>
        </p:txBody>
      </p:sp>
    </p:spTree>
    <p:extLst>
      <p:ext uri="{BB962C8B-B14F-4D97-AF65-F5344CB8AC3E}">
        <p14:creationId xmlns:p14="http://schemas.microsoft.com/office/powerpoint/2010/main" val="176770345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6948264" y="274638"/>
            <a:ext cx="1738536" cy="1143000"/>
          </a:xfrm>
        </p:spPr>
        <p:txBody>
          <a:bodyPr/>
          <a:lstStyle/>
          <a:p>
            <a:r>
              <a:rPr lang="el-GR" dirty="0" smtClean="0">
                <a:solidFill>
                  <a:schemeClr val="bg1"/>
                </a:solidFill>
              </a:rPr>
              <a:t>2003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808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0"/>
            <a:ext cx="5184576" cy="6874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9497606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8721"/>
            <a:ext cx="4896544" cy="6832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0292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4818" name="Picture 2" descr="C:\Users\New\Desktop\backup\f dsk\Επιφάνεια εργασίας\ΙΣΤΟΡΙΑ ΤΩΝ ΚΟΜΙΚΣ - ΜΑΘΗΜΑ ΑΣΚΤ\ΜΑΘΗΜΑ 2 ΕΞΑΜΗΝΩΝ\ΜΑΘΗΜΑ 15\fixer 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-13137"/>
            <a:ext cx="5112567" cy="6880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25098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5842" name="Picture 2" descr="C:\Users\New\Desktop\backup\f dsk\Επιφάνεια εργασίας\ΙΣΤΟΡΙΑ ΤΩΝ ΚΟΜΙΚΣ - ΜΑΘΗΜΑ ΑΣΚΤ\ΜΑΘΗΜΑ 2 ΕΞΑΜΗΝΩΝ\ΜΑΘΗΜΑ 15\fixer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-30404"/>
            <a:ext cx="5112568" cy="691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24365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6866" name="Picture 2" descr="C:\Users\New\Desktop\backup\f dsk\Επιφάνεια εργασίας\ΙΣΤΟΡΙΑ ΤΩΝ ΚΟΜΙΚΣ - ΜΑΘΗΜΑ ΑΣΚΤ\ΜΑΘΗΜΑ 2 ΕΞΑΜΗΝΩΝ\ΜΑΘΗΜΑ 15\fixer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3780"/>
            <a:ext cx="5040559" cy="685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0616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7890" name="Picture 2" descr="C:\Users\New\Desktop\backup\f dsk\Επιφάνεια εργασίας\ΙΣΤΟΡΙΑ ΤΩΝ ΚΟΜΙΚΣ - ΜΑΘΗΜΑ ΑΣΚΤ\ΜΑΘΗΜΑ 2 ΕΞΑΜΗΝΩΝ\ΜΑΘΗΜΑ 15\fixer4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-43516"/>
            <a:ext cx="5112568" cy="6934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5357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8914" name="Picture 2" descr="C:\Users\New\Desktop\backup\f dsk\Επιφάνεια εργασίας\ΙΣΤΟΡΙΑ ΤΩΝ ΚΟΜΙΚΣ - ΜΑΘΗΜΑ ΑΣΚΤ\ΜΑΘΗΜΑ 2 ΕΞΑΜΗΝΩΝ\ΜΑΘΗΜΑ 15\fixer5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-40150"/>
            <a:ext cx="5040560" cy="700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383363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9938" name="Picture 2" descr="C:\Users\New\Desktop\backup\f dsk\Επιφάνεια εργασίας\ΙΣΤΟΡΙΑ ΤΩΝ ΚΟΜΙΚΣ - ΜΑΘΗΜΑ ΑΣΚΤ\ΜΑΘΗΜΑ 2 ΕΞΑΜΗΝΩΝ\ΜΑΘΗΜΑ 15\fixer6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-70686"/>
            <a:ext cx="5256583" cy="7004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57525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40962" name="Picture 2" descr="C:\Users\New\Desktop\backup\f dsk\Επιφάνεια εργασίας\ΙΣΤΟΡΙΑ ΤΩΝ ΚΟΜΙΚΣ - ΜΑΘΗΜΑ ΑΣΚΤ\ΜΑΘΗΜΑ 2 ΕΞΑΜΗΝΩΝ\ΜΑΘΗΜΑ 15\fixer7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-110520"/>
            <a:ext cx="5256584" cy="7075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0544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1774"/>
            <a:ext cx="4375184" cy="6836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15149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020272" y="274638"/>
            <a:ext cx="1666528" cy="1143000"/>
          </a:xfrm>
        </p:spPr>
        <p:txBody>
          <a:bodyPr/>
          <a:lstStyle/>
          <a:p>
            <a:r>
              <a:rPr lang="el-GR" sz="2800" dirty="0" smtClean="0">
                <a:solidFill>
                  <a:schemeClr val="bg1"/>
                </a:solidFill>
              </a:rPr>
              <a:t>2009</a:t>
            </a:r>
            <a:endParaRPr lang="el-GR" sz="2800" dirty="0">
              <a:solidFill>
                <a:schemeClr val="bg1"/>
              </a:solidFill>
            </a:endParaRPr>
          </a:p>
        </p:txBody>
      </p:sp>
      <p:pic>
        <p:nvPicPr>
          <p:cNvPr id="798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0"/>
            <a:ext cx="5040560" cy="68299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98523770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2" y="9601"/>
            <a:ext cx="9090142" cy="6848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65813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5" y="476672"/>
            <a:ext cx="9166958" cy="6105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76059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372200" y="274638"/>
            <a:ext cx="2314600" cy="1143000"/>
          </a:xfrm>
        </p:spPr>
        <p:txBody>
          <a:bodyPr/>
          <a:lstStyle/>
          <a:p>
            <a:r>
              <a:rPr lang="el-GR" sz="2800" dirty="0" smtClean="0">
                <a:solidFill>
                  <a:schemeClr val="bg1"/>
                </a:solidFill>
              </a:rPr>
              <a:t>2012</a:t>
            </a:r>
            <a:endParaRPr lang="el-GR" sz="2800" dirty="0">
              <a:solidFill>
                <a:schemeClr val="bg1"/>
              </a:solidFill>
            </a:endParaRPr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67544" y="1628800"/>
            <a:ext cx="8229600" cy="4525963"/>
          </a:xfrm>
        </p:spPr>
        <p:txBody>
          <a:bodyPr/>
          <a:lstStyle/>
          <a:p>
            <a:endParaRPr lang="el-GR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38"/>
            <a:ext cx="4680520" cy="6843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73761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0242" name="Picture 2" descr="C:\Users\New\Desktop\ΕΦΗΜΕΡΙΔΑ ΤΩΝ ΣΥΝΤΑΚΤΩΝ\ΤΕΥΧΟΣ 42 - 17-1-2015\ΚΥΡΙΩΣ ΚΕΙΜΕΝΟ\days5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64"/>
            <a:ext cx="4896544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68914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11266" name="Picture 2" descr="C:\Users\New\Desktop\ΕΦΗΜΕΡΙΔΑ ΤΩΝ ΣΥΝΤΑΚΤΩΝ\ΤΕΥΧΟΣ 42 - 17-1-2015\ΚΥΡΙΩΣ ΚΕΙΜΕΝΟ\days14.pn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64"/>
            <a:ext cx="4896544" cy="6912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12134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http://www.slate.com/articles/arts/books/2013/11/joe_sacco_s_panorama_of_world_war_i_s_battle_of_the_somme_the_great_war.html</a:t>
            </a:r>
            <a:endParaRPr lang="el-G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19613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0"/>
            <a:ext cx="4608512" cy="6861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277853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47" y="404664"/>
            <a:ext cx="9192087" cy="609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858952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588224" y="274638"/>
            <a:ext cx="2098576" cy="1143000"/>
          </a:xfrm>
        </p:spPr>
        <p:txBody>
          <a:bodyPr/>
          <a:lstStyle/>
          <a:p>
            <a:r>
              <a:rPr lang="el-GR" dirty="0" smtClean="0">
                <a:solidFill>
                  <a:schemeClr val="bg1"/>
                </a:solidFill>
              </a:rPr>
              <a:t>2014</a:t>
            </a:r>
            <a:endParaRPr lang="el-GR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New\Desktop\ΕΦΗΜΕΡΙΔΑ ΤΩΝ ΣΥΝΤΑΚΤΩΝ\ΤΕΥΧΟΣ 42 - 17-1-2015\ΚΥΡΙΩΣ ΚΕΙΜΕΝΟ\bumf126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020" y="0"/>
            <a:ext cx="445485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9984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40772"/>
            <a:ext cx="4248472" cy="68340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9167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2050" name="Picture 2" descr="C:\Users\New\Desktop\ΕΦΗΜΕΡΙΔΑ ΤΩΝ ΣΥΝΤΑΚΤΩΝ\ΤΕΥΧΟΣ 42 - 17-1-2015\ΚΥΡΙΩΣ ΚΕΙΜΕΝΟ\bumf426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33631"/>
            <a:ext cx="4464496" cy="6606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15124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2656"/>
            <a:ext cx="9065808" cy="5721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204439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3074" name="Picture 2" descr="C:\Users\New\Desktop\ΕΦΗΜΕΡΙΔΑ ΤΩΝ ΣΥΝΤΑΚΤΩΝ\ΤΕΥΧΟΣ 42 - 17-1-2015\ΚΥΡΙΩΣ ΚΕΙΜΕΝΟ\bumf326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83" y="-3266"/>
            <a:ext cx="8992617" cy="686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59773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42" y="332657"/>
            <a:ext cx="8935954" cy="6187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730586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16632"/>
            <a:ext cx="7967364" cy="6617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331542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0"/>
            <a:ext cx="4536504" cy="6776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872322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8194" name="Picture 2" descr="C:\Users\New\Desktop\ΕΦΗΜΕΡΙΔΑ ΤΩΝ ΣΥΝΤΑΚΤΩΝ\ΤΕΥΧΟΣ 42 - 17-1-2015\ΚΥΡΙΩΣ ΚΕΙΜΕΝΟ\bumf1227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6913" y="188640"/>
            <a:ext cx="4481311" cy="6679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28661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7170" name="Picture 2" descr="C:\Users\New\Desktop\ΕΦΗΜΕΡΙΔΑ ΤΩΝ ΣΥΝΤΑΚΤΩΝ\ΤΕΥΧΟΣ 42 - 17-1-2015\ΚΥΡΙΩΣ ΚΕΙΜΕΝΟ\bumf1027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71534"/>
            <a:ext cx="4649828" cy="677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511615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508104" y="274638"/>
            <a:ext cx="3635896" cy="1143000"/>
          </a:xfrm>
        </p:spPr>
        <p:txBody>
          <a:bodyPr/>
          <a:lstStyle/>
          <a:p>
            <a:r>
              <a:rPr lang="en-US" sz="2000" b="1" dirty="0" smtClean="0">
                <a:solidFill>
                  <a:schemeClr val="bg1"/>
                </a:solidFill>
              </a:rPr>
              <a:t>Phoebe </a:t>
            </a:r>
            <a:r>
              <a:rPr lang="en-US" sz="2000" b="1" dirty="0" err="1" smtClean="0">
                <a:solidFill>
                  <a:schemeClr val="bg1"/>
                </a:solidFill>
              </a:rPr>
              <a:t>Gloeckner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i="1" dirty="0" smtClean="0">
                <a:solidFill>
                  <a:schemeClr val="bg1"/>
                </a:solidFill>
              </a:rPr>
              <a:t>Fun Things to Do</a:t>
            </a:r>
            <a:r>
              <a:rPr lang="en-US" sz="2000" b="1" dirty="0" smtClean="0">
                <a:solidFill>
                  <a:schemeClr val="bg1"/>
                </a:solidFill>
              </a:rPr>
              <a:t>, </a:t>
            </a:r>
            <a:br>
              <a:rPr lang="en-US" sz="2000" b="1" dirty="0" smtClean="0">
                <a:solidFill>
                  <a:schemeClr val="bg1"/>
                </a:solidFill>
              </a:rPr>
            </a:br>
            <a:r>
              <a:rPr lang="en-US" sz="2000" b="1" dirty="0" smtClean="0">
                <a:solidFill>
                  <a:schemeClr val="bg1"/>
                </a:solidFill>
              </a:rPr>
              <a:t>1993</a:t>
            </a:r>
            <a:endParaRPr lang="el-GR" sz="2000" b="1" dirty="0">
              <a:solidFill>
                <a:schemeClr val="bg1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78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94210" name="Picture 2" descr="C:\Users\New\Desktop\backup\f dsk\Επιφάνεια εργασίας\ΙΣΤΟΡΙΑ ΤΩΝ ΚΟΜΙΚΣ - ΜΑΘΗΜΑ ΑΣΚΤ\ΜΑΘΗΜΑ 2 ΕΞΑΜΗΝΩΝ\ΜΑΘΗΜΑ 13\phobe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" y="30196"/>
            <a:ext cx="5428208" cy="6847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00558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79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95234" name="Picture 2" descr="C:\Users\New\Desktop\backup\f dsk\Επιφάνεια εργασίας\ΙΣΤΟΡΙΑ ΤΩΝ ΚΟΜΙΚΣ - ΜΑΘΗΜΑ ΑΣΚΤ\ΜΑΘΗΜΑ 2 ΕΞΑΜΗΝΩΝ\ΜΑΘΗΜΑ 13\phoebe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594" y="0"/>
            <a:ext cx="5292662" cy="6841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44573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pic>
        <p:nvPicPr>
          <p:cNvPr id="7171" name="Picture 3" descr="C:\Users\New\Desktop\backup\f dsk\Επιφάνεια εργασίας\ΙΣΤΟΡΙΑ ΤΩΝ ΚΟΜΙΚΣ - ΜΑΘΗΜΑ ΑΣΚΤ\ΜΑΘΗΜΑ 2 ΕΞΑΜΗΝΩΝ\ΜΑΘΗΜΑ 14\2179109-yah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-25404"/>
            <a:ext cx="4464496" cy="690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650225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80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96258" name="Picture 2" descr="C:\Users\New\Desktop\backup\f dsk\Επιφάνεια εργασίας\ΙΣΤΟΡΙΑ ΤΩΝ ΚΟΜΙΚΣ - ΜΑΘΗΜΑ ΑΣΚΤ\ΜΑΘΗΜΑ 2 ΕΞΑΜΗΝΩΝ\ΜΑΘΗΜΑ 13\phoebe 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-15308"/>
            <a:ext cx="5472608" cy="685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96703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13376"/>
          </a:xfrm>
        </p:spPr>
        <p:txBody>
          <a:bodyPr/>
          <a:lstStyle/>
          <a:p>
            <a:pPr marL="0" indent="0">
              <a:buNone/>
            </a:pPr>
            <a:r>
              <a:rPr lang="el-GR" dirty="0" smtClean="0">
                <a:solidFill>
                  <a:schemeClr val="bg1"/>
                </a:solidFill>
              </a:rPr>
              <a:t>ΑΛΛΕΣ ΑΝΘΟΛΟΓΙΕΣ</a:t>
            </a:r>
          </a:p>
          <a:p>
            <a:pPr marL="0" indent="0">
              <a:buNone/>
            </a:pPr>
            <a:endParaRPr lang="el-GR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Prime Cuts (1987) – </a:t>
            </a:r>
            <a:r>
              <a:rPr lang="en-US" dirty="0" err="1" smtClean="0">
                <a:solidFill>
                  <a:schemeClr val="bg1"/>
                </a:solidFill>
              </a:rPr>
              <a:t>Fantagraphics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Honk (1987) – </a:t>
            </a:r>
            <a:r>
              <a:rPr lang="en-US" dirty="0" err="1" smtClean="0">
                <a:solidFill>
                  <a:schemeClr val="bg1"/>
                </a:solidFill>
              </a:rPr>
              <a:t>Fantagraphics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Snake Eyes (1991) – </a:t>
            </a:r>
            <a:r>
              <a:rPr lang="en-US" dirty="0" err="1" smtClean="0">
                <a:solidFill>
                  <a:schemeClr val="bg1"/>
                </a:solidFill>
              </a:rPr>
              <a:t>Fantagraphics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en-US" dirty="0" err="1" smtClean="0">
                <a:solidFill>
                  <a:schemeClr val="bg1"/>
                </a:solidFill>
              </a:rPr>
              <a:t>Pictopia</a:t>
            </a:r>
            <a:r>
              <a:rPr lang="en-US" dirty="0" smtClean="0">
                <a:solidFill>
                  <a:schemeClr val="bg1"/>
                </a:solidFill>
              </a:rPr>
              <a:t> (1991) – </a:t>
            </a:r>
            <a:r>
              <a:rPr lang="en-US" dirty="0" err="1" smtClean="0">
                <a:solidFill>
                  <a:schemeClr val="bg1"/>
                </a:solidFill>
              </a:rPr>
              <a:t>Fantagraphics</a:t>
            </a:r>
            <a:endParaRPr lang="en-US" dirty="0" smtClean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Drawn and Quarterly (1992) – D&amp;Q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Blab (1986) – Kitchen Sink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Dark Horse Presents (1986) – Dark Horse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chemeClr val="bg1"/>
                </a:solidFill>
              </a:rPr>
              <a:t>Deadline, Heartbreak Hotel, Inkling, Purr </a:t>
            </a:r>
          </a:p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smtClean="0">
                <a:solidFill>
                  <a:schemeClr val="bg1"/>
                </a:solidFill>
              </a:rPr>
              <a:t>  (Great Britain)</a:t>
            </a:r>
          </a:p>
          <a:p>
            <a:pPr marL="0" indent="0">
              <a:buNone/>
            </a:pPr>
            <a:endParaRPr lang="el-GR" dirty="0">
              <a:solidFill>
                <a:schemeClr val="bg1"/>
              </a:solidFill>
            </a:endParaRPr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81</a:t>
            </a:fld>
            <a:endParaRPr lang="el-G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979367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82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108546" name="Picture 2" descr="C:\Users\New\Desktop\backup\f dsk\Επιφάνεια εργασίας\ΙΣΤΟΡΙΑ ΤΩΝ ΚΟΜΙΚΣ - ΜΑΘΗΜΑ ΑΣΚΤ\ΜΑΘΗΜΑ 2 ΕΞΑΜΗΝΩΝ\ΜΑΘΗΜΑ 13\$(KGrHqZ,!h4FCTIw3)2mBQtUm,7e9w~~60_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9040"/>
            <a:ext cx="1335047" cy="1741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47" name="Picture 3" descr="C:\Users\New\Desktop\backup\f dsk\Επιφάνεια εργασίας\ΙΣΤΟΡΙΑ ΤΩΝ ΚΟΜΙΚΣ - ΜΑΘΗΜΑ ΑΣΚΤ\ΜΑΘΗΜΑ 2 ΕΞΑΜΗΝΩΝ\ΜΑΘΗΜΑ 13\m7bJBDoi5ZCcA0j4HjmdoJ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365104"/>
            <a:ext cx="1368152" cy="1789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48" name="Picture 4" descr="C:\Users\New\Desktop\backup\f dsk\Επιφάνεια εργασίας\ΙΣΤΟΡΙΑ ΤΩΝ ΚΟΜΙΚΣ - ΜΑΘΗΜΑ ΑΣΚΤ\ΜΑΘΗΜΑ 2 ΕΞΑΜΗΝΩΝ\ΜΑΘΗΜΑ 13\PriCut0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1275" y="4869160"/>
            <a:ext cx="1341690" cy="18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49" name="Picture 5" descr="C:\Users\New\Desktop\backup\f dsk\Επιφάνεια εργασίας\ΙΣΤΟΡΙΑ ΤΩΝ ΚΟΜΙΚΣ - ΜΑΘΗΜΑ ΑΣΚΤ\ΜΑΘΗΜΑ 2 ΕΞΑΜΗΝΩΝ\ΜΑΘΗΜΑ 13\PriCut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671138"/>
            <a:ext cx="1422671" cy="1956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277400"/>
            <a:ext cx="1427323" cy="18456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8551" name="Picture 7" descr="C:\Users\New\Desktop\backup\f dsk\Επιφάνεια εργασίας\ΙΣΤΟΡΙΑ ΤΩΝ ΚΟΜΙΚΣ - ΜΑΘΗΜΑ ΑΣΚΤ\ΜΑΘΗΜΑ 2 ΕΞΑΜΗΝΩΝ\ΜΑΘΗΜΑ 13\fantagraphics-books-prime-cuts-issue-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4706" y="476672"/>
            <a:ext cx="2703797" cy="3504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52" name="Picture 8" descr="C:\Users\New\Desktop\backup\f dsk\Επιφάνεια εργασίας\ΙΣΤΟΡΙΑ ΤΩΝ ΚΟΜΙΚΣ - ΜΑΘΗΜΑ ΑΣΚΤ\ΜΑΘΗΜΑ 2 ΕΞΑΜΗΝΩΝ\ΜΑΘΗΜΑ 13\fantagraphics-books-prime-cuts-issue-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7155" y="61159"/>
            <a:ext cx="3059060" cy="3987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553" name="Picture 9" descr="C:\Users\New\Desktop\backup\f dsk\Επιφάνεια εργασίας\ΙΣΤΟΡΙΑ ΤΩΝ ΚΟΜΙΚΣ - ΜΑΘΗΜΑ ΑΣΚΤ\ΜΑΘΗΜΑ 2 ΕΞΑΜΗΝΩΝ\ΜΑΘΗΜΑ 13\fantagraphics-books-prime-cuts-issue-9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28" y="260648"/>
            <a:ext cx="2552700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35387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83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109570" name="Picture 2" descr="C:\Users\New\Desktop\backup\f dsk\Επιφάνεια εργασίας\ΙΣΤΟΡΙΑ ΤΩΝ ΚΟΜΙΚΣ - ΜΑΘΗΜΑ ΑΣΚΤ\ΜΑΘΗΜΑ 2 ΕΞΑΜΗΝΩΝ\ΜΑΘΗΜΑ 13\44489-7237-51544-1-honk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61"/>
            <a:ext cx="2665287" cy="3432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1" name="Picture 3" descr="C:\Users\New\Desktop\backup\f dsk\Επιφάνεια εργασίας\ΙΣΤΟΡΙΑ ΤΩΝ ΚΟΜΙΚΣ - ΜΑΘΗΜΑ ΑΣΚΤ\ΜΑΘΗΜΑ 2 ΕΞΑΜΗΝΩΝ\ΜΑΘΗΜΑ 13\item130465.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908720"/>
            <a:ext cx="3033274" cy="394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2" name="Picture 4" descr="C:\Users\New\Desktop\backup\f dsk\Επιφάνεια εργασίας\ΙΣΤΟΡΙΑ ΤΩΝ ΚΟΜΙΚΣ - ΜΑΘΗΜΑ ΑΣΚΤ\ΜΑΘΗΜΑ 2 ΕΞΑΜΗΝΩΝ\ΜΑΘΗΜΑ 13\item131592.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393" y="2420888"/>
            <a:ext cx="3210802" cy="4190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3" name="Picture 5" descr="C:\Users\New\Desktop\backup\f dsk\Επιφάνεια εργασίας\ΙΣΤΟΡΙΑ ΤΩΝ ΚΟΜΙΚΣ - ΜΑΘΗΜΑ ΑΣΚΤ\ΜΑΘΗΜΑ 2 ΕΞΑΜΗΝΩΝ\ΜΑΘΗΜΑ 13\44487-7237-51543-1-honk-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12" y="3573016"/>
            <a:ext cx="2488775" cy="3192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578625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84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110594" name="Picture 2" descr="C:\Users\New\Desktop\backup\f dsk\Επιφάνεια εργασίας\ΙΣΤΟΡΙΑ ΤΩΝ ΚΟΜΙΚΣ - ΜΑΘΗΜΑ ΑΣΚΤ\ΜΑΘΗΜΑ 2 ΕΞΑΜΗΝΩΝ\ΜΑΘΗΜΑ 13\3124576-snake+eyes+003+(1993)+pagecove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3" y="2353066"/>
            <a:ext cx="2843808" cy="3676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95" name="Picture 3" descr="C:\Users\New\Desktop\backup\f dsk\Επιφάνεια εργασίας\ΙΣΤΟΡΙΑ ΤΩΝ ΚΟΜΙΚΣ - ΜΑΘΗΜΑ ΑΣΚΤ\ΜΑΘΗΜΑ 2 ΕΞΑΜΗΝΩΝ\ΜΑΘΗΜΑ 13\3124575-snake+eyes+002+(1992)+pagecov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110" y="980728"/>
            <a:ext cx="2736304" cy="354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596" name="Picture 4" descr="C:\Users\New\Desktop\backup\f dsk\Επιφάνεια εργασίας\ΙΣΤΟΡΙΑ ΤΩΝ ΚΟΜΙΚΣ - ΜΑΘΗΜΑ ΑΣΚΤ\ΜΑΘΗΜΑ 2 ΕΞΑΜΗΝΩΝ\ΜΑΘΗΜΑ 13\3124574-snake+eyes+001+(1990)+pagecover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13733" cy="4293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564455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85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1116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3" y="0"/>
            <a:ext cx="2600033" cy="3384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6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0"/>
            <a:ext cx="2731024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6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235" y="2682552"/>
            <a:ext cx="3090765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16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89" y="3717032"/>
            <a:ext cx="2289217" cy="2987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027507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86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1126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4624"/>
            <a:ext cx="1608179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9" y="2490024"/>
            <a:ext cx="1543050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33" y="4901009"/>
            <a:ext cx="1291480" cy="1700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4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0393" y="188640"/>
            <a:ext cx="1217198" cy="1593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5808" y="2023334"/>
            <a:ext cx="1728192" cy="2235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4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2230" y="4725144"/>
            <a:ext cx="1533525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4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35882"/>
            <a:ext cx="5137858" cy="6775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675640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87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1136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02115"/>
            <a:ext cx="2606746" cy="3954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6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3444148"/>
            <a:ext cx="2127798" cy="326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6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8640"/>
            <a:ext cx="2688733" cy="4132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366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631" y="27426"/>
            <a:ext cx="2153148" cy="3351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183328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88</a:t>
            </a:fld>
            <a:endParaRPr lang="el-GR" dirty="0">
              <a:solidFill>
                <a:srgbClr val="000000"/>
              </a:solidFill>
            </a:endParaRPr>
          </a:p>
        </p:txBody>
      </p:sp>
      <p:pic>
        <p:nvPicPr>
          <p:cNvPr id="1146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200"/>
            <a:ext cx="2480717" cy="3812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1172115"/>
            <a:ext cx="3639104" cy="5591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2792" y="188640"/>
            <a:ext cx="2477695" cy="3816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898123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89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1157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58" y="8491"/>
            <a:ext cx="4360734" cy="604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57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3" y="946024"/>
            <a:ext cx="4228378" cy="5844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34847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-2511"/>
            <a:ext cx="4320480" cy="6821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132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l-GR" dirty="0"/>
          </a:p>
        </p:txBody>
      </p:sp>
      <p:sp>
        <p:nvSpPr>
          <p:cNvPr id="4" name="Θέση αριθμού διαφάνειας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4F5F56-5019-452B-96C3-633F47A827C0}" type="slidenum">
              <a:rPr lang="el-GR" smtClean="0">
                <a:solidFill>
                  <a:srgbClr val="000000"/>
                </a:solidFill>
              </a:rPr>
              <a:pPr/>
              <a:t>90</a:t>
            </a:fld>
            <a:endParaRPr lang="el-GR">
              <a:solidFill>
                <a:srgbClr val="000000"/>
              </a:solidFill>
            </a:endParaRPr>
          </a:p>
        </p:txBody>
      </p:sp>
      <p:pic>
        <p:nvPicPr>
          <p:cNvPr id="1167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42" y="24191"/>
            <a:ext cx="2505470" cy="354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73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622" y="2132856"/>
            <a:ext cx="3382378" cy="4995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67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917" y="381344"/>
            <a:ext cx="3016415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40962456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Dag name="">
              <a:cont type="tree" name="">
                <a:effect ref="fillLine"/>
                <a:outerShdw dist="38100" dir="13500000" algn="br">
                  <a:schemeClr val="bg1">
                    <a:lumMod val="200000"/>
                    <a:satMod val="200000"/>
                  </a:schemeClr>
                </a:outerShdw>
              </a:cont>
              <a:cont type="tree" name="">
                <a:effect ref="fillLine"/>
                <a:outerShdw dist="38100" dir="2700000" algn="tl">
                  <a:schemeClr val="bg1">
                    <a:lumMod val="60000"/>
                    <a:satMod val="60000"/>
                  </a:schemeClr>
                </a:outerShdw>
              </a:cont>
              <a:effect ref="fillLine"/>
            </a:effectDag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l-G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Dag name="">
              <a:cont type="tree" name="">
                <a:effect ref="fillLine"/>
                <a:outerShdw dist="38100" dir="13500000" algn="br">
                  <a:schemeClr val="bg1">
                    <a:lumMod val="200000"/>
                    <a:satMod val="200000"/>
                  </a:schemeClr>
                </a:outerShdw>
              </a:cont>
              <a:cont type="tree" name="">
                <a:effect ref="fillLine"/>
                <a:outerShdw dist="38100" dir="2700000" algn="tl">
                  <a:schemeClr val="bg1">
                    <a:lumMod val="60000"/>
                    <a:satMod val="60000"/>
                  </a:schemeClr>
                </a:outerShdw>
              </a:cont>
              <a:effect ref="fillLine"/>
            </a:effectDag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100</Words>
  <Application>Microsoft Office PowerPoint</Application>
  <PresentationFormat>Προβολή στην οθόνη (4:3)</PresentationFormat>
  <Paragraphs>39</Paragraphs>
  <Slides>90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1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90</vt:i4>
      </vt:variant>
    </vt:vector>
  </HeadingPairs>
  <TitlesOfParts>
    <vt:vector size="92" baseType="lpstr">
      <vt:lpstr>Arial</vt:lpstr>
      <vt:lpstr>Default Design</vt:lpstr>
      <vt:lpstr>Παρουσίαση του PowerPoint</vt:lpstr>
      <vt:lpstr>1987</vt:lpstr>
      <vt:lpstr>Παρουσίαση του PowerPoint</vt:lpstr>
      <vt:lpstr>1988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1992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1993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http://www.youtube.com/watch?v=OcdIqdcDbMQ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2003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2009</vt:lpstr>
      <vt:lpstr>Παρουσίαση του PowerPoint</vt:lpstr>
      <vt:lpstr>Παρουσίαση του PowerPoint</vt:lpstr>
      <vt:lpstr>2012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2014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Phoebe Gloeckner,  Fun Things to Do,  1993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Sue Coe, How to Commit Suicide in South Africa, 1983</dc:title>
  <dc:creator>New</dc:creator>
  <cp:lastModifiedBy>User</cp:lastModifiedBy>
  <cp:revision>3</cp:revision>
  <dcterms:created xsi:type="dcterms:W3CDTF">2022-05-05T20:13:44Z</dcterms:created>
  <dcterms:modified xsi:type="dcterms:W3CDTF">2022-12-14T06:31:03Z</dcterms:modified>
</cp:coreProperties>
</file>