
<file path=[Content_Types].xml><?xml version="1.0" encoding="utf-8"?>
<Types xmlns="http://schemas.openxmlformats.org/package/2006/content-types">
  <Default Extension="gif" ContentType="image/gif"/>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99" r:id="rId2"/>
    <p:sldId id="294" r:id="rId3"/>
    <p:sldId id="266" r:id="rId4"/>
    <p:sldId id="257" r:id="rId5"/>
    <p:sldId id="300" r:id="rId6"/>
    <p:sldId id="260" r:id="rId7"/>
    <p:sldId id="261" r:id="rId8"/>
    <p:sldId id="263" r:id="rId9"/>
    <p:sldId id="262" r:id="rId10"/>
    <p:sldId id="301" r:id="rId11"/>
    <p:sldId id="267" r:id="rId12"/>
    <p:sldId id="268" r:id="rId13"/>
    <p:sldId id="269" r:id="rId14"/>
    <p:sldId id="303" r:id="rId15"/>
    <p:sldId id="272" r:id="rId16"/>
    <p:sldId id="302" r:id="rId17"/>
    <p:sldId id="295" r:id="rId18"/>
    <p:sldId id="279" r:id="rId19"/>
    <p:sldId id="275" r:id="rId20"/>
    <p:sldId id="304" r:id="rId21"/>
    <p:sldId id="277" r:id="rId22"/>
    <p:sldId id="276" r:id="rId23"/>
    <p:sldId id="278" r:id="rId24"/>
    <p:sldId id="273" r:id="rId25"/>
    <p:sldId id="265" r:id="rId26"/>
    <p:sldId id="298" r:id="rId27"/>
    <p:sldId id="280" r:id="rId28"/>
    <p:sldId id="305" r:id="rId29"/>
    <p:sldId id="287" r:id="rId30"/>
    <p:sldId id="284" r:id="rId31"/>
    <p:sldId id="282" r:id="rId32"/>
    <p:sldId id="286" r:id="rId33"/>
    <p:sldId id="306" r:id="rId34"/>
    <p:sldId id="285" r:id="rId35"/>
    <p:sldId id="307" r:id="rId36"/>
    <p:sldId id="310" r:id="rId37"/>
    <p:sldId id="308" r:id="rId38"/>
    <p:sldId id="309" r:id="rId39"/>
    <p:sldId id="296" r:id="rId40"/>
    <p:sldId id="283" r:id="rId41"/>
    <p:sldId id="297" r:id="rId42"/>
    <p:sldId id="289" r:id="rId43"/>
    <p:sldId id="290" r:id="rId44"/>
    <p:sldId id="291" r:id="rId45"/>
    <p:sldId id="292" r:id="rId46"/>
    <p:sldId id="293" r:id="rId47"/>
  </p:sldIdLst>
  <p:sldSz cx="9144000" cy="6858000" type="screen4x3"/>
  <p:notesSz cx="6858000" cy="9144000"/>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83" d="100"/>
          <a:sy n="83" d="100"/>
        </p:scale>
        <p:origin x="1450" y="62"/>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1 - Τίτλος"/>
          <p:cNvSpPr>
            <a:spLocks noGrp="1"/>
          </p:cNvSpPr>
          <p:nvPr>
            <p:ph type="ctrTitle"/>
          </p:nvPr>
        </p:nvSpPr>
        <p:spPr>
          <a:xfrm>
            <a:off x="685800" y="2130425"/>
            <a:ext cx="7772400" cy="1470025"/>
          </a:xfrm>
        </p:spPr>
        <p:txBody>
          <a:bodyPr/>
          <a:lstStyle/>
          <a:p>
            <a:r>
              <a:rPr lang="el-GR"/>
              <a:t>Kλικ για επεξεργασία του τίτλου</a:t>
            </a:r>
          </a:p>
        </p:txBody>
      </p:sp>
      <p:sp>
        <p:nvSpPr>
          <p:cNvPr id="3" name="2 - Υπότιτλος"/>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l-GR"/>
              <a:t>Κάντε κλικ για να επεξεργαστείτε τον υπότιτλο του υποδείγματος</a:t>
            </a:r>
          </a:p>
        </p:txBody>
      </p:sp>
      <p:sp>
        <p:nvSpPr>
          <p:cNvPr id="4" name="3 - Θέση ημερομηνίας"/>
          <p:cNvSpPr>
            <a:spLocks noGrp="1"/>
          </p:cNvSpPr>
          <p:nvPr>
            <p:ph type="dt" sz="half" idx="10"/>
          </p:nvPr>
        </p:nvSpPr>
        <p:spPr/>
        <p:txBody>
          <a:bodyPr/>
          <a:lstStyle/>
          <a:p>
            <a:fld id="{D8685C24-CFDE-49BC-ABF0-8B07622586DE}" type="datetimeFigureOut">
              <a:rPr lang="el-GR" smtClean="0"/>
              <a:pPr/>
              <a:t>18/12/2023</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48CBFCFF-2317-4E3B-A14E-71D2F7139B03}" type="slidenum">
              <a:rPr lang="el-GR" smtClean="0"/>
              <a:pPr/>
              <a:t>‹#›</a:t>
            </a:fld>
            <a:endParaRPr lang="el-G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a:t>Kλικ για επεξεργασία του τίτλου</a:t>
            </a:r>
          </a:p>
        </p:txBody>
      </p:sp>
      <p:sp>
        <p:nvSpPr>
          <p:cNvPr id="3" name="2 - Θέση κατακόρυφου κειμένου"/>
          <p:cNvSpPr>
            <a:spLocks noGrp="1"/>
          </p:cNvSpPr>
          <p:nvPr>
            <p:ph type="body" orient="vert" idx="1"/>
          </p:nvPr>
        </p:nvSpPr>
        <p:spPr/>
        <p:txBody>
          <a:bodyPr vert="eaVert"/>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3 - Θέση ημερομηνίας"/>
          <p:cNvSpPr>
            <a:spLocks noGrp="1"/>
          </p:cNvSpPr>
          <p:nvPr>
            <p:ph type="dt" sz="half" idx="10"/>
          </p:nvPr>
        </p:nvSpPr>
        <p:spPr/>
        <p:txBody>
          <a:bodyPr/>
          <a:lstStyle/>
          <a:p>
            <a:fld id="{D8685C24-CFDE-49BC-ABF0-8B07622586DE}" type="datetimeFigureOut">
              <a:rPr lang="el-GR" smtClean="0"/>
              <a:pPr/>
              <a:t>18/12/2023</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48CBFCFF-2317-4E3B-A14E-71D2F7139B03}" type="slidenum">
              <a:rPr lang="el-GR" smtClean="0"/>
              <a:pPr/>
              <a:t>‹#›</a:t>
            </a:fld>
            <a:endParaRPr lang="el-G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1 - Κατακόρυφος τίτλος"/>
          <p:cNvSpPr>
            <a:spLocks noGrp="1"/>
          </p:cNvSpPr>
          <p:nvPr>
            <p:ph type="title" orient="vert"/>
          </p:nvPr>
        </p:nvSpPr>
        <p:spPr>
          <a:xfrm>
            <a:off x="6629400" y="274638"/>
            <a:ext cx="2057400" cy="5851525"/>
          </a:xfrm>
        </p:spPr>
        <p:txBody>
          <a:bodyPr vert="eaVert"/>
          <a:lstStyle/>
          <a:p>
            <a:r>
              <a:rPr lang="el-GR"/>
              <a:t>Kλικ για επεξεργασία του τίτλου</a:t>
            </a:r>
          </a:p>
        </p:txBody>
      </p:sp>
      <p:sp>
        <p:nvSpPr>
          <p:cNvPr id="3" name="2 - Θέση κατακόρυφου κειμένου"/>
          <p:cNvSpPr>
            <a:spLocks noGrp="1"/>
          </p:cNvSpPr>
          <p:nvPr>
            <p:ph type="body" orient="vert" idx="1"/>
          </p:nvPr>
        </p:nvSpPr>
        <p:spPr>
          <a:xfrm>
            <a:off x="457200" y="274638"/>
            <a:ext cx="6019800" cy="5851525"/>
          </a:xfrm>
        </p:spPr>
        <p:txBody>
          <a:bodyPr vert="eaVert"/>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3 - Θέση ημερομηνίας"/>
          <p:cNvSpPr>
            <a:spLocks noGrp="1"/>
          </p:cNvSpPr>
          <p:nvPr>
            <p:ph type="dt" sz="half" idx="10"/>
          </p:nvPr>
        </p:nvSpPr>
        <p:spPr/>
        <p:txBody>
          <a:bodyPr/>
          <a:lstStyle/>
          <a:p>
            <a:fld id="{D8685C24-CFDE-49BC-ABF0-8B07622586DE}" type="datetimeFigureOut">
              <a:rPr lang="el-GR" smtClean="0"/>
              <a:pPr/>
              <a:t>18/12/2023</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48CBFCFF-2317-4E3B-A14E-71D2F7139B03}" type="slidenum">
              <a:rPr lang="el-GR" smtClean="0"/>
              <a:pPr/>
              <a:t>‹#›</a:t>
            </a:fld>
            <a:endParaRPr lang="el-G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Αντι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a:t>Kλικ για επεξεργασία του τίτλου</a:t>
            </a:r>
          </a:p>
        </p:txBody>
      </p:sp>
      <p:sp>
        <p:nvSpPr>
          <p:cNvPr id="3" name="2 - Θέση περιεχομένου"/>
          <p:cNvSpPr>
            <a:spLocks noGrp="1"/>
          </p:cNvSpPr>
          <p:nvPr>
            <p:ph idx="1"/>
          </p:nvPr>
        </p:nvSpPr>
        <p:spPr/>
        <p:txBody>
          <a:body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3 - Θέση ημερομηνίας"/>
          <p:cNvSpPr>
            <a:spLocks noGrp="1"/>
          </p:cNvSpPr>
          <p:nvPr>
            <p:ph type="dt" sz="half" idx="10"/>
          </p:nvPr>
        </p:nvSpPr>
        <p:spPr/>
        <p:txBody>
          <a:bodyPr/>
          <a:lstStyle/>
          <a:p>
            <a:fld id="{D8685C24-CFDE-49BC-ABF0-8B07622586DE}" type="datetimeFigureOut">
              <a:rPr lang="el-GR" smtClean="0"/>
              <a:pPr/>
              <a:t>18/12/2023</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48CBFCFF-2317-4E3B-A14E-71D2F7139B03}" type="slidenum">
              <a:rPr lang="el-GR" smtClean="0"/>
              <a:pPr/>
              <a:t>‹#›</a:t>
            </a:fld>
            <a:endParaRPr lang="el-G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1 - Τίτλος"/>
          <p:cNvSpPr>
            <a:spLocks noGrp="1"/>
          </p:cNvSpPr>
          <p:nvPr>
            <p:ph type="title"/>
          </p:nvPr>
        </p:nvSpPr>
        <p:spPr>
          <a:xfrm>
            <a:off x="722313" y="4406900"/>
            <a:ext cx="7772400" cy="1362075"/>
          </a:xfrm>
        </p:spPr>
        <p:txBody>
          <a:bodyPr anchor="t"/>
          <a:lstStyle>
            <a:lvl1pPr algn="l">
              <a:defRPr sz="4000" b="1" cap="all"/>
            </a:lvl1pPr>
          </a:lstStyle>
          <a:p>
            <a:r>
              <a:rPr lang="el-GR"/>
              <a:t>Kλικ για επεξεργασία του τίτλου</a:t>
            </a:r>
          </a:p>
        </p:txBody>
      </p:sp>
      <p:sp>
        <p:nvSpPr>
          <p:cNvPr id="3" name="2 - Θέση κειμένου"/>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a:t>Kλικ για επεξεργασία των στυλ του υποδείγματος</a:t>
            </a:r>
          </a:p>
        </p:txBody>
      </p:sp>
      <p:sp>
        <p:nvSpPr>
          <p:cNvPr id="4" name="3 - Θέση ημερομηνίας"/>
          <p:cNvSpPr>
            <a:spLocks noGrp="1"/>
          </p:cNvSpPr>
          <p:nvPr>
            <p:ph type="dt" sz="half" idx="10"/>
          </p:nvPr>
        </p:nvSpPr>
        <p:spPr/>
        <p:txBody>
          <a:bodyPr/>
          <a:lstStyle/>
          <a:p>
            <a:fld id="{D8685C24-CFDE-49BC-ABF0-8B07622586DE}" type="datetimeFigureOut">
              <a:rPr lang="el-GR" smtClean="0"/>
              <a:pPr/>
              <a:t>18/12/2023</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48CBFCFF-2317-4E3B-A14E-71D2F7139B03}" type="slidenum">
              <a:rPr lang="el-GR" smtClean="0"/>
              <a:pPr/>
              <a:t>‹#›</a:t>
            </a:fld>
            <a:endParaRPr lang="el-G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a:t>Kλικ για επεξεργασία του τίτλου</a:t>
            </a:r>
          </a:p>
        </p:txBody>
      </p:sp>
      <p:sp>
        <p:nvSpPr>
          <p:cNvPr id="3" name="2 - Θέση περιεχομένου"/>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3 - Θέση περιεχομένου"/>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5" name="4 - Θέση ημερομηνίας"/>
          <p:cNvSpPr>
            <a:spLocks noGrp="1"/>
          </p:cNvSpPr>
          <p:nvPr>
            <p:ph type="dt" sz="half" idx="10"/>
          </p:nvPr>
        </p:nvSpPr>
        <p:spPr/>
        <p:txBody>
          <a:bodyPr/>
          <a:lstStyle/>
          <a:p>
            <a:fld id="{D8685C24-CFDE-49BC-ABF0-8B07622586DE}" type="datetimeFigureOut">
              <a:rPr lang="el-GR" smtClean="0"/>
              <a:pPr/>
              <a:t>18/12/2023</a:t>
            </a:fld>
            <a:endParaRPr lang="el-GR"/>
          </a:p>
        </p:txBody>
      </p:sp>
      <p:sp>
        <p:nvSpPr>
          <p:cNvPr id="6" name="5 - Θέση υποσέλιδου"/>
          <p:cNvSpPr>
            <a:spLocks noGrp="1"/>
          </p:cNvSpPr>
          <p:nvPr>
            <p:ph type="ftr" sz="quarter" idx="11"/>
          </p:nvPr>
        </p:nvSpPr>
        <p:spPr/>
        <p:txBody>
          <a:bodyPr/>
          <a:lstStyle/>
          <a:p>
            <a:endParaRPr lang="el-GR"/>
          </a:p>
        </p:txBody>
      </p:sp>
      <p:sp>
        <p:nvSpPr>
          <p:cNvPr id="7" name="6 - Θέση αριθμού διαφάνειας"/>
          <p:cNvSpPr>
            <a:spLocks noGrp="1"/>
          </p:cNvSpPr>
          <p:nvPr>
            <p:ph type="sldNum" sz="quarter" idx="12"/>
          </p:nvPr>
        </p:nvSpPr>
        <p:spPr/>
        <p:txBody>
          <a:bodyPr/>
          <a:lstStyle/>
          <a:p>
            <a:fld id="{48CBFCFF-2317-4E3B-A14E-71D2F7139B03}" type="slidenum">
              <a:rPr lang="el-GR" smtClean="0"/>
              <a:pPr/>
              <a:t>‹#›</a:t>
            </a:fld>
            <a:endParaRPr lang="el-G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lvl1pPr>
              <a:defRPr/>
            </a:lvl1pPr>
          </a:lstStyle>
          <a:p>
            <a:r>
              <a:rPr lang="el-GR"/>
              <a:t>Kλικ για επεξεργασία του τίτλου</a:t>
            </a:r>
          </a:p>
        </p:txBody>
      </p:sp>
      <p:sp>
        <p:nvSpPr>
          <p:cNvPr id="3" name="2 - Θέση κειμένου"/>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Kλικ για επεξεργασία των στυλ του υποδείγματος</a:t>
            </a:r>
          </a:p>
        </p:txBody>
      </p:sp>
      <p:sp>
        <p:nvSpPr>
          <p:cNvPr id="4" name="3 - Θέση περιεχομένου"/>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5" name="4 - Θέση κειμένου"/>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Kλικ για επεξεργασία των στυλ του υποδείγματος</a:t>
            </a:r>
          </a:p>
        </p:txBody>
      </p:sp>
      <p:sp>
        <p:nvSpPr>
          <p:cNvPr id="6" name="5 - Θέση περιεχομένου"/>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7" name="6 - Θέση ημερομηνίας"/>
          <p:cNvSpPr>
            <a:spLocks noGrp="1"/>
          </p:cNvSpPr>
          <p:nvPr>
            <p:ph type="dt" sz="half" idx="10"/>
          </p:nvPr>
        </p:nvSpPr>
        <p:spPr/>
        <p:txBody>
          <a:bodyPr/>
          <a:lstStyle/>
          <a:p>
            <a:fld id="{D8685C24-CFDE-49BC-ABF0-8B07622586DE}" type="datetimeFigureOut">
              <a:rPr lang="el-GR" smtClean="0"/>
              <a:pPr/>
              <a:t>18/12/2023</a:t>
            </a:fld>
            <a:endParaRPr lang="el-GR"/>
          </a:p>
        </p:txBody>
      </p:sp>
      <p:sp>
        <p:nvSpPr>
          <p:cNvPr id="8" name="7 - Θέση υποσέλιδου"/>
          <p:cNvSpPr>
            <a:spLocks noGrp="1"/>
          </p:cNvSpPr>
          <p:nvPr>
            <p:ph type="ftr" sz="quarter" idx="11"/>
          </p:nvPr>
        </p:nvSpPr>
        <p:spPr/>
        <p:txBody>
          <a:bodyPr/>
          <a:lstStyle/>
          <a:p>
            <a:endParaRPr lang="el-GR"/>
          </a:p>
        </p:txBody>
      </p:sp>
      <p:sp>
        <p:nvSpPr>
          <p:cNvPr id="9" name="8 - Θέση αριθμού διαφάνειας"/>
          <p:cNvSpPr>
            <a:spLocks noGrp="1"/>
          </p:cNvSpPr>
          <p:nvPr>
            <p:ph type="sldNum" sz="quarter" idx="12"/>
          </p:nvPr>
        </p:nvSpPr>
        <p:spPr/>
        <p:txBody>
          <a:bodyPr/>
          <a:lstStyle/>
          <a:p>
            <a:fld id="{48CBFCFF-2317-4E3B-A14E-71D2F7139B03}" type="slidenum">
              <a:rPr lang="el-GR" smtClean="0"/>
              <a:pPr/>
              <a:t>‹#›</a:t>
            </a:fld>
            <a:endParaRPr lang="el-G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a:t>Kλικ για επεξεργασία του τίτλου</a:t>
            </a:r>
          </a:p>
        </p:txBody>
      </p:sp>
      <p:sp>
        <p:nvSpPr>
          <p:cNvPr id="3" name="2 - Θέση ημερομηνίας"/>
          <p:cNvSpPr>
            <a:spLocks noGrp="1"/>
          </p:cNvSpPr>
          <p:nvPr>
            <p:ph type="dt" sz="half" idx="10"/>
          </p:nvPr>
        </p:nvSpPr>
        <p:spPr/>
        <p:txBody>
          <a:bodyPr/>
          <a:lstStyle/>
          <a:p>
            <a:fld id="{D8685C24-CFDE-49BC-ABF0-8B07622586DE}" type="datetimeFigureOut">
              <a:rPr lang="el-GR" smtClean="0"/>
              <a:pPr/>
              <a:t>18/12/2023</a:t>
            </a:fld>
            <a:endParaRPr lang="el-GR"/>
          </a:p>
        </p:txBody>
      </p:sp>
      <p:sp>
        <p:nvSpPr>
          <p:cNvPr id="4" name="3 - Θέση υποσέλιδου"/>
          <p:cNvSpPr>
            <a:spLocks noGrp="1"/>
          </p:cNvSpPr>
          <p:nvPr>
            <p:ph type="ftr" sz="quarter" idx="11"/>
          </p:nvPr>
        </p:nvSpPr>
        <p:spPr/>
        <p:txBody>
          <a:bodyPr/>
          <a:lstStyle/>
          <a:p>
            <a:endParaRPr lang="el-GR"/>
          </a:p>
        </p:txBody>
      </p:sp>
      <p:sp>
        <p:nvSpPr>
          <p:cNvPr id="5" name="4 - Θέση αριθμού διαφάνειας"/>
          <p:cNvSpPr>
            <a:spLocks noGrp="1"/>
          </p:cNvSpPr>
          <p:nvPr>
            <p:ph type="sldNum" sz="quarter" idx="12"/>
          </p:nvPr>
        </p:nvSpPr>
        <p:spPr/>
        <p:txBody>
          <a:bodyPr/>
          <a:lstStyle/>
          <a:p>
            <a:fld id="{48CBFCFF-2317-4E3B-A14E-71D2F7139B03}" type="slidenum">
              <a:rPr lang="el-GR" smtClean="0"/>
              <a:pPr/>
              <a:t>‹#›</a:t>
            </a:fld>
            <a:endParaRPr lang="el-G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2" name="1 - Θέση ημερομηνίας"/>
          <p:cNvSpPr>
            <a:spLocks noGrp="1"/>
          </p:cNvSpPr>
          <p:nvPr>
            <p:ph type="dt" sz="half" idx="10"/>
          </p:nvPr>
        </p:nvSpPr>
        <p:spPr/>
        <p:txBody>
          <a:bodyPr/>
          <a:lstStyle/>
          <a:p>
            <a:fld id="{D8685C24-CFDE-49BC-ABF0-8B07622586DE}" type="datetimeFigureOut">
              <a:rPr lang="el-GR" smtClean="0"/>
              <a:pPr/>
              <a:t>18/12/2023</a:t>
            </a:fld>
            <a:endParaRPr lang="el-GR"/>
          </a:p>
        </p:txBody>
      </p:sp>
      <p:sp>
        <p:nvSpPr>
          <p:cNvPr id="3" name="2 - Θέση υποσέλιδου"/>
          <p:cNvSpPr>
            <a:spLocks noGrp="1"/>
          </p:cNvSpPr>
          <p:nvPr>
            <p:ph type="ftr" sz="quarter" idx="11"/>
          </p:nvPr>
        </p:nvSpPr>
        <p:spPr/>
        <p:txBody>
          <a:bodyPr/>
          <a:lstStyle/>
          <a:p>
            <a:endParaRPr lang="el-GR"/>
          </a:p>
        </p:txBody>
      </p:sp>
      <p:sp>
        <p:nvSpPr>
          <p:cNvPr id="4" name="3 - Θέση αριθμού διαφάνειας"/>
          <p:cNvSpPr>
            <a:spLocks noGrp="1"/>
          </p:cNvSpPr>
          <p:nvPr>
            <p:ph type="sldNum" sz="quarter" idx="12"/>
          </p:nvPr>
        </p:nvSpPr>
        <p:spPr/>
        <p:txBody>
          <a:bodyPr/>
          <a:lstStyle/>
          <a:p>
            <a:fld id="{48CBFCFF-2317-4E3B-A14E-71D2F7139B03}" type="slidenum">
              <a:rPr lang="el-GR" smtClean="0"/>
              <a:pPr/>
              <a:t>‹#›</a:t>
            </a:fld>
            <a:endParaRPr lang="el-G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3050"/>
            <a:ext cx="3008313" cy="1162050"/>
          </a:xfrm>
        </p:spPr>
        <p:txBody>
          <a:bodyPr anchor="b"/>
          <a:lstStyle>
            <a:lvl1pPr algn="l">
              <a:defRPr sz="2000" b="1"/>
            </a:lvl1pPr>
          </a:lstStyle>
          <a:p>
            <a:r>
              <a:rPr lang="el-GR"/>
              <a:t>Kλικ για επεξεργασία του τίτλου</a:t>
            </a:r>
          </a:p>
        </p:txBody>
      </p:sp>
      <p:sp>
        <p:nvSpPr>
          <p:cNvPr id="3" name="2 - Θέση περιεχομένου"/>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3 - Θέση κειμένου"/>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Kλικ για επεξεργασία των στυλ του υποδείγματος</a:t>
            </a:r>
          </a:p>
        </p:txBody>
      </p:sp>
      <p:sp>
        <p:nvSpPr>
          <p:cNvPr id="5" name="4 - Θέση ημερομηνίας"/>
          <p:cNvSpPr>
            <a:spLocks noGrp="1"/>
          </p:cNvSpPr>
          <p:nvPr>
            <p:ph type="dt" sz="half" idx="10"/>
          </p:nvPr>
        </p:nvSpPr>
        <p:spPr/>
        <p:txBody>
          <a:bodyPr/>
          <a:lstStyle/>
          <a:p>
            <a:fld id="{D8685C24-CFDE-49BC-ABF0-8B07622586DE}" type="datetimeFigureOut">
              <a:rPr lang="el-GR" smtClean="0"/>
              <a:pPr/>
              <a:t>18/12/2023</a:t>
            </a:fld>
            <a:endParaRPr lang="el-GR"/>
          </a:p>
        </p:txBody>
      </p:sp>
      <p:sp>
        <p:nvSpPr>
          <p:cNvPr id="6" name="5 - Θέση υποσέλιδου"/>
          <p:cNvSpPr>
            <a:spLocks noGrp="1"/>
          </p:cNvSpPr>
          <p:nvPr>
            <p:ph type="ftr" sz="quarter" idx="11"/>
          </p:nvPr>
        </p:nvSpPr>
        <p:spPr/>
        <p:txBody>
          <a:bodyPr/>
          <a:lstStyle/>
          <a:p>
            <a:endParaRPr lang="el-GR"/>
          </a:p>
        </p:txBody>
      </p:sp>
      <p:sp>
        <p:nvSpPr>
          <p:cNvPr id="7" name="6 - Θέση αριθμού διαφάνειας"/>
          <p:cNvSpPr>
            <a:spLocks noGrp="1"/>
          </p:cNvSpPr>
          <p:nvPr>
            <p:ph type="sldNum" sz="quarter" idx="12"/>
          </p:nvPr>
        </p:nvSpPr>
        <p:spPr/>
        <p:txBody>
          <a:bodyPr/>
          <a:lstStyle/>
          <a:p>
            <a:fld id="{48CBFCFF-2317-4E3B-A14E-71D2F7139B03}" type="slidenum">
              <a:rPr lang="el-GR" smtClean="0"/>
              <a:pPr/>
              <a:t>‹#›</a:t>
            </a:fld>
            <a:endParaRPr lang="el-G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1 - Τίτλος"/>
          <p:cNvSpPr>
            <a:spLocks noGrp="1"/>
          </p:cNvSpPr>
          <p:nvPr>
            <p:ph type="title"/>
          </p:nvPr>
        </p:nvSpPr>
        <p:spPr>
          <a:xfrm>
            <a:off x="1792288" y="4800600"/>
            <a:ext cx="5486400" cy="566738"/>
          </a:xfrm>
        </p:spPr>
        <p:txBody>
          <a:bodyPr anchor="b"/>
          <a:lstStyle>
            <a:lvl1pPr algn="l">
              <a:defRPr sz="2000" b="1"/>
            </a:lvl1pPr>
          </a:lstStyle>
          <a:p>
            <a:r>
              <a:rPr lang="el-GR"/>
              <a:t>Kλικ για επεξεργασία του τίτλου</a:t>
            </a:r>
          </a:p>
        </p:txBody>
      </p:sp>
      <p:sp>
        <p:nvSpPr>
          <p:cNvPr id="3" name="2 - Θέση εικόνας"/>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a:p>
        </p:txBody>
      </p:sp>
      <p:sp>
        <p:nvSpPr>
          <p:cNvPr id="4" name="3 - Θέση κειμένου"/>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Kλικ για επεξεργασία των στυλ του υποδείγματος</a:t>
            </a:r>
          </a:p>
        </p:txBody>
      </p:sp>
      <p:sp>
        <p:nvSpPr>
          <p:cNvPr id="5" name="4 - Θέση ημερομηνίας"/>
          <p:cNvSpPr>
            <a:spLocks noGrp="1"/>
          </p:cNvSpPr>
          <p:nvPr>
            <p:ph type="dt" sz="half" idx="10"/>
          </p:nvPr>
        </p:nvSpPr>
        <p:spPr/>
        <p:txBody>
          <a:bodyPr/>
          <a:lstStyle/>
          <a:p>
            <a:fld id="{D8685C24-CFDE-49BC-ABF0-8B07622586DE}" type="datetimeFigureOut">
              <a:rPr lang="el-GR" smtClean="0"/>
              <a:pPr/>
              <a:t>18/12/2023</a:t>
            </a:fld>
            <a:endParaRPr lang="el-GR"/>
          </a:p>
        </p:txBody>
      </p:sp>
      <p:sp>
        <p:nvSpPr>
          <p:cNvPr id="6" name="5 - Θέση υποσέλιδου"/>
          <p:cNvSpPr>
            <a:spLocks noGrp="1"/>
          </p:cNvSpPr>
          <p:nvPr>
            <p:ph type="ftr" sz="quarter" idx="11"/>
          </p:nvPr>
        </p:nvSpPr>
        <p:spPr/>
        <p:txBody>
          <a:bodyPr/>
          <a:lstStyle/>
          <a:p>
            <a:endParaRPr lang="el-GR"/>
          </a:p>
        </p:txBody>
      </p:sp>
      <p:sp>
        <p:nvSpPr>
          <p:cNvPr id="7" name="6 - Θέση αριθμού διαφάνειας"/>
          <p:cNvSpPr>
            <a:spLocks noGrp="1"/>
          </p:cNvSpPr>
          <p:nvPr>
            <p:ph type="sldNum" sz="quarter" idx="12"/>
          </p:nvPr>
        </p:nvSpPr>
        <p:spPr/>
        <p:txBody>
          <a:bodyPr/>
          <a:lstStyle/>
          <a:p>
            <a:fld id="{48CBFCFF-2317-4E3B-A14E-71D2F7139B03}" type="slidenum">
              <a:rPr lang="el-GR" smtClean="0"/>
              <a:pPr/>
              <a:t>‹#›</a:t>
            </a:fld>
            <a:endParaRPr lang="el-G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 Θέση τίτλου"/>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l-GR"/>
              <a:t>Kλικ για επεξεργασία του τίτλου</a:t>
            </a:r>
          </a:p>
        </p:txBody>
      </p:sp>
      <p:sp>
        <p:nvSpPr>
          <p:cNvPr id="3" name="2 - Θέση κειμένου"/>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3 - Θέση ημερομηνίας"/>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8685C24-CFDE-49BC-ABF0-8B07622586DE}" type="datetimeFigureOut">
              <a:rPr lang="el-GR" smtClean="0"/>
              <a:pPr/>
              <a:t>18/12/2023</a:t>
            </a:fld>
            <a:endParaRPr lang="el-GR"/>
          </a:p>
        </p:txBody>
      </p:sp>
      <p:sp>
        <p:nvSpPr>
          <p:cNvPr id="5" name="4 - Θέση υποσέλιδου"/>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l-GR"/>
          </a:p>
        </p:txBody>
      </p:sp>
      <p:sp>
        <p:nvSpPr>
          <p:cNvPr id="6" name="5 - Θέση αριθμού διαφάνειας"/>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CBFCFF-2317-4E3B-A14E-71D2F7139B03}" type="slidenum">
              <a:rPr lang="el-GR" smtClean="0"/>
              <a:pPr/>
              <a:t>‹#›</a:t>
            </a:fld>
            <a:endParaRPr lang="el-G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microsoft.com/office/2007/relationships/media" Target="../media/media2.m4a"/><Relationship Id="rId7" Type="http://schemas.openxmlformats.org/officeDocument/2006/relationships/image" Target="../media/image10.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9.png"/><Relationship Id="rId5" Type="http://schemas.openxmlformats.org/officeDocument/2006/relationships/slideLayout" Target="../slideLayouts/slideLayout7.xml"/><Relationship Id="rId4" Type="http://schemas.openxmlformats.org/officeDocument/2006/relationships/audio" Target="../media/media2.m4a"/></Relationships>
</file>

<file path=ppt/slides/_rels/slide1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10.png"/><Relationship Id="rId4" Type="http://schemas.openxmlformats.org/officeDocument/2006/relationships/image" Target="../media/image14.jpeg"/></Relationships>
</file>

<file path=ppt/slides/_rels/slide1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7.xml"/><Relationship Id="rId5" Type="http://schemas.openxmlformats.org/officeDocument/2006/relationships/image" Target="../media/image31.jpeg"/><Relationship Id="rId4" Type="http://schemas.openxmlformats.org/officeDocument/2006/relationships/image" Target="../media/image30.jpeg"/></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7.xml"/><Relationship Id="rId4" Type="http://schemas.openxmlformats.org/officeDocument/2006/relationships/image" Target="../media/image43.png"/></Relationships>
</file>

<file path=ppt/slides/_rels/slide38.xml.rels><?xml version="1.0" encoding="UTF-8" standalone="yes"?>
<Relationships xmlns="http://schemas.openxmlformats.org/package/2006/relationships"><Relationship Id="rId8" Type="http://schemas.openxmlformats.org/officeDocument/2006/relationships/image" Target="../media/image48.png"/><Relationship Id="rId13" Type="http://schemas.openxmlformats.org/officeDocument/2006/relationships/image" Target="../media/image53.png"/><Relationship Id="rId18" Type="http://schemas.openxmlformats.org/officeDocument/2006/relationships/image" Target="../media/image58.png"/><Relationship Id="rId26" Type="http://schemas.openxmlformats.org/officeDocument/2006/relationships/image" Target="../media/image66.png"/><Relationship Id="rId3" Type="http://schemas.openxmlformats.org/officeDocument/2006/relationships/slideLayout" Target="../slideLayouts/slideLayout7.xml"/><Relationship Id="rId21" Type="http://schemas.openxmlformats.org/officeDocument/2006/relationships/image" Target="../media/image61.png"/><Relationship Id="rId7" Type="http://schemas.openxmlformats.org/officeDocument/2006/relationships/image" Target="../media/image47.png"/><Relationship Id="rId12" Type="http://schemas.openxmlformats.org/officeDocument/2006/relationships/image" Target="../media/image52.png"/><Relationship Id="rId17" Type="http://schemas.openxmlformats.org/officeDocument/2006/relationships/image" Target="../media/image57.png"/><Relationship Id="rId25" Type="http://schemas.openxmlformats.org/officeDocument/2006/relationships/image" Target="../media/image65.png"/><Relationship Id="rId2" Type="http://schemas.openxmlformats.org/officeDocument/2006/relationships/audio" Target="../media/media4.m4a"/><Relationship Id="rId16" Type="http://schemas.openxmlformats.org/officeDocument/2006/relationships/image" Target="../media/image56.png"/><Relationship Id="rId20" Type="http://schemas.openxmlformats.org/officeDocument/2006/relationships/image" Target="../media/image60.png"/><Relationship Id="rId1" Type="http://schemas.microsoft.com/office/2007/relationships/media" Target="../media/media4.m4a"/><Relationship Id="rId6" Type="http://schemas.openxmlformats.org/officeDocument/2006/relationships/image" Target="../media/image46.png"/><Relationship Id="rId11" Type="http://schemas.openxmlformats.org/officeDocument/2006/relationships/image" Target="../media/image51.png"/><Relationship Id="rId24" Type="http://schemas.openxmlformats.org/officeDocument/2006/relationships/image" Target="../media/image64.png"/><Relationship Id="rId5" Type="http://schemas.openxmlformats.org/officeDocument/2006/relationships/image" Target="../media/image45.png"/><Relationship Id="rId15" Type="http://schemas.openxmlformats.org/officeDocument/2006/relationships/image" Target="../media/image55.png"/><Relationship Id="rId23" Type="http://schemas.openxmlformats.org/officeDocument/2006/relationships/image" Target="../media/image63.png"/><Relationship Id="rId28" Type="http://schemas.openxmlformats.org/officeDocument/2006/relationships/image" Target="../media/image67.png"/><Relationship Id="rId10" Type="http://schemas.openxmlformats.org/officeDocument/2006/relationships/image" Target="../media/image50.png"/><Relationship Id="rId19" Type="http://schemas.openxmlformats.org/officeDocument/2006/relationships/image" Target="../media/image59.png"/><Relationship Id="rId4" Type="http://schemas.openxmlformats.org/officeDocument/2006/relationships/image" Target="../media/image44.png"/><Relationship Id="rId9" Type="http://schemas.openxmlformats.org/officeDocument/2006/relationships/image" Target="../media/image49.png"/><Relationship Id="rId14" Type="http://schemas.openxmlformats.org/officeDocument/2006/relationships/image" Target="../media/image54.png"/><Relationship Id="rId22" Type="http://schemas.openxmlformats.org/officeDocument/2006/relationships/image" Target="../media/image62.png"/><Relationship Id="rId27" Type="http://schemas.openxmlformats.org/officeDocument/2006/relationships/image" Target="../media/image10.png"/></Relationships>
</file>

<file path=ppt/slides/_rels/slide39.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8.gif"/><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Εικόνα 3"/>
          <p:cNvPicPr>
            <a:picLocks noChangeAspect="1"/>
          </p:cNvPicPr>
          <p:nvPr/>
        </p:nvPicPr>
        <p:blipFill>
          <a:blip r:embed="rId2"/>
          <a:stretch>
            <a:fillRect/>
          </a:stretch>
        </p:blipFill>
        <p:spPr>
          <a:xfrm>
            <a:off x="1193292" y="1828225"/>
            <a:ext cx="6739128" cy="1647782"/>
          </a:xfrm>
          <a:prstGeom prst="rect">
            <a:avLst/>
          </a:prstGeom>
        </p:spPr>
      </p:pic>
      <p:sp>
        <p:nvSpPr>
          <p:cNvPr id="2" name="Ορθογώνιο 1"/>
          <p:cNvSpPr/>
          <p:nvPr/>
        </p:nvSpPr>
        <p:spPr>
          <a:xfrm>
            <a:off x="699516" y="3982155"/>
            <a:ext cx="7927848" cy="1015663"/>
          </a:xfrm>
          <a:prstGeom prst="rect">
            <a:avLst/>
          </a:prstGeom>
        </p:spPr>
        <p:txBody>
          <a:bodyPr wrap="square">
            <a:spAutoFit/>
          </a:bodyPr>
          <a:lstStyle/>
          <a:p>
            <a:pPr algn="ctr"/>
            <a:r>
              <a:rPr lang="el-GR" sz="3000" b="1" i="1" dirty="0"/>
              <a:t>Η ιστορική διαδρομή της νωπογραφίας στον ελλαδικό χώρο μέσα από παραδείγματα </a:t>
            </a:r>
          </a:p>
        </p:txBody>
      </p:sp>
      <p:sp>
        <p:nvSpPr>
          <p:cNvPr id="3" name="Ορθογώνιο 2"/>
          <p:cNvSpPr/>
          <p:nvPr/>
        </p:nvSpPr>
        <p:spPr>
          <a:xfrm>
            <a:off x="3340032" y="6237312"/>
            <a:ext cx="2646815" cy="369332"/>
          </a:xfrm>
          <a:prstGeom prst="rect">
            <a:avLst/>
          </a:prstGeom>
        </p:spPr>
        <p:txBody>
          <a:bodyPr wrap="none">
            <a:spAutoFit/>
          </a:bodyPr>
          <a:lstStyle/>
          <a:p>
            <a:r>
              <a:rPr lang="el-GR" i="1" dirty="0"/>
              <a:t>Μπολιεράκη Κωνσταντίνα</a:t>
            </a:r>
            <a:endParaRPr lang="el-GR" dirty="0"/>
          </a:p>
        </p:txBody>
      </p:sp>
    </p:spTree>
    <p:extLst>
      <p:ext uri="{BB962C8B-B14F-4D97-AF65-F5344CB8AC3E}">
        <p14:creationId xmlns:p14="http://schemas.microsoft.com/office/powerpoint/2010/main" val="3250946417"/>
      </p:ext>
    </p:extLst>
  </p:cSld>
  <p:clrMapOvr>
    <a:masterClrMapping/>
  </p:clrMapOvr>
  <mc:AlternateContent xmlns:mc="http://schemas.openxmlformats.org/markup-compatibility/2006" xmlns:p14="http://schemas.microsoft.com/office/powerpoint/2010/main">
    <mc:Choice Requires="p14">
      <p:transition spd="slow" p14:dur="2000" advTm="20472"/>
    </mc:Choice>
    <mc:Fallback xmlns="">
      <p:transition spd="slow" advTm="20472"/>
    </mc:Fallback>
  </mc:AlternateContent>
  <p:extLst>
    <p:ext uri="{E180D4A7-C9FB-4DFB-919C-405C955672EB}">
      <p14:showEvtLst xmlns:p14="http://schemas.microsoft.com/office/powerpoint/2010/main">
        <p14:playEvt time="5164" objId="5"/>
        <p14:stopEvt time="20472" objId="5"/>
      </p14:showEvtLst>
    </p:ext>
  </p:extLs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p:cNvPicPr>
            <a:picLocks noChangeAspect="1"/>
          </p:cNvPicPr>
          <p:nvPr/>
        </p:nvPicPr>
        <p:blipFill>
          <a:blip r:embed="rId6"/>
          <a:stretch>
            <a:fillRect/>
          </a:stretch>
        </p:blipFill>
        <p:spPr>
          <a:xfrm>
            <a:off x="339563" y="1686029"/>
            <a:ext cx="8463684" cy="4563470"/>
          </a:xfrm>
          <a:prstGeom prst="rect">
            <a:avLst/>
          </a:prstGeom>
        </p:spPr>
      </p:pic>
      <p:sp>
        <p:nvSpPr>
          <p:cNvPr id="3" name="Ορθογώνιο 2"/>
          <p:cNvSpPr/>
          <p:nvPr/>
        </p:nvSpPr>
        <p:spPr>
          <a:xfrm>
            <a:off x="0" y="0"/>
            <a:ext cx="9144000" cy="1508105"/>
          </a:xfrm>
          <a:prstGeom prst="rect">
            <a:avLst/>
          </a:prstGeom>
        </p:spPr>
        <p:txBody>
          <a:bodyPr wrap="square">
            <a:spAutoFit/>
          </a:bodyPr>
          <a:lstStyle/>
          <a:p>
            <a:pPr algn="ctr"/>
            <a:r>
              <a:rPr lang="el-GR" sz="2300" dirty="0"/>
              <a:t>Στις νωπογραφίες της εποχής </a:t>
            </a:r>
            <a:r>
              <a:rPr lang="el-GR" sz="2300" b="1" i="1" dirty="0"/>
              <a:t>της Μακεδονικής περιόδου</a:t>
            </a:r>
            <a:endParaRPr lang="el-GR" sz="2300" dirty="0"/>
          </a:p>
          <a:p>
            <a:pPr algn="ctr"/>
            <a:r>
              <a:rPr lang="el-GR" sz="2300" dirty="0"/>
              <a:t>οι καλλιτέχνες θέτουν «τις προϋποθέσεις για μια ζωγραφική φυσιοκρατική, που </a:t>
            </a:r>
            <a:r>
              <a:rPr lang="el-GR" sz="2300" b="1" dirty="0"/>
              <a:t>αξιοποιεί τα χρώματα και με αυτά το φως και τη σκιά </a:t>
            </a:r>
            <a:r>
              <a:rPr lang="el-GR" sz="2300" dirty="0"/>
              <a:t>ως βασικά μέσα δημιουργίας της αίσθησης του όγκου και του βάθους»</a:t>
            </a:r>
          </a:p>
        </p:txBody>
      </p:sp>
      <p:sp>
        <p:nvSpPr>
          <p:cNvPr id="4" name="Ορθογώνιο 3"/>
          <p:cNvSpPr/>
          <p:nvPr/>
        </p:nvSpPr>
        <p:spPr>
          <a:xfrm>
            <a:off x="114300" y="6436024"/>
            <a:ext cx="9029700" cy="300082"/>
          </a:xfrm>
          <a:prstGeom prst="rect">
            <a:avLst/>
          </a:prstGeom>
        </p:spPr>
        <p:txBody>
          <a:bodyPr wrap="square">
            <a:spAutoFit/>
          </a:bodyPr>
          <a:lstStyle/>
          <a:p>
            <a:r>
              <a:rPr lang="el-GR" sz="1350" i="1" dirty="0"/>
              <a:t>Η αρπαγή της Περσεφόνης από τον </a:t>
            </a:r>
            <a:r>
              <a:rPr lang="el-GR" sz="1350" i="1" dirty="0" err="1"/>
              <a:t>Πλούτωνα</a:t>
            </a:r>
            <a:r>
              <a:rPr lang="el-GR" sz="1350" i="1" dirty="0"/>
              <a:t> στο εσωτερικό κιβωτιόσχημου βασιλικού τάφου στη Βεργίνα, περ. 350-330 π.Χ.</a:t>
            </a:r>
          </a:p>
        </p:txBody>
      </p:sp>
      <p:pic>
        <p:nvPicPr>
          <p:cNvPr id="5" name="9Εγγεγραμμένος ήχος">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388644" y="3245644"/>
            <a:ext cx="365522" cy="365522"/>
          </a:xfrm>
          <a:prstGeom prst="rect">
            <a:avLst/>
          </a:prstGeom>
        </p:spPr>
      </p:pic>
      <p:pic>
        <p:nvPicPr>
          <p:cNvPr id="6" name="9Εγγεγραμμένος ήχος">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4388644" y="3245644"/>
            <a:ext cx="365522" cy="365522"/>
          </a:xfrm>
          <a:prstGeom prst="rect">
            <a:avLst/>
          </a:prstGeom>
        </p:spPr>
      </p:pic>
    </p:spTree>
    <p:extLst>
      <p:ext uri="{BB962C8B-B14F-4D97-AF65-F5344CB8AC3E}">
        <p14:creationId xmlns:p14="http://schemas.microsoft.com/office/powerpoint/2010/main" val="1339939895"/>
      </p:ext>
    </p:extLst>
  </p:cSld>
  <p:clrMapOvr>
    <a:masterClrMapping/>
  </p:clrMapOvr>
  <mc:AlternateContent xmlns:mc="http://schemas.openxmlformats.org/markup-compatibility/2006" xmlns:p14="http://schemas.microsoft.com/office/powerpoint/2010/main">
    <mc:Choice Requires="p14">
      <p:transition spd="med" p14:dur="700" advTm="18554">
        <p:fade/>
      </p:transition>
    </mc:Choice>
    <mc:Fallback xmlns="">
      <p:transition spd="med" advTm="18554">
        <p:fade/>
      </p:transition>
    </mc:Fallback>
  </mc:AlternateContent>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5"/>
                </p:tgtEl>
              </p:cMediaNode>
            </p:audio>
            <p:audio>
              <p:cMediaNode vol="80000">
                <p:cTn id="3" fill="hold" display="0">
                  <p:stCondLst>
                    <p:cond delay="indefinite"/>
                  </p:stCondLst>
                  <p:endCondLst>
                    <p:cond evt="onStopAudio" delay="0">
                      <p:tgtEl>
                        <p:sldTgt/>
                      </p:tgtEl>
                    </p:cond>
                  </p:endCondLst>
                </p:cTn>
                <p:tgtEl>
                  <p:spTgt spid="6"/>
                </p:tgtEl>
              </p:cMediaNode>
            </p:audio>
          </p:childTnLst>
        </p:cTn>
      </p:par>
    </p:tnLst>
  </p:timing>
  <p:extLst>
    <p:ext uri="{E180D4A7-C9FB-4DFB-919C-405C955672EB}">
      <p14:showEvtLst xmlns:p14="http://schemas.microsoft.com/office/powerpoint/2010/main">
        <p14:playEvt time="1832" objId="8"/>
        <p14:stopEvt time="18554" objId="8"/>
      </p14:showEvtLst>
    </p:ext>
  </p:extLs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 Εικόνα" descr="C:\Users\admin\Downloads\D0PQxB3X0AAwSPp.jpg"/>
          <p:cNvPicPr/>
          <p:nvPr/>
        </p:nvPicPr>
        <p:blipFill>
          <a:blip r:embed="rId2"/>
          <a:srcRect/>
          <a:stretch>
            <a:fillRect/>
          </a:stretch>
        </p:blipFill>
        <p:spPr bwMode="auto">
          <a:xfrm>
            <a:off x="0" y="1305810"/>
            <a:ext cx="9144000" cy="4643470"/>
          </a:xfrm>
          <a:prstGeom prst="rect">
            <a:avLst/>
          </a:prstGeom>
          <a:noFill/>
          <a:ln w="9525">
            <a:noFill/>
            <a:miter lim="800000"/>
            <a:headEnd/>
            <a:tailEnd/>
          </a:ln>
        </p:spPr>
      </p:pic>
      <p:sp>
        <p:nvSpPr>
          <p:cNvPr id="3" name="2 - Ορθογώνιο"/>
          <p:cNvSpPr/>
          <p:nvPr/>
        </p:nvSpPr>
        <p:spPr>
          <a:xfrm>
            <a:off x="-32645" y="5949280"/>
            <a:ext cx="9144000" cy="830997"/>
          </a:xfrm>
          <a:prstGeom prst="rect">
            <a:avLst/>
          </a:prstGeom>
        </p:spPr>
        <p:txBody>
          <a:bodyPr wrap="square">
            <a:spAutoFit/>
          </a:bodyPr>
          <a:lstStyle/>
          <a:p>
            <a:pPr algn="ctr"/>
            <a:r>
              <a:rPr lang="el-GR" sz="2400" i="1" dirty="0"/>
              <a:t>Η επιτοίχια νωπογραφία, που απεικονίζει την ανάγνωση των τελετών των νυφικών μυστηρίων Πομπηία</a:t>
            </a:r>
          </a:p>
        </p:txBody>
      </p:sp>
      <p:sp>
        <p:nvSpPr>
          <p:cNvPr id="4" name="Ορθογώνιο 3"/>
          <p:cNvSpPr/>
          <p:nvPr/>
        </p:nvSpPr>
        <p:spPr>
          <a:xfrm>
            <a:off x="0" y="213202"/>
            <a:ext cx="8964489" cy="830997"/>
          </a:xfrm>
          <a:prstGeom prst="rect">
            <a:avLst/>
          </a:prstGeom>
        </p:spPr>
        <p:txBody>
          <a:bodyPr wrap="square">
            <a:spAutoFit/>
          </a:bodyPr>
          <a:lstStyle/>
          <a:p>
            <a:pPr algn="ctr"/>
            <a:r>
              <a:rPr lang="el-GR" sz="2400" b="1" i="1" dirty="0"/>
              <a:t>Η ανθρώπινη μορφή και οι εικόνες από την καθημερινή ζωή συνθέτουν ειδυλλιακές σκηνές στις νωπογραφίες της Πομπηίας</a:t>
            </a:r>
            <a:endParaRPr lang="el-GR" sz="2400"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 Εικόνα" descr="C:\Users\admin\Downloads\casa-ceii-dettagli-3_26.jpg"/>
          <p:cNvPicPr/>
          <p:nvPr/>
        </p:nvPicPr>
        <p:blipFill>
          <a:blip r:embed="rId2" cstate="print"/>
          <a:srcRect/>
          <a:stretch>
            <a:fillRect/>
          </a:stretch>
        </p:blipFill>
        <p:spPr bwMode="auto">
          <a:xfrm>
            <a:off x="107504" y="908720"/>
            <a:ext cx="8964488" cy="5400600"/>
          </a:xfrm>
          <a:prstGeom prst="rect">
            <a:avLst/>
          </a:prstGeom>
          <a:noFill/>
          <a:ln w="9525">
            <a:noFill/>
            <a:miter lim="800000"/>
            <a:headEnd/>
            <a:tailEnd/>
          </a:ln>
        </p:spPr>
      </p:pic>
      <p:sp>
        <p:nvSpPr>
          <p:cNvPr id="3" name="Ορθογώνιο 2"/>
          <p:cNvSpPr/>
          <p:nvPr/>
        </p:nvSpPr>
        <p:spPr>
          <a:xfrm>
            <a:off x="0" y="-6232"/>
            <a:ext cx="9144000" cy="830997"/>
          </a:xfrm>
          <a:prstGeom prst="rect">
            <a:avLst/>
          </a:prstGeom>
        </p:spPr>
        <p:txBody>
          <a:bodyPr wrap="square">
            <a:spAutoFit/>
          </a:bodyPr>
          <a:lstStyle/>
          <a:p>
            <a:pPr algn="ctr"/>
            <a:r>
              <a:rPr lang="el-GR" sz="2400" dirty="0"/>
              <a:t>Αισθητικοί και  διακοσμητικοί ήταν κυρίως οι λόγοι που οδήγησαν στη δημιουργία τοιχογραφιών στους ελληνιστικούς χρόνους. </a:t>
            </a:r>
          </a:p>
        </p:txBody>
      </p:sp>
      <p:sp>
        <p:nvSpPr>
          <p:cNvPr id="4" name="Ορθογώνιο 3"/>
          <p:cNvSpPr/>
          <p:nvPr/>
        </p:nvSpPr>
        <p:spPr>
          <a:xfrm>
            <a:off x="1835696" y="6383069"/>
            <a:ext cx="6858000" cy="369332"/>
          </a:xfrm>
          <a:prstGeom prst="rect">
            <a:avLst/>
          </a:prstGeom>
        </p:spPr>
        <p:txBody>
          <a:bodyPr wrap="square">
            <a:spAutoFit/>
          </a:bodyPr>
          <a:lstStyle/>
          <a:p>
            <a:r>
              <a:rPr lang="el-GR" i="1" dirty="0"/>
              <a:t>Λεπτομέρεια από μια μεγάλη σκηνή κυνηγιού με άγρια ζώα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 Εικόνα" descr="C:\Users\admin\Downloads\affresco-dell-caccia-casa-dei-ceii-pompei-08-luigispina-1200x900_62.jpg"/>
          <p:cNvPicPr/>
          <p:nvPr/>
        </p:nvPicPr>
        <p:blipFill>
          <a:blip r:embed="rId2"/>
          <a:srcRect/>
          <a:stretch>
            <a:fillRect/>
          </a:stretch>
        </p:blipFill>
        <p:spPr bwMode="auto">
          <a:xfrm>
            <a:off x="683568" y="1772816"/>
            <a:ext cx="7776864" cy="4944042"/>
          </a:xfrm>
          <a:prstGeom prst="rect">
            <a:avLst/>
          </a:prstGeom>
          <a:noFill/>
          <a:ln w="9525">
            <a:noFill/>
            <a:miter lim="800000"/>
            <a:headEnd/>
            <a:tailEnd/>
          </a:ln>
        </p:spPr>
      </p:pic>
      <p:sp>
        <p:nvSpPr>
          <p:cNvPr id="3" name="Ορθογώνιο 2"/>
          <p:cNvSpPr/>
          <p:nvPr/>
        </p:nvSpPr>
        <p:spPr>
          <a:xfrm>
            <a:off x="36512" y="23748"/>
            <a:ext cx="9107488" cy="1569660"/>
          </a:xfrm>
          <a:prstGeom prst="rect">
            <a:avLst/>
          </a:prstGeom>
        </p:spPr>
        <p:txBody>
          <a:bodyPr wrap="square">
            <a:spAutoFit/>
          </a:bodyPr>
          <a:lstStyle/>
          <a:p>
            <a:pPr algn="ctr"/>
            <a:r>
              <a:rPr lang="el-GR" sz="2400" dirty="0"/>
              <a:t>Η </a:t>
            </a:r>
            <a:r>
              <a:rPr lang="el-GR" sz="2400" b="1" i="1" dirty="0"/>
              <a:t>καινοτομία</a:t>
            </a:r>
            <a:r>
              <a:rPr lang="el-GR" sz="2400" dirty="0"/>
              <a:t> έγκειται στον τρόπο που οι καλλιτέχνες αξιοποιούσαν «στερεότυπα»  στοιχεία, όπως για παράδειγμα ένα ποτήρι νερό ή χαριτωμένες νεκρές φύσεις,  συνθέτοντας στις εικονιστικές συνθέσεις μια ειδυλλιακή σκηνή</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Ορθογώνιο"/>
          <p:cNvSpPr/>
          <p:nvPr/>
        </p:nvSpPr>
        <p:spPr>
          <a:xfrm>
            <a:off x="50806" y="341167"/>
            <a:ext cx="2627785" cy="1569660"/>
          </a:xfrm>
          <a:prstGeom prst="rect">
            <a:avLst/>
          </a:prstGeom>
        </p:spPr>
        <p:txBody>
          <a:bodyPr wrap="square">
            <a:spAutoFit/>
          </a:bodyPr>
          <a:lstStyle/>
          <a:p>
            <a:pPr algn="ctr"/>
            <a:r>
              <a:rPr lang="el-GR" sz="2400" b="1" dirty="0"/>
              <a:t>Αλληγορική και συμβολική η χρήση στοιχείων στις Κατακόμβες</a:t>
            </a:r>
            <a:endParaRPr lang="el-GR" sz="2400" dirty="0"/>
          </a:p>
        </p:txBody>
      </p:sp>
      <p:pic>
        <p:nvPicPr>
          <p:cNvPr id="3" name="2 - Εικόνα" descr="C:\Users\admin\Downloads\Good_Shepherd_Catacomb_of_Priscilla.jpg"/>
          <p:cNvPicPr/>
          <p:nvPr/>
        </p:nvPicPr>
        <p:blipFill>
          <a:blip r:embed="rId4"/>
          <a:srcRect/>
          <a:stretch>
            <a:fillRect/>
          </a:stretch>
        </p:blipFill>
        <p:spPr bwMode="auto">
          <a:xfrm>
            <a:off x="2915816" y="341167"/>
            <a:ext cx="6228184" cy="6184177"/>
          </a:xfrm>
          <a:prstGeom prst="rect">
            <a:avLst/>
          </a:prstGeom>
          <a:noFill/>
          <a:ln w="9525">
            <a:noFill/>
            <a:miter lim="800000"/>
            <a:headEnd/>
            <a:tailEnd/>
          </a:ln>
        </p:spPr>
      </p:pic>
      <p:sp>
        <p:nvSpPr>
          <p:cNvPr id="4" name="Ορθογώνιο 3"/>
          <p:cNvSpPr/>
          <p:nvPr/>
        </p:nvSpPr>
        <p:spPr>
          <a:xfrm>
            <a:off x="75956" y="2060848"/>
            <a:ext cx="2405692" cy="3359061"/>
          </a:xfrm>
          <a:prstGeom prst="rect">
            <a:avLst/>
          </a:prstGeom>
        </p:spPr>
        <p:txBody>
          <a:bodyPr wrap="square">
            <a:spAutoFit/>
          </a:bodyPr>
          <a:lstStyle/>
          <a:p>
            <a:pPr algn="ctr">
              <a:lnSpc>
                <a:spcPct val="150000"/>
              </a:lnSpc>
            </a:pPr>
            <a:r>
              <a:rPr lang="el-GR" sz="2400" dirty="0"/>
              <a:t>Οι νωπογραφίες  των κατακομβών αφορούν στην πρώτη μνημειακή ζωγραφική του Χριστιανισμού. </a:t>
            </a:r>
          </a:p>
        </p:txBody>
      </p:sp>
      <p:sp>
        <p:nvSpPr>
          <p:cNvPr id="7" name="Ορθογώνιο 6"/>
          <p:cNvSpPr/>
          <p:nvPr/>
        </p:nvSpPr>
        <p:spPr>
          <a:xfrm>
            <a:off x="44738" y="5704730"/>
            <a:ext cx="2223006" cy="1131079"/>
          </a:xfrm>
          <a:prstGeom prst="rect">
            <a:avLst/>
          </a:prstGeom>
        </p:spPr>
        <p:txBody>
          <a:bodyPr wrap="square">
            <a:spAutoFit/>
          </a:bodyPr>
          <a:lstStyle/>
          <a:p>
            <a:pPr algn="r"/>
            <a:r>
              <a:rPr lang="el-GR" sz="1350" i="1" dirty="0"/>
              <a:t>Ο Καλός Ποιμένας, τοιχογραφία από την Κατακόμβη της </a:t>
            </a:r>
            <a:r>
              <a:rPr lang="el-GR" sz="1350" i="1" dirty="0" err="1"/>
              <a:t>Δομιτίλλας</a:t>
            </a:r>
            <a:r>
              <a:rPr lang="el-GR" sz="1350" i="1" dirty="0"/>
              <a:t> στη Ρώμη, τέλη 2ου-αρχές 3ου αι.</a:t>
            </a:r>
          </a:p>
        </p:txBody>
      </p:sp>
      <p:pic>
        <p:nvPicPr>
          <p:cNvPr id="6" name="12Εγγεγραμμένος ήχος">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388644" y="3245644"/>
            <a:ext cx="365522" cy="365522"/>
          </a:xfrm>
          <a:prstGeom prst="rect">
            <a:avLst/>
          </a:prstGeom>
        </p:spPr>
      </p:pic>
    </p:spTree>
    <p:extLst>
      <p:ext uri="{BB962C8B-B14F-4D97-AF65-F5344CB8AC3E}">
        <p14:creationId xmlns:p14="http://schemas.microsoft.com/office/powerpoint/2010/main" val="1729144417"/>
      </p:ext>
    </p:extLst>
  </p:cSld>
  <p:clrMapOvr>
    <a:masterClrMapping/>
  </p:clrMapOvr>
  <mc:AlternateContent xmlns:mc="http://schemas.openxmlformats.org/markup-compatibility/2006" xmlns:p14="http://schemas.microsoft.com/office/powerpoint/2010/main">
    <mc:Choice Requires="p14">
      <p:transition spd="med" p14:dur="700" advTm="12456">
        <p:fade/>
      </p:transition>
    </mc:Choice>
    <mc:Fallback xmlns="">
      <p:transition spd="med" advTm="12456">
        <p:fade/>
      </p:transition>
    </mc:Fallback>
  </mc:AlternateContent>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6"/>
                </p:tgtEl>
              </p:cMediaNode>
            </p:audio>
          </p:childTnLst>
        </p:cTn>
      </p:par>
    </p:tnLst>
  </p:timing>
  <p:extLst>
    <p:ext uri="{E180D4A7-C9FB-4DFB-919C-405C955672EB}">
      <p14:showEvtLst xmlns:p14="http://schemas.microsoft.com/office/powerpoint/2010/main">
        <p14:playEvt time="1599" objId="9"/>
        <p14:stopEvt time="12079" objId="9"/>
      </p14:showEvtLst>
    </p:ext>
  </p:extLs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 Εικόνα" descr="https://upload.wikimedia.org/wikipedia/commons/thumb/6/61/Healing_of_a_bleeding_women_Marcellinus-Peter-Catacomb.jpg/230px-Healing_of_a_bleeding_women_Marcellinus-Peter-Catacomb.jpg"/>
          <p:cNvPicPr/>
          <p:nvPr/>
        </p:nvPicPr>
        <p:blipFill>
          <a:blip r:embed="rId2"/>
          <a:srcRect/>
          <a:stretch>
            <a:fillRect/>
          </a:stretch>
        </p:blipFill>
        <p:spPr bwMode="auto">
          <a:xfrm>
            <a:off x="4074742" y="0"/>
            <a:ext cx="5072098" cy="6858000"/>
          </a:xfrm>
          <a:prstGeom prst="rect">
            <a:avLst/>
          </a:prstGeom>
          <a:noFill/>
          <a:ln w="9525">
            <a:noFill/>
            <a:miter lim="800000"/>
            <a:headEnd/>
            <a:tailEnd/>
          </a:ln>
        </p:spPr>
      </p:pic>
      <p:sp>
        <p:nvSpPr>
          <p:cNvPr id="3" name="Ορθογώνιο 2"/>
          <p:cNvSpPr/>
          <p:nvPr/>
        </p:nvSpPr>
        <p:spPr>
          <a:xfrm>
            <a:off x="251520" y="332656"/>
            <a:ext cx="3347864" cy="3416320"/>
          </a:xfrm>
          <a:prstGeom prst="rect">
            <a:avLst/>
          </a:prstGeom>
        </p:spPr>
        <p:txBody>
          <a:bodyPr wrap="square">
            <a:spAutoFit/>
          </a:bodyPr>
          <a:lstStyle/>
          <a:p>
            <a:pPr algn="ctr">
              <a:lnSpc>
                <a:spcPct val="150000"/>
              </a:lnSpc>
            </a:pPr>
            <a:r>
              <a:rPr lang="el-GR" sz="2400" dirty="0"/>
              <a:t>«Η εικόνα είχε πάψει πια να είναι μόνο ένα ωραίο πράγμα». Η σαφήνεια και η απλότητα υπερείχαν έναντι της πιστής απομίμησης. </a:t>
            </a:r>
          </a:p>
        </p:txBody>
      </p:sp>
      <p:sp>
        <p:nvSpPr>
          <p:cNvPr id="4" name="Ορθογώνιο 3"/>
          <p:cNvSpPr/>
          <p:nvPr/>
        </p:nvSpPr>
        <p:spPr>
          <a:xfrm>
            <a:off x="107504" y="5517232"/>
            <a:ext cx="3888432" cy="1200329"/>
          </a:xfrm>
          <a:prstGeom prst="rect">
            <a:avLst/>
          </a:prstGeom>
        </p:spPr>
        <p:txBody>
          <a:bodyPr wrap="square">
            <a:spAutoFit/>
          </a:bodyPr>
          <a:lstStyle/>
          <a:p>
            <a:r>
              <a:rPr lang="el-GR" i="1" dirty="0"/>
              <a:t>Η Θεραπεία της </a:t>
            </a:r>
            <a:r>
              <a:rPr lang="el-GR" i="1" dirty="0" err="1"/>
              <a:t>Αιμορροούσας</a:t>
            </a:r>
            <a:r>
              <a:rPr lang="el-GR" i="1" dirty="0"/>
              <a:t>, τοιχογραφία από την Κατακόμβη των </a:t>
            </a:r>
            <a:r>
              <a:rPr lang="el-GR" i="1" dirty="0" err="1"/>
              <a:t>Μαρκελλίνου</a:t>
            </a:r>
            <a:r>
              <a:rPr lang="el-GR" i="1" dirty="0"/>
              <a:t> και Πέτρου, Ρώμη, αρχές 4ου αι.</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p:cNvPicPr>
            <a:picLocks noChangeAspect="1"/>
          </p:cNvPicPr>
          <p:nvPr/>
        </p:nvPicPr>
        <p:blipFill>
          <a:blip r:embed="rId2"/>
          <a:stretch>
            <a:fillRect/>
          </a:stretch>
        </p:blipFill>
        <p:spPr>
          <a:xfrm>
            <a:off x="646736" y="671284"/>
            <a:ext cx="7848872" cy="5701791"/>
          </a:xfrm>
          <a:prstGeom prst="rect">
            <a:avLst/>
          </a:prstGeom>
        </p:spPr>
      </p:pic>
      <p:sp>
        <p:nvSpPr>
          <p:cNvPr id="3" name="Ορθογώνιο 2"/>
          <p:cNvSpPr/>
          <p:nvPr/>
        </p:nvSpPr>
        <p:spPr>
          <a:xfrm>
            <a:off x="-91442" y="116632"/>
            <a:ext cx="9144000" cy="461665"/>
          </a:xfrm>
          <a:prstGeom prst="rect">
            <a:avLst/>
          </a:prstGeom>
        </p:spPr>
        <p:txBody>
          <a:bodyPr wrap="square">
            <a:spAutoFit/>
          </a:bodyPr>
          <a:lstStyle/>
          <a:p>
            <a:pPr algn="ctr"/>
            <a:r>
              <a:rPr lang="el-GR" sz="2400" dirty="0"/>
              <a:t>Σκοπός ήταν να δηλωθεί στον πιστό η δύναμη και το έλεος του Θεού. </a:t>
            </a:r>
          </a:p>
        </p:txBody>
      </p:sp>
      <p:sp>
        <p:nvSpPr>
          <p:cNvPr id="4" name="Ορθογώνιο 3"/>
          <p:cNvSpPr/>
          <p:nvPr/>
        </p:nvSpPr>
        <p:spPr>
          <a:xfrm>
            <a:off x="-828" y="6381328"/>
            <a:ext cx="9144000" cy="338554"/>
          </a:xfrm>
          <a:prstGeom prst="rect">
            <a:avLst/>
          </a:prstGeom>
        </p:spPr>
        <p:txBody>
          <a:bodyPr wrap="square">
            <a:spAutoFit/>
          </a:bodyPr>
          <a:lstStyle/>
          <a:p>
            <a:pPr algn="ctr"/>
            <a:r>
              <a:rPr lang="el-GR" sz="1600" i="1" dirty="0"/>
              <a:t>Οι Τρεις </a:t>
            </a:r>
            <a:r>
              <a:rPr lang="el-GR" sz="1600" i="1" dirty="0" err="1"/>
              <a:t>Παίδες</a:t>
            </a:r>
            <a:r>
              <a:rPr lang="el-GR" sz="1600" i="1" dirty="0"/>
              <a:t> εν </a:t>
            </a:r>
            <a:r>
              <a:rPr lang="el-GR" sz="1600" i="1" dirty="0" err="1"/>
              <a:t>Καμίνω</a:t>
            </a:r>
            <a:r>
              <a:rPr lang="el-GR" sz="1600" i="1" dirty="0"/>
              <a:t>, τοιχογραφία από την Κατακόμβη της </a:t>
            </a:r>
            <a:r>
              <a:rPr lang="el-GR" sz="1600" i="1" dirty="0" err="1"/>
              <a:t>Πρισίλλας</a:t>
            </a:r>
            <a:r>
              <a:rPr lang="el-GR" sz="1600" i="1" dirty="0"/>
              <a:t> στη Ρώμη, μέσα 3ου αι</a:t>
            </a:r>
          </a:p>
        </p:txBody>
      </p:sp>
    </p:spTree>
    <p:extLst>
      <p:ext uri="{BB962C8B-B14F-4D97-AF65-F5344CB8AC3E}">
        <p14:creationId xmlns:p14="http://schemas.microsoft.com/office/powerpoint/2010/main" val="2330218493"/>
      </p:ext>
    </p:extLst>
  </p:cSld>
  <p:clrMapOvr>
    <a:masterClrMapping/>
  </p:clrMapOvr>
  <mc:AlternateContent xmlns:mc="http://schemas.openxmlformats.org/markup-compatibility/2006" xmlns:p14="http://schemas.microsoft.com/office/powerpoint/2010/main">
    <mc:Choice Requires="p14">
      <p:transition spd="med" p14:dur="700" advTm="19690">
        <p:fade/>
      </p:transition>
    </mc:Choice>
    <mc:Fallback xmlns="">
      <p:transition spd="med" advTm="19690">
        <p:fade/>
      </p:transition>
    </mc:Fallback>
  </mc:AlternateContent>
  <p:extLst>
    <p:ext uri="{E180D4A7-C9FB-4DFB-919C-405C955672EB}">
      <p14:showEvtLst xmlns:p14="http://schemas.microsoft.com/office/powerpoint/2010/main">
        <p14:playEvt time="1474" objId="5"/>
        <p14:stopEvt time="18707" objId="5"/>
      </p14:showEvtLst>
    </p:ext>
  </p:extLs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Ορθογώνιο 1"/>
          <p:cNvSpPr/>
          <p:nvPr/>
        </p:nvSpPr>
        <p:spPr>
          <a:xfrm>
            <a:off x="0" y="0"/>
            <a:ext cx="9144000" cy="6740307"/>
          </a:xfrm>
          <a:prstGeom prst="rect">
            <a:avLst/>
          </a:prstGeom>
        </p:spPr>
        <p:txBody>
          <a:bodyPr wrap="square">
            <a:spAutoFit/>
          </a:bodyPr>
          <a:lstStyle/>
          <a:p>
            <a:pPr algn="ctr"/>
            <a:endParaRPr lang="el-GR" sz="2400" b="1" i="1" dirty="0"/>
          </a:p>
          <a:p>
            <a:pPr algn="ctr"/>
            <a:r>
              <a:rPr lang="el-GR" sz="2400" b="1" i="1" dirty="0"/>
              <a:t>Η Τέχνη της νωπογραφίας στο Βυζάντιο</a:t>
            </a:r>
          </a:p>
          <a:p>
            <a:pPr algn="ctr"/>
            <a:endParaRPr lang="el-GR" sz="2400" dirty="0"/>
          </a:p>
          <a:p>
            <a:pPr algn="ctr">
              <a:lnSpc>
                <a:spcPct val="150000"/>
              </a:lnSpc>
            </a:pPr>
            <a:r>
              <a:rPr lang="el-GR" sz="2400" dirty="0"/>
              <a:t>Η πνευματικότητα στις νωπογραφίες των βυζαντινών χρόνων</a:t>
            </a:r>
          </a:p>
          <a:p>
            <a:pPr algn="ctr">
              <a:lnSpc>
                <a:spcPct val="150000"/>
              </a:lnSpc>
            </a:pPr>
            <a:r>
              <a:rPr lang="el-GR" sz="2400" dirty="0"/>
              <a:t>Στους βυζαντινούς χρόνους η νωπογραφία συνέβαλλε στην διακόσμηση των ναών, ως μια τέχνη που μπορούσε, λόγο των χαρακτηριστικών της να μετουσιώσει τα θεολογικά ζητήματα. </a:t>
            </a:r>
          </a:p>
          <a:p>
            <a:pPr algn="ctr">
              <a:lnSpc>
                <a:spcPct val="150000"/>
              </a:lnSpc>
            </a:pPr>
            <a:r>
              <a:rPr lang="el-GR" sz="2400" dirty="0"/>
              <a:t>Είναι ευπροσάρμοστη, άμεση, τολμηρή στις απόψεις, γρήγορη στην εκτέλεση, οικονομικά  προσιτή. Ιστορικά απευθυνόταν σε όλα τα κοινωνικά  στρώματα και μπορούσε να αποτυπώσει τις αλλαγές που καθόριζαν το ύφος κάθε εποχής.</a:t>
            </a:r>
          </a:p>
          <a:p>
            <a:pPr algn="ctr">
              <a:lnSpc>
                <a:spcPct val="150000"/>
              </a:lnSpc>
            </a:pPr>
            <a:r>
              <a:rPr lang="el-GR" sz="2400" dirty="0"/>
              <a:t> Αποτέλεσε βασικό μέσο καλλιτεχνικής έκφρασης και επικοινωνίας, αλλά επίσης όργανο πολιτικής και εκκλησιαστικής επιρροής</a:t>
            </a:r>
          </a:p>
        </p:txBody>
      </p:sp>
    </p:spTree>
    <p:extLst>
      <p:ext uri="{BB962C8B-B14F-4D97-AF65-F5344CB8AC3E}">
        <p14:creationId xmlns:p14="http://schemas.microsoft.com/office/powerpoint/2010/main" val="143148422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1"/>
          <p:cNvSpPr>
            <a:spLocks noChangeArrowheads="1"/>
          </p:cNvSpPr>
          <p:nvPr/>
        </p:nvSpPr>
        <p:spPr bwMode="auto">
          <a:xfrm>
            <a:off x="107504" y="0"/>
            <a:ext cx="5040560" cy="6617196"/>
          </a:xfrm>
          <a:prstGeom prst="rect">
            <a:avLst/>
          </a:prstGeom>
          <a:solidFill>
            <a:srgbClr val="FFFFFF"/>
          </a:solid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ctr" fontAlgn="base">
              <a:lnSpc>
                <a:spcPct val="150000"/>
              </a:lnSpc>
              <a:spcBef>
                <a:spcPct val="0"/>
              </a:spcBef>
              <a:spcAft>
                <a:spcPct val="0"/>
              </a:spcAft>
            </a:pPr>
            <a:r>
              <a:rPr kumimoji="0" lang="el-GR" sz="2400" b="1" i="1" u="none" strike="noStrike" cap="none" normalizeH="0" baseline="0" dirty="0" err="1">
                <a:ln>
                  <a:noFill/>
                </a:ln>
                <a:solidFill>
                  <a:schemeClr val="tx1"/>
                </a:solidFill>
                <a:effectLst/>
                <a:latin typeface="Calibri" pitchFamily="34" charset="0"/>
                <a:ea typeface="Times New Roman" pitchFamily="18" charset="0"/>
                <a:cs typeface="Calibri" pitchFamily="34" charset="0"/>
              </a:rPr>
              <a:t>Πρωτοβυζαντινή</a:t>
            </a:r>
            <a:r>
              <a:rPr kumimoji="0" lang="el-GR" sz="2400" b="1" i="1" u="none" strike="noStrike" cap="none" normalizeH="0" baseline="0" dirty="0">
                <a:ln>
                  <a:noFill/>
                </a:ln>
                <a:solidFill>
                  <a:schemeClr val="tx1"/>
                </a:solidFill>
                <a:effectLst/>
                <a:latin typeface="Calibri" pitchFamily="34" charset="0"/>
                <a:ea typeface="Times New Roman" pitchFamily="18" charset="0"/>
                <a:cs typeface="Calibri" pitchFamily="34" charset="0"/>
              </a:rPr>
              <a:t> εποχή (</a:t>
            </a:r>
            <a:r>
              <a:rPr kumimoji="0" lang="el-GR" sz="2400" b="0" i="0" u="none" strike="noStrike" cap="none" normalizeH="0" baseline="0" dirty="0">
                <a:ln>
                  <a:noFill/>
                </a:ln>
                <a:solidFill>
                  <a:schemeClr val="tx1"/>
                </a:solidFill>
                <a:effectLst/>
                <a:latin typeface="Calibri" pitchFamily="34" charset="0"/>
                <a:ea typeface="Times New Roman" pitchFamily="18" charset="0"/>
                <a:cs typeface="Calibri" pitchFamily="34" charset="0"/>
              </a:rPr>
              <a:t>γραμμική απλότητα)</a:t>
            </a:r>
            <a:r>
              <a:rPr lang="el-GR" sz="2400" dirty="0"/>
              <a:t> </a:t>
            </a:r>
          </a:p>
          <a:p>
            <a:pPr algn="ctr" fontAlgn="base">
              <a:lnSpc>
                <a:spcPct val="150000"/>
              </a:lnSpc>
              <a:spcBef>
                <a:spcPct val="0"/>
              </a:spcBef>
              <a:spcAft>
                <a:spcPct val="0"/>
              </a:spcAft>
            </a:pPr>
            <a:r>
              <a:rPr lang="el-GR" sz="2400" dirty="0"/>
              <a:t>Η χριστιανική τέχνη αναδύεται όταν το πνευματικό ιδεώδες της χριστιανικής θρησκείας  συναντά τις πλαστικές αρχές της εικαστικής έκφανσης της εξελληνισμένης Ανατολής, </a:t>
            </a:r>
          </a:p>
          <a:p>
            <a:pPr algn="ctr" fontAlgn="base">
              <a:lnSpc>
                <a:spcPct val="150000"/>
              </a:lnSpc>
              <a:spcBef>
                <a:spcPct val="0"/>
              </a:spcBef>
              <a:spcAft>
                <a:spcPct val="0"/>
              </a:spcAft>
            </a:pPr>
            <a:r>
              <a:rPr lang="el-GR" sz="2400" dirty="0"/>
              <a:t>εξομοιώνοντας «στην αρμονία των μορφών της …ιδιαίτερες κατά τόπους πολιτισμικές καταβολές και συνάφειες» </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l-GR" sz="2800" b="0" i="0" u="none" strike="noStrike" cap="none" normalizeH="0" baseline="0" dirty="0">
              <a:ln>
                <a:noFill/>
              </a:ln>
              <a:solidFill>
                <a:schemeClr val="tx1"/>
              </a:solidFill>
              <a:effectLst/>
              <a:latin typeface="Arial" pitchFamily="34" charset="0"/>
              <a:cs typeface="Arial" pitchFamily="34" charset="0"/>
            </a:endParaRPr>
          </a:p>
        </p:txBody>
      </p:sp>
      <p:pic>
        <p:nvPicPr>
          <p:cNvPr id="5" name="Εικόνα 4" descr="C:\Users\HP\Desktop\Παναγία Νικοποιός, τμημα , 7ος αι , Ναξος, Μονή , Παναγια  Δροσιανή.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64088" y="0"/>
            <a:ext cx="3779912" cy="6170538"/>
          </a:xfrm>
          <a:prstGeom prst="rect">
            <a:avLst/>
          </a:prstGeom>
          <a:noFill/>
          <a:ln>
            <a:noFill/>
          </a:ln>
        </p:spPr>
      </p:pic>
      <p:sp>
        <p:nvSpPr>
          <p:cNvPr id="2" name="Ορθογώνιο 1"/>
          <p:cNvSpPr/>
          <p:nvPr/>
        </p:nvSpPr>
        <p:spPr>
          <a:xfrm>
            <a:off x="5489848" y="6170538"/>
            <a:ext cx="3528392" cy="646331"/>
          </a:xfrm>
          <a:prstGeom prst="rect">
            <a:avLst/>
          </a:prstGeom>
        </p:spPr>
        <p:txBody>
          <a:bodyPr wrap="square">
            <a:spAutoFit/>
          </a:bodyPr>
          <a:lstStyle/>
          <a:p>
            <a:pPr algn="ctr">
              <a:spcAft>
                <a:spcPts val="0"/>
              </a:spcAft>
            </a:pPr>
            <a:r>
              <a:rPr lang="el-GR" i="1" dirty="0">
                <a:latin typeface="Calibri" panose="020F0502020204030204" pitchFamily="34" charset="0"/>
                <a:ea typeface="Times New Roman" panose="02020603050405020304" pitchFamily="18" charset="0"/>
                <a:cs typeface="Calibri" panose="020F0502020204030204" pitchFamily="34" charset="0"/>
              </a:rPr>
              <a:t>Παναγία </a:t>
            </a:r>
            <a:r>
              <a:rPr lang="el-GR" i="1" dirty="0" err="1">
                <a:latin typeface="Calibri" panose="020F0502020204030204" pitchFamily="34" charset="0"/>
                <a:ea typeface="Times New Roman" panose="02020603050405020304" pitchFamily="18" charset="0"/>
                <a:cs typeface="Calibri" panose="020F0502020204030204" pitchFamily="34" charset="0"/>
              </a:rPr>
              <a:t>Νικοποιός</a:t>
            </a:r>
            <a:r>
              <a:rPr lang="el-GR" i="1" dirty="0">
                <a:latin typeface="Calibri" panose="020F0502020204030204" pitchFamily="34" charset="0"/>
                <a:ea typeface="Times New Roman" panose="02020603050405020304" pitchFamily="18" charset="0"/>
                <a:cs typeface="Calibri" panose="020F0502020204030204" pitchFamily="34" charset="0"/>
              </a:rPr>
              <a:t>,</a:t>
            </a:r>
            <a:r>
              <a:rPr lang="el-GR" dirty="0">
                <a:latin typeface="Calibri" panose="020F0502020204030204" pitchFamily="34" charset="0"/>
                <a:ea typeface="Times New Roman" panose="02020603050405020304" pitchFamily="18" charset="0"/>
                <a:cs typeface="Calibri" panose="020F0502020204030204" pitchFamily="34" charset="0"/>
              </a:rPr>
              <a:t> τμήμα , 7ος αι , Νάξος, Μονή </a:t>
            </a:r>
            <a:r>
              <a:rPr lang="el-GR" i="1" dirty="0">
                <a:latin typeface="Calibri" panose="020F0502020204030204" pitchFamily="34" charset="0"/>
                <a:ea typeface="Times New Roman" panose="02020603050405020304" pitchFamily="18" charset="0"/>
                <a:cs typeface="Calibri" panose="020F0502020204030204" pitchFamily="34" charset="0"/>
              </a:rPr>
              <a:t>, Παναγία  </a:t>
            </a:r>
            <a:r>
              <a:rPr lang="el-GR" i="1" dirty="0" err="1">
                <a:latin typeface="Calibri" panose="020F0502020204030204" pitchFamily="34" charset="0"/>
                <a:ea typeface="Times New Roman" panose="02020603050405020304" pitchFamily="18" charset="0"/>
                <a:cs typeface="Calibri" panose="020F0502020204030204" pitchFamily="34" charset="0"/>
              </a:rPr>
              <a:t>Δροσιανή</a:t>
            </a:r>
            <a:endParaRPr lang="el-GR" sz="2800" dirty="0">
              <a:effectLst/>
              <a:latin typeface="Calibri" panose="020F0502020204030204" pitchFamily="34" charset="0"/>
              <a:ea typeface="Times New Roman" panose="02020603050405020304" pitchFamily="18" charset="0"/>
              <a:cs typeface="Times New Roman" panose="02020603050405020304" pitchFamily="18" charset="0"/>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1"/>
          <p:cNvSpPr>
            <a:spLocks noChangeArrowheads="1"/>
          </p:cNvSpPr>
          <p:nvPr/>
        </p:nvSpPr>
        <p:spPr bwMode="auto">
          <a:xfrm>
            <a:off x="15776" y="133335"/>
            <a:ext cx="9144000" cy="2985433"/>
          </a:xfrm>
          <a:prstGeom prst="rect">
            <a:avLst/>
          </a:prstGeom>
          <a:solidFill>
            <a:srgbClr val="FFFFFF"/>
          </a:solid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ctr" fontAlgn="base">
              <a:spcBef>
                <a:spcPct val="0"/>
              </a:spcBef>
              <a:spcAft>
                <a:spcPct val="0"/>
              </a:spcAft>
            </a:pPr>
            <a:r>
              <a:rPr kumimoji="0" lang="el-GR" sz="2000" b="1" i="1" u="none" strike="noStrike" cap="none" normalizeH="0" baseline="0" dirty="0" err="1">
                <a:ln>
                  <a:noFill/>
                </a:ln>
                <a:solidFill>
                  <a:schemeClr val="tx1"/>
                </a:solidFill>
                <a:effectLst/>
                <a:latin typeface="Calibri" pitchFamily="34" charset="0"/>
                <a:ea typeface="Times New Roman" pitchFamily="18" charset="0"/>
                <a:cs typeface="Calibri" pitchFamily="34" charset="0"/>
              </a:rPr>
              <a:t>Μεσοβυζαντινή</a:t>
            </a:r>
            <a:r>
              <a:rPr kumimoji="0" lang="el-GR" sz="2000" b="1" i="1" u="none" strike="noStrike" cap="none" normalizeH="0" baseline="0" dirty="0">
                <a:ln>
                  <a:noFill/>
                </a:ln>
                <a:solidFill>
                  <a:schemeClr val="tx1"/>
                </a:solidFill>
                <a:effectLst/>
                <a:latin typeface="Calibri" pitchFamily="34" charset="0"/>
                <a:ea typeface="Times New Roman" pitchFamily="18" charset="0"/>
                <a:cs typeface="Calibri" pitchFamily="34" charset="0"/>
              </a:rPr>
              <a:t> </a:t>
            </a:r>
            <a:r>
              <a:rPr lang="el-GR" sz="2000" b="1" i="1" dirty="0">
                <a:latin typeface="Calibri" pitchFamily="34" charset="0"/>
                <a:ea typeface="Times New Roman" pitchFamily="18" charset="0"/>
                <a:cs typeface="Calibri" pitchFamily="34" charset="0"/>
              </a:rPr>
              <a:t>εποχή</a:t>
            </a:r>
            <a:r>
              <a:rPr lang="el-GR" sz="2000" i="1" dirty="0">
                <a:latin typeface="Calibri" pitchFamily="34" charset="0"/>
                <a:ea typeface="Times New Roman" pitchFamily="18" charset="0"/>
                <a:cs typeface="Calibri" pitchFamily="34" charset="0"/>
              </a:rPr>
              <a:t> (σχηματοποίηση, απλότητα, συμμετρία, πνευματικότητα</a:t>
            </a:r>
            <a:r>
              <a:rPr lang="el-GR" sz="2000" b="1" i="1" dirty="0">
                <a:latin typeface="Calibri" pitchFamily="34" charset="0"/>
                <a:ea typeface="Times New Roman" pitchFamily="18" charset="0"/>
                <a:cs typeface="Calibri" pitchFamily="34" charset="0"/>
              </a:rPr>
              <a:t>)</a:t>
            </a:r>
          </a:p>
          <a:p>
            <a:pPr algn="ctr" fontAlgn="base">
              <a:spcBef>
                <a:spcPct val="0"/>
              </a:spcBef>
              <a:spcAft>
                <a:spcPct val="0"/>
              </a:spcAft>
            </a:pPr>
            <a:r>
              <a:rPr lang="el-GR" sz="2000" dirty="0">
                <a:latin typeface="Calibri" pitchFamily="34" charset="0"/>
                <a:ea typeface="Times New Roman" pitchFamily="18" charset="0"/>
                <a:cs typeface="Calibri" pitchFamily="34" charset="0"/>
              </a:rPr>
              <a:t>Από την περίοδο της εικονομαχίας οι ανεικονικές διακοσμήσεις κάλυπταν τις παλιές νωπογραφίες. </a:t>
            </a:r>
          </a:p>
          <a:p>
            <a:pPr algn="ctr" fontAlgn="base">
              <a:spcBef>
                <a:spcPct val="0"/>
              </a:spcBef>
              <a:spcAft>
                <a:spcPct val="0"/>
              </a:spcAft>
            </a:pPr>
            <a:r>
              <a:rPr lang="el-GR" sz="2000" dirty="0">
                <a:latin typeface="Calibri" pitchFamily="34" charset="0"/>
                <a:ea typeface="Times New Roman" pitchFamily="18" charset="0"/>
                <a:cs typeface="Calibri" pitchFamily="34" charset="0"/>
              </a:rPr>
              <a:t>Για να διακοσμήσουν τους ναούς τα νέα έργα αντλούσαν τη θεματολογία τους από θέματα παλαιοχριστιανικής περιόδου όπως σύμβολα, φυτά, ζώα και πτηνά, επίσης  σταυρούς και γεωμετρικές μορφές ισλαμικής καταγωγής</a:t>
            </a:r>
            <a:r>
              <a:rPr lang="el-GR" sz="2000" b="1" i="1" dirty="0">
                <a:latin typeface="Calibri" pitchFamily="34" charset="0"/>
                <a:ea typeface="Times New Roman" pitchFamily="18" charset="0"/>
                <a:cs typeface="Calibri" pitchFamily="34" charset="0"/>
              </a:rPr>
              <a:t>.</a:t>
            </a:r>
          </a:p>
          <a:p>
            <a:pPr algn="ctr" fontAlgn="base">
              <a:spcBef>
                <a:spcPct val="0"/>
              </a:spcBef>
              <a:spcAft>
                <a:spcPct val="0"/>
              </a:spcAft>
            </a:pPr>
            <a:endParaRPr kumimoji="0" lang="el-GR" sz="4800" b="0" i="0" u="none" strike="noStrike" cap="none" normalizeH="0" baseline="0" dirty="0">
              <a:ln>
                <a:noFill/>
              </a:ln>
              <a:solidFill>
                <a:schemeClr val="tx1"/>
              </a:solidFill>
              <a:effectLst/>
              <a:latin typeface="Arial" pitchFamily="34" charset="0"/>
              <a:cs typeface="Arial"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endParaRPr kumimoji="0" lang="el-GR" sz="2000" b="0" i="0" u="none" strike="noStrike" cap="none" normalizeH="0" baseline="0" dirty="0">
              <a:ln>
                <a:noFill/>
              </a:ln>
              <a:solidFill>
                <a:schemeClr val="tx1"/>
              </a:solidFill>
              <a:effectLst/>
              <a:latin typeface="Arial" pitchFamily="34" charset="0"/>
              <a:cs typeface="Arial" pitchFamily="34" charset="0"/>
            </a:endParaRPr>
          </a:p>
        </p:txBody>
      </p:sp>
      <p:pic>
        <p:nvPicPr>
          <p:cNvPr id="6" name="5 - Εικόνα" descr="C:\Users\admin\Downloads\Ναός-Αγίας-Παρασκευής-Λεπτομέρεια-Ανεικονικής-Παράστασης.jpg"/>
          <p:cNvPicPr/>
          <p:nvPr/>
        </p:nvPicPr>
        <p:blipFill>
          <a:blip r:embed="rId2" cstate="print"/>
          <a:srcRect/>
          <a:stretch>
            <a:fillRect/>
          </a:stretch>
        </p:blipFill>
        <p:spPr bwMode="auto">
          <a:xfrm>
            <a:off x="1115617" y="2204864"/>
            <a:ext cx="6912768" cy="4176464"/>
          </a:xfrm>
          <a:prstGeom prst="rect">
            <a:avLst/>
          </a:prstGeom>
          <a:noFill/>
          <a:ln w="9525">
            <a:noFill/>
            <a:miter lim="800000"/>
            <a:headEnd/>
            <a:tailEnd/>
          </a:ln>
        </p:spPr>
      </p:pic>
      <p:sp>
        <p:nvSpPr>
          <p:cNvPr id="3" name="Ορθογώνιο 2"/>
          <p:cNvSpPr/>
          <p:nvPr/>
        </p:nvSpPr>
        <p:spPr>
          <a:xfrm>
            <a:off x="395536" y="6381328"/>
            <a:ext cx="8352928" cy="369332"/>
          </a:xfrm>
          <a:prstGeom prst="rect">
            <a:avLst/>
          </a:prstGeom>
        </p:spPr>
        <p:txBody>
          <a:bodyPr wrap="square">
            <a:spAutoFit/>
          </a:bodyPr>
          <a:lstStyle/>
          <a:p>
            <a:r>
              <a:rPr lang="el-GR" i="1" dirty="0"/>
              <a:t>Λεπτομέρεια Ανεικονικής Παράστασης, Ναός Αγίας Παρασκευής </a:t>
            </a:r>
            <a:r>
              <a:rPr lang="el-GR" i="1" dirty="0" err="1"/>
              <a:t>Γεροσκήπου</a:t>
            </a:r>
            <a:r>
              <a:rPr lang="el-GR" i="1" dirty="0"/>
              <a:t> Κύπρος</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0" y="274638"/>
            <a:ext cx="9144000" cy="1143000"/>
          </a:xfrm>
        </p:spPr>
        <p:txBody>
          <a:bodyPr>
            <a:normAutofit/>
          </a:bodyPr>
          <a:lstStyle/>
          <a:p>
            <a:r>
              <a:rPr lang="el-GR" sz="2800" b="1" i="1" dirty="0"/>
              <a:t>Η ιστορική διαδρομή της νωπογραφίας στον ελλαδικό χώρο μέσα από παραδείγματα </a:t>
            </a:r>
            <a:endParaRPr lang="el-GR" sz="2800" dirty="0"/>
          </a:p>
        </p:txBody>
      </p:sp>
      <p:sp>
        <p:nvSpPr>
          <p:cNvPr id="3" name="Θέση περιεχομένου 2"/>
          <p:cNvSpPr>
            <a:spLocks noGrp="1"/>
          </p:cNvSpPr>
          <p:nvPr>
            <p:ph idx="1"/>
          </p:nvPr>
        </p:nvSpPr>
        <p:spPr>
          <a:xfrm>
            <a:off x="457200" y="1600200"/>
            <a:ext cx="8229600" cy="5257800"/>
          </a:xfrm>
        </p:spPr>
        <p:txBody>
          <a:bodyPr>
            <a:normAutofit fontScale="77500" lnSpcReduction="20000"/>
          </a:bodyPr>
          <a:lstStyle/>
          <a:p>
            <a:pPr marL="0" indent="0" algn="just">
              <a:lnSpc>
                <a:spcPct val="170000"/>
              </a:lnSpc>
              <a:buNone/>
            </a:pPr>
            <a:r>
              <a:rPr lang="el-GR" dirty="0"/>
              <a:t>Στον Ελλαδικό χώρο η ζωγραφική σε νωπό κονίαμα (νωπογραφία) εμφανίζεται από τη προϊστορική εποχή στον </a:t>
            </a:r>
            <a:r>
              <a:rPr lang="el-GR" dirty="0" err="1"/>
              <a:t>Αιγιοπελαγίτικο</a:t>
            </a:r>
            <a:r>
              <a:rPr lang="el-GR" dirty="0"/>
              <a:t> πολιτισμό, στη Θήρα και στη Μινωική Κρήτη.</a:t>
            </a:r>
          </a:p>
          <a:p>
            <a:pPr marL="0" indent="0" algn="just">
              <a:lnSpc>
                <a:spcPct val="170000"/>
              </a:lnSpc>
              <a:buNone/>
            </a:pPr>
            <a:endParaRPr lang="el-GR" dirty="0"/>
          </a:p>
          <a:p>
            <a:pPr marL="0" indent="0" algn="just">
              <a:lnSpc>
                <a:spcPct val="170000"/>
              </a:lnSpc>
              <a:buNone/>
            </a:pPr>
            <a:r>
              <a:rPr lang="el-GR" dirty="0"/>
              <a:t> Η τέχνη της νωπογραφίας χρησιμοποιείται στην κλασική Ελλάδα, στη Ρωμαϊκή και Βυζαντινή επικράτεια, ενώ διεκδικεί  πρωταγωνιστικό ρόλο στη νεότερη καλλιτεχνική δημιουργία στο ελλαδικό χώρο, και όχι μόνο </a:t>
            </a:r>
          </a:p>
        </p:txBody>
      </p:sp>
    </p:spTree>
    <p:extLst>
      <p:ext uri="{BB962C8B-B14F-4D97-AF65-F5344CB8AC3E}">
        <p14:creationId xmlns:p14="http://schemas.microsoft.com/office/powerpoint/2010/main" val="5194267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Εικόνα 3"/>
          <p:cNvPicPr>
            <a:picLocks noChangeAspect="1"/>
          </p:cNvPicPr>
          <p:nvPr/>
        </p:nvPicPr>
        <p:blipFill>
          <a:blip r:embed="rId2"/>
          <a:stretch>
            <a:fillRect/>
          </a:stretch>
        </p:blipFill>
        <p:spPr>
          <a:xfrm>
            <a:off x="662022" y="1129752"/>
            <a:ext cx="7808302" cy="5400600"/>
          </a:xfrm>
          <a:prstGeom prst="rect">
            <a:avLst/>
          </a:prstGeom>
        </p:spPr>
      </p:pic>
      <p:sp>
        <p:nvSpPr>
          <p:cNvPr id="2" name="Ορθογώνιο 1"/>
          <p:cNvSpPr/>
          <p:nvPr/>
        </p:nvSpPr>
        <p:spPr>
          <a:xfrm>
            <a:off x="0" y="6557918"/>
            <a:ext cx="9144000" cy="300082"/>
          </a:xfrm>
          <a:prstGeom prst="rect">
            <a:avLst/>
          </a:prstGeom>
        </p:spPr>
        <p:txBody>
          <a:bodyPr wrap="square">
            <a:spAutoFit/>
          </a:bodyPr>
          <a:lstStyle/>
          <a:p>
            <a:pPr algn="ctr"/>
            <a:r>
              <a:rPr lang="el-GR" sz="1350" i="1" dirty="0"/>
              <a:t>Η τοιχογραφία με τη σκηνή της Ανάληψης του Κυρίου στην αψίδα του ιερού δημιουργήθηκε τον 9ο </a:t>
            </a:r>
            <a:r>
              <a:rPr lang="el-GR" sz="1350" i="1" dirty="0" err="1"/>
              <a:t>αιώνα.Ροτόντα</a:t>
            </a:r>
            <a:r>
              <a:rPr lang="el-GR" sz="1350" i="1" dirty="0"/>
              <a:t> Θεσσαλονίκη</a:t>
            </a:r>
          </a:p>
        </p:txBody>
      </p:sp>
      <p:sp>
        <p:nvSpPr>
          <p:cNvPr id="5" name="Ορθογώνιο 4"/>
          <p:cNvSpPr/>
          <p:nvPr/>
        </p:nvSpPr>
        <p:spPr>
          <a:xfrm>
            <a:off x="-5827" y="116632"/>
            <a:ext cx="9144000" cy="830997"/>
          </a:xfrm>
          <a:prstGeom prst="rect">
            <a:avLst/>
          </a:prstGeom>
        </p:spPr>
        <p:txBody>
          <a:bodyPr wrap="square">
            <a:spAutoFit/>
          </a:bodyPr>
          <a:lstStyle/>
          <a:p>
            <a:pPr algn="ctr"/>
            <a:r>
              <a:rPr lang="el-GR" sz="2400" dirty="0"/>
              <a:t>Η Ζ΄ Οικουμενική σύνοδος αποκαθιστά τη θεολογία των εικόνων «δεχόμενη το «περιγραπτόν» του Χριστού». </a:t>
            </a:r>
          </a:p>
        </p:txBody>
      </p:sp>
    </p:spTree>
    <p:extLst>
      <p:ext uri="{BB962C8B-B14F-4D97-AF65-F5344CB8AC3E}">
        <p14:creationId xmlns:p14="http://schemas.microsoft.com/office/powerpoint/2010/main" val="959013035"/>
      </p:ext>
    </p:extLst>
  </p:cSld>
  <p:clrMapOvr>
    <a:masterClrMapping/>
  </p:clrMapOvr>
  <mc:AlternateContent xmlns:mc="http://schemas.openxmlformats.org/markup-compatibility/2006" xmlns:p14="http://schemas.microsoft.com/office/powerpoint/2010/main">
    <mc:Choice Requires="p14">
      <p:transition spd="med" p14:dur="700" advTm="10149">
        <p:fade/>
      </p:transition>
    </mc:Choice>
    <mc:Fallback xmlns="">
      <p:transition spd="med" advTm="10149">
        <p:fade/>
      </p:transition>
    </mc:Fallback>
  </mc:AlternateContent>
  <p:extLst>
    <p:ext uri="{E180D4A7-C9FB-4DFB-919C-405C955672EB}">
      <p14:showEvtLst xmlns:p14="http://schemas.microsoft.com/office/powerpoint/2010/main">
        <p14:playEvt time="1806" objId="3"/>
        <p14:stopEvt time="10149" objId="3"/>
      </p14:showEvtLst>
    </p:ext>
  </p:extLs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p:cNvPicPr>
            <a:picLocks noChangeAspect="1"/>
          </p:cNvPicPr>
          <p:nvPr/>
        </p:nvPicPr>
        <p:blipFill>
          <a:blip r:embed="rId2"/>
          <a:stretch>
            <a:fillRect/>
          </a:stretch>
        </p:blipFill>
        <p:spPr>
          <a:xfrm>
            <a:off x="2666998" y="0"/>
            <a:ext cx="6477002" cy="6858000"/>
          </a:xfrm>
          <a:prstGeom prst="rect">
            <a:avLst/>
          </a:prstGeom>
        </p:spPr>
      </p:pic>
      <p:sp>
        <p:nvSpPr>
          <p:cNvPr id="4" name="Ορθογώνιο 3"/>
          <p:cNvSpPr/>
          <p:nvPr/>
        </p:nvSpPr>
        <p:spPr>
          <a:xfrm>
            <a:off x="63510" y="5636721"/>
            <a:ext cx="2449285" cy="1200329"/>
          </a:xfrm>
          <a:prstGeom prst="rect">
            <a:avLst/>
          </a:prstGeom>
        </p:spPr>
        <p:txBody>
          <a:bodyPr wrap="square">
            <a:spAutoFit/>
          </a:bodyPr>
          <a:lstStyle/>
          <a:p>
            <a:r>
              <a:rPr lang="el-GR" i="1" dirty="0"/>
              <a:t>Νέα Εκκλησία του </a:t>
            </a:r>
            <a:r>
              <a:rPr lang="el-GR" i="1" dirty="0" err="1"/>
              <a:t>Τοκαλί</a:t>
            </a:r>
            <a:r>
              <a:rPr lang="el-GR" i="1" dirty="0"/>
              <a:t> (Καππαδοκία Μ. Ασίας), στα μέσα του 10ου αιώνα </a:t>
            </a:r>
          </a:p>
        </p:txBody>
      </p:sp>
      <p:sp>
        <p:nvSpPr>
          <p:cNvPr id="2" name="Ορθογώνιο 1"/>
          <p:cNvSpPr/>
          <p:nvPr/>
        </p:nvSpPr>
        <p:spPr>
          <a:xfrm>
            <a:off x="0" y="188640"/>
            <a:ext cx="2666998" cy="5021055"/>
          </a:xfrm>
          <a:prstGeom prst="rect">
            <a:avLst/>
          </a:prstGeom>
        </p:spPr>
        <p:txBody>
          <a:bodyPr wrap="square">
            <a:spAutoFit/>
          </a:bodyPr>
          <a:lstStyle/>
          <a:p>
            <a:pPr algn="ctr">
              <a:lnSpc>
                <a:spcPct val="150000"/>
              </a:lnSpc>
            </a:pPr>
            <a:r>
              <a:rPr lang="el-GR" sz="2400" dirty="0"/>
              <a:t>Η διακόσμηση των εκκλησιών οργώνεται, </a:t>
            </a:r>
          </a:p>
          <a:p>
            <a:pPr algn="ctr">
              <a:lnSpc>
                <a:spcPct val="150000"/>
              </a:lnSpc>
            </a:pPr>
            <a:r>
              <a:rPr lang="el-GR" sz="2400" dirty="0"/>
              <a:t>με ρίζες στην </a:t>
            </a:r>
            <a:r>
              <a:rPr lang="el-GR" sz="2400" dirty="0" err="1"/>
              <a:t>προεικονομαχική</a:t>
            </a:r>
            <a:r>
              <a:rPr lang="el-GR" sz="2400" dirty="0"/>
              <a:t> εποχή,  με χαρακτηριστικά ευρυθμίας και ισορροπίας.</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p:cNvPicPr>
            <a:picLocks noChangeAspect="1"/>
          </p:cNvPicPr>
          <p:nvPr/>
        </p:nvPicPr>
        <p:blipFill>
          <a:blip r:embed="rId2"/>
          <a:stretch>
            <a:fillRect/>
          </a:stretch>
        </p:blipFill>
        <p:spPr>
          <a:xfrm>
            <a:off x="4427984" y="-14689"/>
            <a:ext cx="4716016" cy="6872689"/>
          </a:xfrm>
          <a:prstGeom prst="rect">
            <a:avLst/>
          </a:prstGeom>
        </p:spPr>
      </p:pic>
      <p:sp>
        <p:nvSpPr>
          <p:cNvPr id="4" name="Ορθογώνιο 3"/>
          <p:cNvSpPr/>
          <p:nvPr/>
        </p:nvSpPr>
        <p:spPr>
          <a:xfrm>
            <a:off x="29818" y="6021288"/>
            <a:ext cx="4398166" cy="685059"/>
          </a:xfrm>
          <a:prstGeom prst="rect">
            <a:avLst/>
          </a:prstGeom>
        </p:spPr>
        <p:txBody>
          <a:bodyPr wrap="square">
            <a:spAutoFit/>
          </a:bodyPr>
          <a:lstStyle/>
          <a:p>
            <a:pPr algn="just">
              <a:lnSpc>
                <a:spcPct val="107000"/>
              </a:lnSpc>
              <a:spcAft>
                <a:spcPts val="800"/>
              </a:spcAft>
            </a:pPr>
            <a:r>
              <a:rPr lang="el-GR" i="1" dirty="0">
                <a:latin typeface="Calibri" panose="020F0502020204030204" pitchFamily="34" charset="0"/>
                <a:ea typeface="Calibri" panose="020F0502020204030204" pitchFamily="34" charset="0"/>
                <a:cs typeface="Times New Roman" panose="02020603050405020304" pitchFamily="18" charset="0"/>
              </a:rPr>
              <a:t>Άγιος Σέργιος, 3ο τέταρτο 11ου αιώνα, Μονή Οσίου Λουκά</a:t>
            </a:r>
            <a:endParaRPr lang="el-GR" sz="2800" i="1"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Ορθογώνιο 4"/>
          <p:cNvSpPr/>
          <p:nvPr/>
        </p:nvSpPr>
        <p:spPr>
          <a:xfrm>
            <a:off x="29818" y="332656"/>
            <a:ext cx="4294515" cy="5632311"/>
          </a:xfrm>
          <a:prstGeom prst="rect">
            <a:avLst/>
          </a:prstGeom>
        </p:spPr>
        <p:txBody>
          <a:bodyPr wrap="square">
            <a:spAutoFit/>
          </a:bodyPr>
          <a:lstStyle/>
          <a:p>
            <a:pPr algn="ctr">
              <a:lnSpc>
                <a:spcPct val="150000"/>
              </a:lnSpc>
            </a:pPr>
            <a:r>
              <a:rPr lang="el-GR" sz="2000" dirty="0"/>
              <a:t>Στην αυγή του 11ου αιώνα στις τοιχογραφίες αποτυπώνεται ένα δυναμικό αποτέλεσμα μνημειακού ιερατικού ύφους, όπου συνδιαλέγεται το κλασικό με το </a:t>
            </a:r>
            <a:r>
              <a:rPr lang="el-GR" sz="2000" dirty="0" err="1"/>
              <a:t>αντικλασικό</a:t>
            </a:r>
            <a:r>
              <a:rPr lang="el-GR" sz="2000" dirty="0"/>
              <a:t>,  το αφηγηματικού με το αφαιρετικό. </a:t>
            </a:r>
          </a:p>
          <a:p>
            <a:pPr algn="ctr">
              <a:lnSpc>
                <a:spcPct val="150000"/>
              </a:lnSpc>
            </a:pPr>
            <a:r>
              <a:rPr lang="el-GR" sz="2000" dirty="0"/>
              <a:t>Στην πλαστική απόδοση των προσώπων συμβάλλουν η εκφραστική αμεσότητα της γραμμής, η εικονιστική αξία της δυναμικής μετωπικής σύνθεσης και η υπερβατική απλότητα των αγίων.</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 Εικόνα" descr="C:\Users\admin\Desktop\ΣΥΜΒΑΣΗ ΜΕ ΑΣΚΤ\σκεπτομενος Ιωσηφ από Οσιο Δαυιδ.jpg"/>
          <p:cNvPicPr/>
          <p:nvPr/>
        </p:nvPicPr>
        <p:blipFill>
          <a:blip r:embed="rId2" cstate="print"/>
          <a:srcRect/>
          <a:stretch>
            <a:fillRect/>
          </a:stretch>
        </p:blipFill>
        <p:spPr bwMode="auto">
          <a:xfrm>
            <a:off x="3923928" y="0"/>
            <a:ext cx="5220073" cy="6858000"/>
          </a:xfrm>
          <a:prstGeom prst="rect">
            <a:avLst/>
          </a:prstGeom>
          <a:noFill/>
          <a:ln w="9525">
            <a:noFill/>
            <a:miter lim="800000"/>
            <a:headEnd/>
            <a:tailEnd/>
          </a:ln>
        </p:spPr>
      </p:pic>
      <p:sp>
        <p:nvSpPr>
          <p:cNvPr id="2" name="Ορθογώνιο 1"/>
          <p:cNvSpPr/>
          <p:nvPr/>
        </p:nvSpPr>
        <p:spPr>
          <a:xfrm>
            <a:off x="36005" y="5949280"/>
            <a:ext cx="3923928" cy="646331"/>
          </a:xfrm>
          <a:prstGeom prst="rect">
            <a:avLst/>
          </a:prstGeom>
        </p:spPr>
        <p:txBody>
          <a:bodyPr wrap="square">
            <a:spAutoFit/>
          </a:bodyPr>
          <a:lstStyle/>
          <a:p>
            <a:r>
              <a:rPr lang="el-GR" i="1" dirty="0"/>
              <a:t>Μονή Οσίου Δαυίδ Θεσσαλονίκη 1160μΧ</a:t>
            </a:r>
          </a:p>
        </p:txBody>
      </p:sp>
      <p:sp>
        <p:nvSpPr>
          <p:cNvPr id="5" name="Ορθογώνιο 4"/>
          <p:cNvSpPr/>
          <p:nvPr/>
        </p:nvSpPr>
        <p:spPr>
          <a:xfrm>
            <a:off x="1" y="44624"/>
            <a:ext cx="3995936" cy="3359061"/>
          </a:xfrm>
          <a:prstGeom prst="rect">
            <a:avLst/>
          </a:prstGeom>
        </p:spPr>
        <p:txBody>
          <a:bodyPr wrap="square">
            <a:spAutoFit/>
          </a:bodyPr>
          <a:lstStyle/>
          <a:p>
            <a:pPr algn="ctr">
              <a:lnSpc>
                <a:spcPct val="150000"/>
              </a:lnSpc>
            </a:pPr>
            <a:r>
              <a:rPr lang="el-GR" sz="2400" dirty="0"/>
              <a:t>Τον 12ο αιώνα η απεικόνιση των ιερών προσώπων αφορά σε μια βιωμένη πραγματικότητα και όχι μια απόλυτη πραγματικότητα έξω από τον άνθρωπο </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 Εικόνα" descr="C:\Users\admin\Desktop\ΣΥΜΒΑΣΗ ΜΕ ΑΣΚΤ\Scan_0018.jpg"/>
          <p:cNvPicPr/>
          <p:nvPr/>
        </p:nvPicPr>
        <p:blipFill>
          <a:blip r:embed="rId2"/>
          <a:srcRect/>
          <a:stretch>
            <a:fillRect/>
          </a:stretch>
        </p:blipFill>
        <p:spPr bwMode="auto">
          <a:xfrm>
            <a:off x="5004048" y="406"/>
            <a:ext cx="4113177" cy="6857594"/>
          </a:xfrm>
          <a:prstGeom prst="rect">
            <a:avLst/>
          </a:prstGeom>
          <a:noFill/>
          <a:ln w="9525">
            <a:noFill/>
            <a:miter lim="800000"/>
            <a:headEnd/>
            <a:tailEnd/>
          </a:ln>
        </p:spPr>
      </p:pic>
      <p:sp>
        <p:nvSpPr>
          <p:cNvPr id="3" name="Ορθογώνιο 2"/>
          <p:cNvSpPr/>
          <p:nvPr/>
        </p:nvSpPr>
        <p:spPr>
          <a:xfrm>
            <a:off x="611560" y="6021288"/>
            <a:ext cx="4248472" cy="646331"/>
          </a:xfrm>
          <a:prstGeom prst="rect">
            <a:avLst/>
          </a:prstGeom>
        </p:spPr>
        <p:txBody>
          <a:bodyPr wrap="square">
            <a:spAutoFit/>
          </a:bodyPr>
          <a:lstStyle/>
          <a:p>
            <a:r>
              <a:rPr lang="el-GR" i="1" dirty="0"/>
              <a:t>Ασπασμός Μαρίας και Ελισάβετ 1191. </a:t>
            </a:r>
            <a:r>
              <a:rPr lang="el-GR" i="1" dirty="0" err="1"/>
              <a:t>Κουρμπίνοβο</a:t>
            </a:r>
            <a:r>
              <a:rPr lang="el-GR" i="1" dirty="0"/>
              <a:t>, Άγιος Γεώργιος</a:t>
            </a:r>
          </a:p>
        </p:txBody>
      </p:sp>
      <p:sp>
        <p:nvSpPr>
          <p:cNvPr id="4" name="Ορθογώνιο 3"/>
          <p:cNvSpPr/>
          <p:nvPr/>
        </p:nvSpPr>
        <p:spPr>
          <a:xfrm>
            <a:off x="611560" y="260648"/>
            <a:ext cx="3864903" cy="4467057"/>
          </a:xfrm>
          <a:prstGeom prst="rect">
            <a:avLst/>
          </a:prstGeom>
        </p:spPr>
        <p:txBody>
          <a:bodyPr wrap="square">
            <a:spAutoFit/>
          </a:bodyPr>
          <a:lstStyle/>
          <a:p>
            <a:pPr algn="ctr">
              <a:lnSpc>
                <a:spcPct val="150000"/>
              </a:lnSpc>
            </a:pPr>
            <a:r>
              <a:rPr lang="el-GR" sz="2400" dirty="0"/>
              <a:t>Το τέλος της </a:t>
            </a:r>
            <a:r>
              <a:rPr lang="el-GR" sz="2400" dirty="0" err="1"/>
              <a:t>μεσοβυζαντινής</a:t>
            </a:r>
            <a:r>
              <a:rPr lang="el-GR" sz="2400" dirty="0"/>
              <a:t> περιόδου χαρακτηρίζεται από υπερβολή, σχηματοποίηση και επιμήκυνση των μορφών, </a:t>
            </a:r>
          </a:p>
          <a:p>
            <a:pPr algn="ctr">
              <a:lnSpc>
                <a:spcPct val="150000"/>
              </a:lnSpc>
            </a:pPr>
            <a:r>
              <a:rPr lang="el-GR" sz="2400" dirty="0"/>
              <a:t>έντονη κίνηση, δραματοποίηση των σκηνών που εικονίζονται</a:t>
            </a:r>
            <a:r>
              <a:rPr lang="el-GR" sz="2000" dirty="0"/>
              <a:t>. </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 Εικόνα" descr="C:\Users\admin\Downloads\vaioforos_01.jpg"/>
          <p:cNvPicPr/>
          <p:nvPr/>
        </p:nvPicPr>
        <p:blipFill>
          <a:blip r:embed="rId2"/>
          <a:srcRect/>
          <a:stretch>
            <a:fillRect/>
          </a:stretch>
        </p:blipFill>
        <p:spPr bwMode="auto">
          <a:xfrm>
            <a:off x="3419872" y="16836"/>
            <a:ext cx="5589834" cy="5860436"/>
          </a:xfrm>
          <a:prstGeom prst="rect">
            <a:avLst/>
          </a:prstGeom>
          <a:noFill/>
          <a:ln w="9525">
            <a:noFill/>
            <a:miter lim="800000"/>
            <a:headEnd/>
            <a:tailEnd/>
          </a:ln>
        </p:spPr>
      </p:pic>
      <p:sp>
        <p:nvSpPr>
          <p:cNvPr id="2050" name="Rectangle 2"/>
          <p:cNvSpPr>
            <a:spLocks noChangeArrowheads="1"/>
          </p:cNvSpPr>
          <p:nvPr/>
        </p:nvSpPr>
        <p:spPr bwMode="auto">
          <a:xfrm>
            <a:off x="3866910" y="6120195"/>
            <a:ext cx="5017336" cy="646331"/>
          </a:xfrm>
          <a:prstGeom prst="rect">
            <a:avLst/>
          </a:prstGeom>
          <a:solidFill>
            <a:srgbClr val="FFFFFF"/>
          </a:solidFill>
          <a:ln w="9525">
            <a:noFill/>
            <a:miter lim="800000"/>
            <a:headEnd/>
            <a:tailEnd/>
          </a:ln>
          <a:effec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kumimoji="0" lang="el-GR" b="0" i="1" u="none" strike="noStrike" cap="none" normalizeH="0" baseline="0" dirty="0">
                <a:ln>
                  <a:noFill/>
                </a:ln>
                <a:solidFill>
                  <a:schemeClr val="tx1"/>
                </a:solidFill>
                <a:effectLst/>
                <a:latin typeface="Calibri" pitchFamily="34" charset="0"/>
                <a:ea typeface="Times New Roman" pitchFamily="18" charset="0"/>
                <a:cs typeface="Calibri" pitchFamily="34" charset="0"/>
              </a:rPr>
              <a:t>Η Βαϊοφόρος, Μυστράς, Μονή Παντάνασσας, 1428</a:t>
            </a:r>
            <a:endParaRPr kumimoji="0" lang="el-GR" sz="4400" b="0" i="1" u="none" strike="noStrike" cap="none" normalizeH="0" baseline="0" dirty="0">
              <a:ln>
                <a:noFill/>
              </a:ln>
              <a:solidFill>
                <a:schemeClr val="tx1"/>
              </a:solidFill>
              <a:effectLst/>
              <a:latin typeface="Arial" pitchFamily="34" charset="0"/>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el-GR" sz="1800" b="0" i="0" u="none" strike="noStrike" cap="none" normalizeH="0" baseline="0" dirty="0">
              <a:ln>
                <a:noFill/>
              </a:ln>
              <a:solidFill>
                <a:schemeClr val="tx1"/>
              </a:solidFill>
              <a:effectLst/>
              <a:latin typeface="Arial" pitchFamily="34" charset="0"/>
              <a:cs typeface="Arial" pitchFamily="34" charset="0"/>
            </a:endParaRPr>
          </a:p>
        </p:txBody>
      </p:sp>
      <p:sp>
        <p:nvSpPr>
          <p:cNvPr id="3" name="Ορθογώνιο 2"/>
          <p:cNvSpPr/>
          <p:nvPr/>
        </p:nvSpPr>
        <p:spPr>
          <a:xfrm>
            <a:off x="0" y="26219"/>
            <a:ext cx="3419872" cy="6555641"/>
          </a:xfrm>
          <a:prstGeom prst="rect">
            <a:avLst/>
          </a:prstGeom>
        </p:spPr>
        <p:txBody>
          <a:bodyPr wrap="square">
            <a:spAutoFit/>
          </a:bodyPr>
          <a:lstStyle/>
          <a:p>
            <a:pPr algn="ctr"/>
            <a:r>
              <a:rPr lang="el-GR" sz="2000" b="1" dirty="0"/>
              <a:t>Υστεροβυζαντινή εποχή </a:t>
            </a:r>
            <a:r>
              <a:rPr lang="el-GR" sz="2000" dirty="0"/>
              <a:t>(αφηγηματική φαντασία)</a:t>
            </a:r>
          </a:p>
          <a:p>
            <a:pPr algn="ctr"/>
            <a:r>
              <a:rPr lang="el-GR" sz="2000" dirty="0"/>
              <a:t>Από τις αρχές του 13ου αιώνα το νέο μνημειακό ύφος συντίθεται με το ελληνικό ιδεώδες.</a:t>
            </a:r>
          </a:p>
          <a:p>
            <a:pPr algn="ctr"/>
            <a:r>
              <a:rPr lang="el-GR" sz="2000" dirty="0"/>
              <a:t>Διαφαίνονται οι νέες αισθητικές αξίες της επερχόμενης αναγέννησης.</a:t>
            </a:r>
          </a:p>
          <a:p>
            <a:pPr algn="ctr"/>
            <a:endParaRPr lang="el-GR" sz="2000" dirty="0"/>
          </a:p>
          <a:p>
            <a:pPr algn="ctr"/>
            <a:r>
              <a:rPr lang="el-GR" sz="2000" dirty="0"/>
              <a:t>Στις αρχές του 14ου αιώνα, εκδηλώνεται η επιθυμία της λεπτομερειακής διήγησης </a:t>
            </a:r>
          </a:p>
          <a:p>
            <a:pPr algn="ctr"/>
            <a:r>
              <a:rPr lang="el-GR" sz="2000" dirty="0"/>
              <a:t>Η τέχνη της εποχής των Παλαιολόγων συνεισφέρει στη ζωγραφική: </a:t>
            </a:r>
          </a:p>
          <a:p>
            <a:pPr algn="ctr"/>
            <a:r>
              <a:rPr lang="el-GR" sz="2000" b="1" i="1" dirty="0"/>
              <a:t>αφηγηματική φαντασία, αντίληψη της πραγματικότητας,</a:t>
            </a:r>
          </a:p>
          <a:p>
            <a:pPr algn="ctr"/>
            <a:r>
              <a:rPr lang="el-GR" sz="2000" b="1" i="1" dirty="0"/>
              <a:t> ποιητική ευφορία και κλασικό ιδεαλισμό</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Ορθογώνιο 3"/>
          <p:cNvSpPr/>
          <p:nvPr/>
        </p:nvSpPr>
        <p:spPr>
          <a:xfrm>
            <a:off x="18391" y="32881"/>
            <a:ext cx="3059832" cy="6740307"/>
          </a:xfrm>
          <a:prstGeom prst="rect">
            <a:avLst/>
          </a:prstGeom>
        </p:spPr>
        <p:txBody>
          <a:bodyPr wrap="square">
            <a:spAutoFit/>
          </a:bodyPr>
          <a:lstStyle/>
          <a:p>
            <a:pPr algn="ctr">
              <a:lnSpc>
                <a:spcPct val="150000"/>
              </a:lnSpc>
            </a:pPr>
            <a:r>
              <a:rPr lang="el-GR" sz="2400" dirty="0"/>
              <a:t>Στη </a:t>
            </a:r>
            <a:r>
              <a:rPr lang="el-GR" sz="2400" b="1" dirty="0"/>
              <a:t>μεταβυζαντινή</a:t>
            </a:r>
            <a:r>
              <a:rPr lang="el-GR" sz="2400" dirty="0"/>
              <a:t> τέχνη οι παλιές και οι νέες απόψεις διαπλέκονται με  χαρακτηριστικά:</a:t>
            </a:r>
          </a:p>
          <a:p>
            <a:pPr marL="257175" indent="-257175">
              <a:lnSpc>
                <a:spcPct val="150000"/>
              </a:lnSpc>
              <a:buFont typeface="Arial" panose="020B0604020202020204" pitchFamily="34" charset="0"/>
              <a:buChar char="•"/>
            </a:pPr>
            <a:r>
              <a:rPr lang="el-GR" sz="2400" dirty="0"/>
              <a:t> το ρεαλισμό, </a:t>
            </a:r>
          </a:p>
          <a:p>
            <a:pPr marL="257175" indent="-257175">
              <a:lnSpc>
                <a:spcPct val="150000"/>
              </a:lnSpc>
              <a:buFont typeface="Arial" panose="020B0604020202020204" pitchFamily="34" charset="0"/>
              <a:buChar char="•"/>
            </a:pPr>
            <a:r>
              <a:rPr lang="el-GR" sz="2400" dirty="0"/>
              <a:t>την απόδοση των συναισθημάτων των μορφών και </a:t>
            </a:r>
          </a:p>
          <a:p>
            <a:pPr marL="257175" indent="-257175">
              <a:lnSpc>
                <a:spcPct val="150000"/>
              </a:lnSpc>
              <a:buFont typeface="Arial" panose="020B0604020202020204" pitchFamily="34" charset="0"/>
              <a:buChar char="•"/>
            </a:pPr>
            <a:r>
              <a:rPr lang="el-GR" sz="2400" dirty="0"/>
              <a:t>τις πολυπρόσωπες συνθέσεις με προοπτική </a:t>
            </a:r>
          </a:p>
        </p:txBody>
      </p:sp>
      <p:pic>
        <p:nvPicPr>
          <p:cNvPr id="2052" name="Picture 4" descr="https://upload.wikimedia.org/wikipedia/commons/3/36/Varlaam1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99220" y="61411"/>
            <a:ext cx="5944780" cy="6345144"/>
          </a:xfrm>
          <a:prstGeom prst="rect">
            <a:avLst/>
          </a:prstGeom>
          <a:noFill/>
          <a:extLst>
            <a:ext uri="{909E8E84-426E-40DD-AFC4-6F175D3DCCD1}">
              <a14:hiddenFill xmlns:a14="http://schemas.microsoft.com/office/drawing/2010/main">
                <a:solidFill>
                  <a:srgbClr val="FFFFFF"/>
                </a:solidFill>
              </a14:hiddenFill>
            </a:ext>
          </a:extLst>
        </p:spPr>
      </p:pic>
      <p:sp>
        <p:nvSpPr>
          <p:cNvPr id="3" name="Ορθογώνιο 2"/>
          <p:cNvSpPr/>
          <p:nvPr/>
        </p:nvSpPr>
        <p:spPr>
          <a:xfrm>
            <a:off x="4067944" y="6442290"/>
            <a:ext cx="4493161" cy="300082"/>
          </a:xfrm>
          <a:prstGeom prst="rect">
            <a:avLst/>
          </a:prstGeom>
        </p:spPr>
        <p:txBody>
          <a:bodyPr wrap="square">
            <a:spAutoFit/>
          </a:bodyPr>
          <a:lstStyle/>
          <a:p>
            <a:r>
              <a:rPr lang="el-GR" sz="1350" dirty="0" err="1">
                <a:solidFill>
                  <a:srgbClr val="202122"/>
                </a:solidFill>
                <a:latin typeface="Arial" panose="020B0604020202020204" pitchFamily="34" charset="0"/>
              </a:rPr>
              <a:t>Φράγγος</a:t>
            </a:r>
            <a:r>
              <a:rPr lang="el-GR" sz="1350" dirty="0">
                <a:solidFill>
                  <a:srgbClr val="202122"/>
                </a:solidFill>
                <a:latin typeface="Arial" panose="020B0604020202020204" pitchFamily="34" charset="0"/>
              </a:rPr>
              <a:t> Κατελάνος, </a:t>
            </a:r>
            <a:r>
              <a:rPr lang="el-GR" sz="1350" i="1" dirty="0">
                <a:solidFill>
                  <a:srgbClr val="202122"/>
                </a:solidFill>
                <a:latin typeface="Arial" panose="020B0604020202020204" pitchFamily="34" charset="0"/>
              </a:rPr>
              <a:t>το φιλί του Ιούδα </a:t>
            </a:r>
            <a:r>
              <a:rPr lang="el-GR" sz="1350" dirty="0">
                <a:solidFill>
                  <a:srgbClr val="202122"/>
                </a:solidFill>
                <a:latin typeface="Arial" panose="020B0604020202020204" pitchFamily="34" charset="0"/>
              </a:rPr>
              <a:t>1510/20 - 1590</a:t>
            </a:r>
            <a:endParaRPr lang="el-GR" sz="1350" dirty="0"/>
          </a:p>
        </p:txBody>
      </p:sp>
    </p:spTree>
    <p:extLst>
      <p:ext uri="{BB962C8B-B14F-4D97-AF65-F5344CB8AC3E}">
        <p14:creationId xmlns:p14="http://schemas.microsoft.com/office/powerpoint/2010/main" val="263138862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 Εικόνα" descr="https://upload.wikimedia.org/wikipedia/commons/0/08/The_Burial_Lamentations_by_Theophanes_the_Cretan.jpg"/>
          <p:cNvPicPr/>
          <p:nvPr/>
        </p:nvPicPr>
        <p:blipFill>
          <a:blip r:embed="rId2"/>
          <a:srcRect/>
          <a:stretch>
            <a:fillRect/>
          </a:stretch>
        </p:blipFill>
        <p:spPr bwMode="auto">
          <a:xfrm>
            <a:off x="1331640" y="1596637"/>
            <a:ext cx="6696744" cy="4866473"/>
          </a:xfrm>
          <a:prstGeom prst="rect">
            <a:avLst/>
          </a:prstGeom>
          <a:noFill/>
          <a:ln w="9525">
            <a:noFill/>
            <a:miter lim="800000"/>
            <a:headEnd/>
            <a:tailEnd/>
          </a:ln>
        </p:spPr>
      </p:pic>
      <p:sp>
        <p:nvSpPr>
          <p:cNvPr id="3" name="Ορθογώνιο 2"/>
          <p:cNvSpPr/>
          <p:nvPr/>
        </p:nvSpPr>
        <p:spPr>
          <a:xfrm>
            <a:off x="1115616" y="6488668"/>
            <a:ext cx="7056784" cy="369332"/>
          </a:xfrm>
          <a:prstGeom prst="rect">
            <a:avLst/>
          </a:prstGeom>
        </p:spPr>
        <p:txBody>
          <a:bodyPr wrap="square">
            <a:spAutoFit/>
          </a:bodyPr>
          <a:lstStyle/>
          <a:p>
            <a:r>
              <a:rPr lang="el-GR" i="1" dirty="0"/>
              <a:t>Ο Επιτάφιος, έργο του Θεοφάνη στη μονή </a:t>
            </a:r>
            <a:r>
              <a:rPr lang="el-GR" i="1" dirty="0" err="1"/>
              <a:t>Σταυρονικήτα</a:t>
            </a:r>
            <a:r>
              <a:rPr lang="el-GR" i="1" dirty="0"/>
              <a:t> του Αγίου Όρους</a:t>
            </a:r>
          </a:p>
        </p:txBody>
      </p:sp>
      <p:sp>
        <p:nvSpPr>
          <p:cNvPr id="4" name="Ορθογώνιο 3"/>
          <p:cNvSpPr/>
          <p:nvPr/>
        </p:nvSpPr>
        <p:spPr>
          <a:xfrm>
            <a:off x="35496" y="26977"/>
            <a:ext cx="9001000" cy="1569660"/>
          </a:xfrm>
          <a:prstGeom prst="rect">
            <a:avLst/>
          </a:prstGeom>
        </p:spPr>
        <p:txBody>
          <a:bodyPr wrap="square">
            <a:spAutoFit/>
          </a:bodyPr>
          <a:lstStyle/>
          <a:p>
            <a:pPr algn="ctr"/>
            <a:r>
              <a:rPr lang="el-GR" sz="2400" dirty="0"/>
              <a:t>Το 16ο αιώνα  η εικονογραφία της κρητικής σχολής είναι πιο αυστηρή και οι μορφές είναι ασκητικές</a:t>
            </a:r>
            <a:r>
              <a:rPr lang="en-US" sz="2400" dirty="0"/>
              <a:t>.</a:t>
            </a:r>
            <a:r>
              <a:rPr lang="el-GR" sz="2400" dirty="0"/>
              <a:t> </a:t>
            </a:r>
          </a:p>
          <a:p>
            <a:pPr algn="ctr"/>
            <a:r>
              <a:rPr lang="el-GR" sz="2400" dirty="0"/>
              <a:t>Το φωτεινό χρώμα και ο πλούτος καταγραφής των λεπτομερειών σκοπό  έχουν τη πλήρη απόδοση του εσωτερικού μεγαλείου.</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p:cNvPicPr>
            <a:picLocks noChangeAspect="1"/>
          </p:cNvPicPr>
          <p:nvPr/>
        </p:nvPicPr>
        <p:blipFill>
          <a:blip r:embed="rId2"/>
          <a:stretch>
            <a:fillRect/>
          </a:stretch>
        </p:blipFill>
        <p:spPr>
          <a:xfrm>
            <a:off x="2581724" y="332656"/>
            <a:ext cx="6562278" cy="5668094"/>
          </a:xfrm>
          <a:prstGeom prst="rect">
            <a:avLst/>
          </a:prstGeom>
        </p:spPr>
      </p:pic>
      <p:sp>
        <p:nvSpPr>
          <p:cNvPr id="2" name="Ορθογώνιο 1"/>
          <p:cNvSpPr/>
          <p:nvPr/>
        </p:nvSpPr>
        <p:spPr>
          <a:xfrm>
            <a:off x="3189076" y="6170032"/>
            <a:ext cx="5676491" cy="300082"/>
          </a:xfrm>
          <a:prstGeom prst="rect">
            <a:avLst/>
          </a:prstGeom>
        </p:spPr>
        <p:txBody>
          <a:bodyPr wrap="square">
            <a:spAutoFit/>
          </a:bodyPr>
          <a:lstStyle/>
          <a:p>
            <a:pPr algn="r"/>
            <a:r>
              <a:rPr lang="el-GR" sz="1350" i="1" dirty="0"/>
              <a:t>Ραφαήλ, Η Σχολή των Αθηνών, ή </a:t>
            </a:r>
            <a:r>
              <a:rPr lang="el-GR" sz="1350" i="1" dirty="0" err="1"/>
              <a:t>Scuola</a:t>
            </a:r>
            <a:r>
              <a:rPr lang="el-GR" sz="1350" i="1" dirty="0"/>
              <a:t> </a:t>
            </a:r>
            <a:r>
              <a:rPr lang="el-GR" sz="1350" i="1" dirty="0" err="1"/>
              <a:t>di</a:t>
            </a:r>
            <a:r>
              <a:rPr lang="el-GR" sz="1350" i="1" dirty="0"/>
              <a:t> </a:t>
            </a:r>
            <a:r>
              <a:rPr lang="el-GR" sz="1350" i="1" dirty="0" err="1"/>
              <a:t>Αtene</a:t>
            </a:r>
            <a:r>
              <a:rPr lang="el-GR" sz="1350" i="1" dirty="0"/>
              <a:t>  1509-1511 νωπογραφία</a:t>
            </a:r>
          </a:p>
        </p:txBody>
      </p:sp>
      <p:sp>
        <p:nvSpPr>
          <p:cNvPr id="4" name="Ορθογώνιο 3"/>
          <p:cNvSpPr/>
          <p:nvPr/>
        </p:nvSpPr>
        <p:spPr>
          <a:xfrm>
            <a:off x="0" y="2811"/>
            <a:ext cx="2581724" cy="6697346"/>
          </a:xfrm>
          <a:prstGeom prst="rect">
            <a:avLst/>
          </a:prstGeom>
        </p:spPr>
        <p:txBody>
          <a:bodyPr wrap="square">
            <a:spAutoFit/>
          </a:bodyPr>
          <a:lstStyle/>
          <a:p>
            <a:pPr algn="ctr">
              <a:lnSpc>
                <a:spcPct val="150000"/>
              </a:lnSpc>
            </a:pPr>
            <a:r>
              <a:rPr lang="el-GR" dirty="0"/>
              <a:t>Στην </a:t>
            </a:r>
            <a:r>
              <a:rPr lang="el-GR" b="1" dirty="0"/>
              <a:t>Αναγέννηση</a:t>
            </a:r>
            <a:r>
              <a:rPr lang="el-GR" dirty="0"/>
              <a:t> πίστευαν στη  συμβατότητα και πνευματική αρμονία μεταξύ της χριστιανικής διδασκαλίας και της ελληνικής φιλοσοφίας.</a:t>
            </a:r>
          </a:p>
          <a:p>
            <a:pPr algn="ctr">
              <a:lnSpc>
                <a:spcPct val="150000"/>
              </a:lnSpc>
            </a:pPr>
            <a:r>
              <a:rPr lang="el-GR" dirty="0"/>
              <a:t>Οι ζωγράφοι δίνουν τις ίδιες λύσεις με αυτές που έδιναν οι ζωγράφοι στην αρχαιότητα, είκοσι αιώνες πριν, με τη διαφορά ότι στον αρχαίο κόσμο οι λύσεις είχαν υποκειμενική και όχι μαθηματική βάση</a:t>
            </a:r>
          </a:p>
        </p:txBody>
      </p:sp>
    </p:spTree>
    <p:extLst>
      <p:ext uri="{BB962C8B-B14F-4D97-AF65-F5344CB8AC3E}">
        <p14:creationId xmlns:p14="http://schemas.microsoft.com/office/powerpoint/2010/main" val="3080004301"/>
      </p:ext>
    </p:extLst>
  </p:cSld>
  <p:clrMapOvr>
    <a:masterClrMapping/>
  </p:clrMapOvr>
  <mc:AlternateContent xmlns:mc="http://schemas.openxmlformats.org/markup-compatibility/2006" xmlns:p14="http://schemas.microsoft.com/office/powerpoint/2010/main">
    <mc:Choice Requires="p14">
      <p:transition spd="med" p14:dur="700" advTm="23774">
        <p:fade/>
      </p:transition>
    </mc:Choice>
    <mc:Fallback xmlns="">
      <p:transition spd="med" advTm="23774">
        <p:fade/>
      </p:transition>
    </mc:Fallback>
  </mc:AlternateContent>
  <p:extLst>
    <p:ext uri="{E180D4A7-C9FB-4DFB-919C-405C955672EB}">
      <p14:showEvtLst xmlns:p14="http://schemas.microsoft.com/office/powerpoint/2010/main">
        <p14:playEvt time="5359" objId="7"/>
        <p14:stopEvt time="22910" objId="7"/>
      </p14:showEvtLst>
    </p:ext>
  </p:extLs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2 - Εικόνα" descr="C:\Users\admin\Desktop\ΣΥΜΒΑΣΗ ΜΕ ΑΣΚΤ\kentimata-13 α.jpg"/>
          <p:cNvPicPr/>
          <p:nvPr/>
        </p:nvPicPr>
        <p:blipFill>
          <a:blip r:embed="rId2"/>
          <a:srcRect/>
          <a:stretch>
            <a:fillRect/>
          </a:stretch>
        </p:blipFill>
        <p:spPr bwMode="auto">
          <a:xfrm>
            <a:off x="2267743" y="442188"/>
            <a:ext cx="2739067" cy="4605352"/>
          </a:xfrm>
          <a:prstGeom prst="rect">
            <a:avLst/>
          </a:prstGeom>
          <a:noFill/>
          <a:ln w="9525">
            <a:noFill/>
            <a:miter lim="800000"/>
            <a:headEnd/>
            <a:tailEnd/>
          </a:ln>
        </p:spPr>
      </p:pic>
      <p:pic>
        <p:nvPicPr>
          <p:cNvPr id="5" name="4 - Εικόνα" descr="C:\Users\admin\Desktop\ΣΥΜΒΑΣΗ ΜΕ ΑΣΚΤ\Scan_0022.jpg"/>
          <p:cNvPicPr/>
          <p:nvPr/>
        </p:nvPicPr>
        <p:blipFill>
          <a:blip r:embed="rId3" cstate="print"/>
          <a:srcRect/>
          <a:stretch>
            <a:fillRect/>
          </a:stretch>
        </p:blipFill>
        <p:spPr bwMode="auto">
          <a:xfrm>
            <a:off x="107504" y="442188"/>
            <a:ext cx="2535670" cy="4605352"/>
          </a:xfrm>
          <a:prstGeom prst="rect">
            <a:avLst/>
          </a:prstGeom>
          <a:noFill/>
          <a:ln w="9525">
            <a:noFill/>
            <a:miter lim="800000"/>
            <a:headEnd/>
            <a:tailEnd/>
          </a:ln>
        </p:spPr>
      </p:pic>
      <p:pic>
        <p:nvPicPr>
          <p:cNvPr id="6" name="5 - Εικόνα" descr="C:\Users\admin\Desktop\ΣΥΜΒΑΣΗ ΜΕ ΑΣΚΤ\Scan_0023.jpg"/>
          <p:cNvPicPr/>
          <p:nvPr/>
        </p:nvPicPr>
        <p:blipFill>
          <a:blip r:embed="rId4" cstate="print"/>
          <a:srcRect/>
          <a:stretch>
            <a:fillRect/>
          </a:stretch>
        </p:blipFill>
        <p:spPr bwMode="auto">
          <a:xfrm>
            <a:off x="6656041" y="442188"/>
            <a:ext cx="2454879" cy="4678208"/>
          </a:xfrm>
          <a:prstGeom prst="rect">
            <a:avLst/>
          </a:prstGeom>
          <a:noFill/>
          <a:ln w="9525">
            <a:noFill/>
            <a:miter lim="800000"/>
            <a:headEnd/>
            <a:tailEnd/>
          </a:ln>
        </p:spPr>
      </p:pic>
      <p:pic>
        <p:nvPicPr>
          <p:cNvPr id="7" name="6 - Εικόνα" descr="C:\Users\admin\Desktop\ΣΥΜΒΑΣΗ ΜΕ ΑΣΚΤ\Scan_0024.jpg"/>
          <p:cNvPicPr/>
          <p:nvPr/>
        </p:nvPicPr>
        <p:blipFill>
          <a:blip r:embed="rId5" cstate="print"/>
          <a:srcRect/>
          <a:stretch>
            <a:fillRect/>
          </a:stretch>
        </p:blipFill>
        <p:spPr bwMode="auto">
          <a:xfrm>
            <a:off x="4572000" y="442188"/>
            <a:ext cx="2357454" cy="4605352"/>
          </a:xfrm>
          <a:prstGeom prst="rect">
            <a:avLst/>
          </a:prstGeom>
          <a:noFill/>
          <a:ln w="9525">
            <a:noFill/>
            <a:miter lim="800000"/>
            <a:headEnd/>
            <a:tailEnd/>
          </a:ln>
        </p:spPr>
      </p:pic>
      <p:sp>
        <p:nvSpPr>
          <p:cNvPr id="2" name="Ορθογώνιο 1"/>
          <p:cNvSpPr/>
          <p:nvPr/>
        </p:nvSpPr>
        <p:spPr>
          <a:xfrm>
            <a:off x="-16311" y="5120396"/>
            <a:ext cx="9144000" cy="1631216"/>
          </a:xfrm>
          <a:prstGeom prst="rect">
            <a:avLst/>
          </a:prstGeom>
        </p:spPr>
        <p:txBody>
          <a:bodyPr wrap="square">
            <a:spAutoFit/>
          </a:bodyPr>
          <a:lstStyle/>
          <a:p>
            <a:pPr algn="ctr"/>
            <a:r>
              <a:rPr lang="el-GR" sz="2000" dirty="0"/>
              <a:t>Σε έργα ξυλογλυπτικής, </a:t>
            </a:r>
            <a:r>
              <a:rPr lang="el-GR" sz="2000" dirty="0" err="1"/>
              <a:t>λιθογλυπτικής</a:t>
            </a:r>
            <a:r>
              <a:rPr lang="el-GR" sz="2000" dirty="0"/>
              <a:t>, μεταλλοτεχνίας, αργυροχοΐας, κεραμικής, υφαντικής και κεντητικής τέχνης απεικονίζονται σχηματοποιημένες συμμετρικές παραστάσεις από φυτά, ζώα, πουλιά, ανθρώπινες φιγούρες, κτήρια καράβια, που δημιουργούν μαζί με τις τοιχογραφίες </a:t>
            </a:r>
          </a:p>
          <a:p>
            <a:pPr algn="ctr"/>
            <a:r>
              <a:rPr lang="el-GR" sz="2000" dirty="0"/>
              <a:t>ένα πολύχρωμο και επιβλητικό αρχιτεκτονικό σύνολο</a:t>
            </a:r>
          </a:p>
        </p:txBody>
      </p:sp>
      <p:sp>
        <p:nvSpPr>
          <p:cNvPr id="4" name="Ορθογώνιο 3"/>
          <p:cNvSpPr/>
          <p:nvPr/>
        </p:nvSpPr>
        <p:spPr>
          <a:xfrm>
            <a:off x="2298644" y="72856"/>
            <a:ext cx="4701928" cy="369332"/>
          </a:xfrm>
          <a:prstGeom prst="rect">
            <a:avLst/>
          </a:prstGeom>
        </p:spPr>
        <p:txBody>
          <a:bodyPr wrap="none">
            <a:spAutoFit/>
          </a:bodyPr>
          <a:lstStyle/>
          <a:p>
            <a:r>
              <a:rPr lang="el-GR" b="1" dirty="0"/>
              <a:t>Επιδράσεις της νωπογραφίας στη Λαϊκή τέχνη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2 - Εικόνα" descr="C:\Users\admin\Downloads\Image2.jpg"/>
          <p:cNvPicPr/>
          <p:nvPr/>
        </p:nvPicPr>
        <p:blipFill>
          <a:blip r:embed="rId2"/>
          <a:srcRect/>
          <a:stretch>
            <a:fillRect/>
          </a:stretch>
        </p:blipFill>
        <p:spPr bwMode="auto">
          <a:xfrm>
            <a:off x="-180528" y="928670"/>
            <a:ext cx="9144000" cy="5000659"/>
          </a:xfrm>
          <a:prstGeom prst="rect">
            <a:avLst/>
          </a:prstGeom>
          <a:noFill/>
          <a:ln w="9525">
            <a:noFill/>
            <a:miter lim="800000"/>
            <a:headEnd/>
            <a:tailEnd/>
          </a:ln>
        </p:spPr>
      </p:pic>
      <p:sp>
        <p:nvSpPr>
          <p:cNvPr id="4" name="3 - Ορθογώνιο"/>
          <p:cNvSpPr/>
          <p:nvPr/>
        </p:nvSpPr>
        <p:spPr>
          <a:xfrm>
            <a:off x="0" y="6072206"/>
            <a:ext cx="9108504" cy="646331"/>
          </a:xfrm>
          <a:prstGeom prst="rect">
            <a:avLst/>
          </a:prstGeom>
        </p:spPr>
        <p:txBody>
          <a:bodyPr wrap="square">
            <a:spAutoFit/>
          </a:bodyPr>
          <a:lstStyle/>
          <a:p>
            <a:pPr algn="ctr"/>
            <a:r>
              <a:rPr lang="el-GR" i="1" dirty="0"/>
              <a:t>τοιχογραφία του Κροκοσυλλέκτη πιθήκου, </a:t>
            </a:r>
          </a:p>
          <a:p>
            <a:pPr algn="ctr"/>
            <a:r>
              <a:rPr lang="el-GR" i="1" dirty="0"/>
              <a:t>η πρωιµότερη ίσως σωζόμενη δημιουργία στη Κρήτη</a:t>
            </a:r>
          </a:p>
        </p:txBody>
      </p:sp>
      <p:sp>
        <p:nvSpPr>
          <p:cNvPr id="2" name="Ορθογώνιο 1"/>
          <p:cNvSpPr/>
          <p:nvPr/>
        </p:nvSpPr>
        <p:spPr>
          <a:xfrm>
            <a:off x="251520" y="79902"/>
            <a:ext cx="8711952" cy="830997"/>
          </a:xfrm>
          <a:prstGeom prst="rect">
            <a:avLst/>
          </a:prstGeom>
        </p:spPr>
        <p:txBody>
          <a:bodyPr wrap="square">
            <a:spAutoFit/>
          </a:bodyPr>
          <a:lstStyle/>
          <a:p>
            <a:pPr algn="ctr"/>
            <a:r>
              <a:rPr lang="el-GR" sz="2400" b="1" i="1" dirty="0"/>
              <a:t>Οι Μινωικές νωπογραφίες εμπνέονται από το θεοποιημένο φυσικό κόσμο</a:t>
            </a:r>
            <a:endParaRPr lang="el-GR" sz="2400" dirty="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 Εικόνα" descr="C:\Users\admin\Desktop\ΣΥΜΒΑΣΗ ΜΕ ΑΣΚΤ\Scan_0019.jpg"/>
          <p:cNvPicPr/>
          <p:nvPr/>
        </p:nvPicPr>
        <p:blipFill>
          <a:blip r:embed="rId2" cstate="print"/>
          <a:srcRect/>
          <a:stretch>
            <a:fillRect/>
          </a:stretch>
        </p:blipFill>
        <p:spPr bwMode="auto">
          <a:xfrm>
            <a:off x="1691681" y="3068960"/>
            <a:ext cx="5544616" cy="3312368"/>
          </a:xfrm>
          <a:prstGeom prst="rect">
            <a:avLst/>
          </a:prstGeom>
          <a:noFill/>
          <a:ln w="9525">
            <a:noFill/>
            <a:miter lim="800000"/>
            <a:headEnd/>
            <a:tailEnd/>
          </a:ln>
        </p:spPr>
      </p:pic>
      <p:sp>
        <p:nvSpPr>
          <p:cNvPr id="3" name="Ορθογώνιο 2"/>
          <p:cNvSpPr/>
          <p:nvPr/>
        </p:nvSpPr>
        <p:spPr>
          <a:xfrm>
            <a:off x="-1705" y="-12677"/>
            <a:ext cx="9144000" cy="3185487"/>
          </a:xfrm>
          <a:prstGeom prst="rect">
            <a:avLst/>
          </a:prstGeom>
        </p:spPr>
        <p:txBody>
          <a:bodyPr wrap="square">
            <a:spAutoFit/>
          </a:bodyPr>
          <a:lstStyle/>
          <a:p>
            <a:pPr algn="ctr">
              <a:lnSpc>
                <a:spcPct val="150000"/>
              </a:lnSpc>
            </a:pPr>
            <a:r>
              <a:rPr lang="el-GR" sz="2000" b="1" dirty="0"/>
              <a:t>Η νωπογραφία και ο ρόλο της στη νεότερη καλλιτεχνική δημιουργία / Νεότεροι καλλιτέχνες νωπογραφιών στο ελλαδικό χώρο και όχι μόνο</a:t>
            </a:r>
          </a:p>
          <a:p>
            <a:pPr algn="ctr">
              <a:lnSpc>
                <a:spcPct val="150000"/>
              </a:lnSpc>
            </a:pPr>
            <a:r>
              <a:rPr lang="el-GR" dirty="0"/>
              <a:t>Στον ελλαδικό χώρο το 18</a:t>
            </a:r>
            <a:r>
              <a:rPr lang="el-GR" baseline="30000" dirty="0"/>
              <a:t>ο</a:t>
            </a:r>
            <a:r>
              <a:rPr lang="el-GR" dirty="0"/>
              <a:t> αιώνα, οι αλληγορικές απεικονίσεις  έχουν μεγάλη διάδοση στη κοσμική και  στην εκκλησιαστική ζωγραφική, διότι με παραστατικό τρόπο γίνεται αναφορά σε αφηρημένες έννοιες (πχ αμαρτία, κύκλος της ζωής </a:t>
            </a:r>
            <a:r>
              <a:rPr lang="el-GR" dirty="0" err="1"/>
              <a:t>κ.’α</a:t>
            </a:r>
            <a:r>
              <a:rPr lang="el-GR" dirty="0"/>
              <a:t>.), ενώ το φυσιοκρατικό στοιχείο εισχωρεί στο διάκοσμο της εκκλησίας. Επιπλέον οι τοιχογραφίες έχουν διδακτικό χαρακτήρα,  με έντονη αφηγηματική και </a:t>
            </a:r>
            <a:r>
              <a:rPr lang="el-GR" dirty="0" err="1"/>
              <a:t>νατουραλιστική</a:t>
            </a:r>
            <a:r>
              <a:rPr lang="el-GR" dirty="0"/>
              <a:t> προσέγγιση</a:t>
            </a:r>
          </a:p>
        </p:txBody>
      </p:sp>
      <p:sp>
        <p:nvSpPr>
          <p:cNvPr id="4" name="Ορθογώνιο 3"/>
          <p:cNvSpPr/>
          <p:nvPr/>
        </p:nvSpPr>
        <p:spPr>
          <a:xfrm>
            <a:off x="215516" y="6381328"/>
            <a:ext cx="8712968" cy="369332"/>
          </a:xfrm>
          <a:prstGeom prst="rect">
            <a:avLst/>
          </a:prstGeom>
        </p:spPr>
        <p:txBody>
          <a:bodyPr wrap="square">
            <a:spAutoFit/>
          </a:bodyPr>
          <a:lstStyle/>
          <a:p>
            <a:r>
              <a:rPr lang="el-GR" i="1" dirty="0"/>
              <a:t>Παγώνης, σκηνές τη κολάσεως από το γυναικωνίτη της Άγιας Μαρίνας στον Κισσό </a:t>
            </a:r>
            <a:r>
              <a:rPr lang="el-GR" i="1" dirty="0" err="1"/>
              <a:t>Πηλίου</a:t>
            </a:r>
            <a:r>
              <a:rPr lang="el-GR" i="1" dirty="0"/>
              <a:t> </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 Εικόνα" descr="C:\Users\admin\Desktop\ΣΥΜΒΑΣΗ ΜΕ ΑΣΚΤ\e7c0580d143f473da58ac6f4d3b74629.jpg"/>
          <p:cNvPicPr/>
          <p:nvPr/>
        </p:nvPicPr>
        <p:blipFill>
          <a:blip r:embed="rId2"/>
          <a:srcRect/>
          <a:stretch>
            <a:fillRect/>
          </a:stretch>
        </p:blipFill>
        <p:spPr bwMode="auto">
          <a:xfrm>
            <a:off x="899592" y="1983616"/>
            <a:ext cx="7362564" cy="4505052"/>
          </a:xfrm>
          <a:prstGeom prst="rect">
            <a:avLst/>
          </a:prstGeom>
          <a:noFill/>
          <a:ln w="9525">
            <a:noFill/>
            <a:miter lim="800000"/>
            <a:headEnd/>
            <a:tailEnd/>
          </a:ln>
        </p:spPr>
      </p:pic>
      <p:sp>
        <p:nvSpPr>
          <p:cNvPr id="3" name="Ορθογώνιο 2"/>
          <p:cNvSpPr/>
          <p:nvPr/>
        </p:nvSpPr>
        <p:spPr>
          <a:xfrm>
            <a:off x="0" y="6488668"/>
            <a:ext cx="9144000" cy="369332"/>
          </a:xfrm>
          <a:prstGeom prst="rect">
            <a:avLst/>
          </a:prstGeom>
        </p:spPr>
        <p:txBody>
          <a:bodyPr wrap="square">
            <a:spAutoFit/>
          </a:bodyPr>
          <a:lstStyle/>
          <a:p>
            <a:pPr algn="ctr"/>
            <a:r>
              <a:rPr lang="el-GR" i="1" dirty="0"/>
              <a:t>Κωνσταντίνος </a:t>
            </a:r>
            <a:r>
              <a:rPr lang="el-GR" i="1" dirty="0" err="1"/>
              <a:t>Μπρουμίδης</a:t>
            </a:r>
            <a:r>
              <a:rPr lang="el-GR" i="1" dirty="0"/>
              <a:t> ,  «Η Αποθέωση του </a:t>
            </a:r>
            <a:r>
              <a:rPr lang="el-GR" i="1" dirty="0" err="1"/>
              <a:t>Ουάσινγκτον</a:t>
            </a:r>
            <a:r>
              <a:rPr lang="el-GR" i="1" dirty="0"/>
              <a:t>», Καπιτώλιο</a:t>
            </a:r>
          </a:p>
        </p:txBody>
      </p:sp>
      <p:sp>
        <p:nvSpPr>
          <p:cNvPr id="4" name="Ορθογώνιο 3"/>
          <p:cNvSpPr/>
          <p:nvPr/>
        </p:nvSpPr>
        <p:spPr>
          <a:xfrm>
            <a:off x="-108520" y="44624"/>
            <a:ext cx="9252520" cy="1938992"/>
          </a:xfrm>
          <a:prstGeom prst="rect">
            <a:avLst/>
          </a:prstGeom>
        </p:spPr>
        <p:txBody>
          <a:bodyPr wrap="square">
            <a:spAutoFit/>
          </a:bodyPr>
          <a:lstStyle/>
          <a:p>
            <a:pPr algn="ctr"/>
            <a:r>
              <a:rPr lang="el-GR" sz="2000" dirty="0"/>
              <a:t>Ο Κ.  </a:t>
            </a:r>
            <a:r>
              <a:rPr lang="el-GR" sz="2000" dirty="0" err="1"/>
              <a:t>Μπρουμίδης</a:t>
            </a:r>
            <a:r>
              <a:rPr lang="el-GR" sz="2000" dirty="0"/>
              <a:t> βασισμένος στην ιταλική παράδοση των νωπογραφιών μετανάστευσε στη Αμερική το 1852. Κατάφερε να δημιουργήσει μία μοναδική σύνθεση, η οποία κοσμεί το θόλο του Καπιτωλίου στην Ουάσιγκτον</a:t>
            </a:r>
          </a:p>
          <a:p>
            <a:pPr algn="ctr"/>
            <a:r>
              <a:rPr lang="el-GR" sz="2000" dirty="0"/>
              <a:t>Χωρίς ακόμα να είναι ξεκάθαρο τι αφορά στην Αμερικανική τέχνη συνδύασε μοναδικά την κλασική μυθολογία με την Αναγέννηση, το Μπαρόκ  και την Αμερικανική ιστορία, τα σύμβολα της νέας του πατρίδας και τα τεχνολογικά επιτεύγματα της εποχής του. </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 Εικόνα" descr="C:\Users\admin\Desktop\ΣΥΜΒΑΣΗ ΜΕ ΑΣΚΤ\Scan_0020.jpg"/>
          <p:cNvPicPr/>
          <p:nvPr/>
        </p:nvPicPr>
        <p:blipFill>
          <a:blip r:embed="rId2" cstate="print"/>
          <a:srcRect/>
          <a:stretch>
            <a:fillRect/>
          </a:stretch>
        </p:blipFill>
        <p:spPr bwMode="auto">
          <a:xfrm>
            <a:off x="4394406" y="22516"/>
            <a:ext cx="4714908" cy="6857999"/>
          </a:xfrm>
          <a:prstGeom prst="rect">
            <a:avLst/>
          </a:prstGeom>
          <a:noFill/>
          <a:ln w="9525">
            <a:noFill/>
            <a:miter lim="800000"/>
            <a:headEnd/>
            <a:tailEnd/>
          </a:ln>
        </p:spPr>
      </p:pic>
      <p:sp>
        <p:nvSpPr>
          <p:cNvPr id="3" name="Ορθογώνιο 2"/>
          <p:cNvSpPr/>
          <p:nvPr/>
        </p:nvSpPr>
        <p:spPr>
          <a:xfrm>
            <a:off x="179512" y="5301208"/>
            <a:ext cx="4032448" cy="1477328"/>
          </a:xfrm>
          <a:prstGeom prst="rect">
            <a:avLst/>
          </a:prstGeom>
        </p:spPr>
        <p:txBody>
          <a:bodyPr wrap="square">
            <a:spAutoFit/>
          </a:bodyPr>
          <a:lstStyle/>
          <a:p>
            <a:r>
              <a:rPr lang="el-GR" i="1" dirty="0"/>
              <a:t>Θεόφιλος, 1912, ο Μητροπολίτης Παλαιών Πατρών Γερμανός  ευλογεί την σημαία της ελευθερίας το 1821, </a:t>
            </a:r>
            <a:r>
              <a:rPr lang="el-GR" i="1" dirty="0" err="1"/>
              <a:t>Ανακασιά</a:t>
            </a:r>
            <a:r>
              <a:rPr lang="el-GR" i="1" dirty="0"/>
              <a:t> Βόλου, τοιχογραφία στην οικία Γιάννη Κοντού</a:t>
            </a:r>
          </a:p>
        </p:txBody>
      </p:sp>
      <p:sp>
        <p:nvSpPr>
          <p:cNvPr id="4" name="Ορθογώνιο 3"/>
          <p:cNvSpPr/>
          <p:nvPr/>
        </p:nvSpPr>
        <p:spPr>
          <a:xfrm>
            <a:off x="-2934" y="22516"/>
            <a:ext cx="4397340" cy="3323987"/>
          </a:xfrm>
          <a:prstGeom prst="rect">
            <a:avLst/>
          </a:prstGeom>
        </p:spPr>
        <p:txBody>
          <a:bodyPr wrap="square">
            <a:spAutoFit/>
          </a:bodyPr>
          <a:lstStyle/>
          <a:p>
            <a:pPr algn="ctr">
              <a:lnSpc>
                <a:spcPct val="150000"/>
              </a:lnSpc>
            </a:pPr>
            <a:r>
              <a:rPr lang="el-GR" sz="2000" dirty="0"/>
              <a:t>Στις αρχές του 20ου αιώνα, η νεοελληνική τέχνη αποκτάει μια ουσιαστική θέση στην παγκόσμια καλλιτεχνική δημιουργία. </a:t>
            </a:r>
          </a:p>
          <a:p>
            <a:pPr algn="ctr">
              <a:lnSpc>
                <a:spcPct val="150000"/>
              </a:lnSpc>
            </a:pPr>
            <a:r>
              <a:rPr lang="el-GR" sz="2000" dirty="0"/>
              <a:t>Τα θέματα αντλούνται από τη μυθολογία, την ιστορία, ηρωικές σκηνές και τη καθημερινή ζωή.</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p:cNvPicPr>
            <a:picLocks noChangeAspect="1"/>
          </p:cNvPicPr>
          <p:nvPr/>
        </p:nvPicPr>
        <p:blipFill>
          <a:blip r:embed="rId2"/>
          <a:stretch>
            <a:fillRect/>
          </a:stretch>
        </p:blipFill>
        <p:spPr>
          <a:xfrm>
            <a:off x="3851128" y="0"/>
            <a:ext cx="5292872" cy="6899141"/>
          </a:xfrm>
          <a:prstGeom prst="rect">
            <a:avLst/>
          </a:prstGeom>
        </p:spPr>
      </p:pic>
      <p:sp>
        <p:nvSpPr>
          <p:cNvPr id="3" name="Ορθογώνιο 2"/>
          <p:cNvSpPr/>
          <p:nvPr/>
        </p:nvSpPr>
        <p:spPr>
          <a:xfrm>
            <a:off x="467544" y="260648"/>
            <a:ext cx="2704011" cy="4467057"/>
          </a:xfrm>
          <a:prstGeom prst="rect">
            <a:avLst/>
          </a:prstGeom>
        </p:spPr>
        <p:txBody>
          <a:bodyPr wrap="square">
            <a:spAutoFit/>
          </a:bodyPr>
          <a:lstStyle/>
          <a:p>
            <a:pPr algn="ctr">
              <a:lnSpc>
                <a:spcPct val="150000"/>
              </a:lnSpc>
            </a:pPr>
            <a:r>
              <a:rPr lang="el-GR" sz="2400" dirty="0"/>
              <a:t>Ο Κόντογλου, προσβλέπει σε μια ελληνική εκδοχή της τέχνης, που εμπεριέχει τα βασικά γνωρίσματα των ευρωπαϊκών πρωτοποριών</a:t>
            </a:r>
          </a:p>
        </p:txBody>
      </p:sp>
      <p:sp>
        <p:nvSpPr>
          <p:cNvPr id="4" name="Ορθογώνιο 3"/>
          <p:cNvSpPr/>
          <p:nvPr/>
        </p:nvSpPr>
        <p:spPr>
          <a:xfrm>
            <a:off x="100470" y="6093296"/>
            <a:ext cx="3438158" cy="507831"/>
          </a:xfrm>
          <a:prstGeom prst="rect">
            <a:avLst/>
          </a:prstGeom>
        </p:spPr>
        <p:txBody>
          <a:bodyPr wrap="square">
            <a:spAutoFit/>
          </a:bodyPr>
          <a:lstStyle/>
          <a:p>
            <a:pPr algn="r"/>
            <a:r>
              <a:rPr lang="el-GR" sz="1350" i="1" dirty="0"/>
              <a:t>Κόντογλου, Φώτης, «Αρματολοί και κλέφτες» (λεπτομέρεια) στο Δημαρχείο Αθηνών </a:t>
            </a:r>
          </a:p>
        </p:txBody>
      </p:sp>
    </p:spTree>
    <p:extLst>
      <p:ext uri="{BB962C8B-B14F-4D97-AF65-F5344CB8AC3E}">
        <p14:creationId xmlns:p14="http://schemas.microsoft.com/office/powerpoint/2010/main" val="1484920268"/>
      </p:ext>
    </p:extLst>
  </p:cSld>
  <p:clrMapOvr>
    <a:masterClrMapping/>
  </p:clrMapOvr>
  <mc:AlternateContent xmlns:mc="http://schemas.openxmlformats.org/markup-compatibility/2006" xmlns:p14="http://schemas.microsoft.com/office/powerpoint/2010/main">
    <mc:Choice Requires="p14">
      <p:transition spd="med" p14:dur="700" advTm="13799">
        <p:fade/>
      </p:transition>
    </mc:Choice>
    <mc:Fallback xmlns="">
      <p:transition spd="med" advTm="13799">
        <p:fade/>
      </p:transition>
    </mc:Fallback>
  </mc:AlternateContent>
  <p:extLst>
    <p:ext uri="{E180D4A7-C9FB-4DFB-919C-405C955672EB}">
      <p14:showEvtLst xmlns:p14="http://schemas.microsoft.com/office/powerpoint/2010/main">
        <p14:playEvt time="2178" objId="6"/>
        <p14:stopEvt time="13799" objId="6"/>
      </p14:showEvtLst>
    </p:ext>
  </p:extLs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 Εικόνα"/>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340768"/>
            <a:ext cx="9144000" cy="47718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Ορθογώνιο 2"/>
          <p:cNvSpPr/>
          <p:nvPr/>
        </p:nvSpPr>
        <p:spPr>
          <a:xfrm>
            <a:off x="0" y="30103"/>
            <a:ext cx="9144000" cy="1200329"/>
          </a:xfrm>
          <a:prstGeom prst="rect">
            <a:avLst/>
          </a:prstGeom>
        </p:spPr>
        <p:txBody>
          <a:bodyPr wrap="square">
            <a:spAutoFit/>
          </a:bodyPr>
          <a:lstStyle/>
          <a:p>
            <a:pPr algn="ctr"/>
            <a:r>
              <a:rPr lang="el-GR" sz="2400" dirty="0"/>
              <a:t>Ο </a:t>
            </a:r>
            <a:r>
              <a:rPr lang="el-GR" sz="2400" dirty="0" err="1"/>
              <a:t>Κόντογλου</a:t>
            </a:r>
            <a:r>
              <a:rPr lang="el-GR" sz="2400" dirty="0"/>
              <a:t> χρησιμοποιεί τις γνωστές και οικείες στο κοινό  «</a:t>
            </a:r>
            <a:r>
              <a:rPr lang="el-GR" sz="2400" dirty="0" err="1"/>
              <a:t>βυζαντινότροπες</a:t>
            </a:r>
            <a:r>
              <a:rPr lang="el-GR" sz="2400" dirty="0"/>
              <a:t> συνθέσεις», συνδυάζοντας τες με την  αφηγηματική διδακτικού χαρακτήρα  προσέγγιση από τη λαϊκή τέχνη.  </a:t>
            </a:r>
          </a:p>
        </p:txBody>
      </p:sp>
      <p:sp>
        <p:nvSpPr>
          <p:cNvPr id="4" name="Ορθογώνιο 3"/>
          <p:cNvSpPr/>
          <p:nvPr/>
        </p:nvSpPr>
        <p:spPr>
          <a:xfrm>
            <a:off x="0" y="6165304"/>
            <a:ext cx="9144000" cy="646331"/>
          </a:xfrm>
          <a:prstGeom prst="rect">
            <a:avLst/>
          </a:prstGeom>
        </p:spPr>
        <p:txBody>
          <a:bodyPr wrap="square">
            <a:spAutoFit/>
          </a:bodyPr>
          <a:lstStyle/>
          <a:p>
            <a:pPr algn="ctr"/>
            <a:r>
              <a:rPr lang="el-GR" i="1" dirty="0" err="1"/>
              <a:t>Κόντογλου</a:t>
            </a:r>
            <a:r>
              <a:rPr lang="el-GR" i="1" dirty="0"/>
              <a:t> Φώτης, Τοιχογραφία με την οποία ο καλλιτέχνης διακόσμησε το σπίτι του,1932, Νωπογραφία , 336 x 646 εκ.</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p:cNvPicPr>
            <a:picLocks noChangeAspect="1"/>
          </p:cNvPicPr>
          <p:nvPr/>
        </p:nvPicPr>
        <p:blipFill>
          <a:blip r:embed="rId2"/>
          <a:stretch>
            <a:fillRect/>
          </a:stretch>
        </p:blipFill>
        <p:spPr>
          <a:xfrm>
            <a:off x="1409470" y="1327372"/>
            <a:ext cx="3541789" cy="3530956"/>
          </a:xfrm>
          <a:prstGeom prst="rect">
            <a:avLst/>
          </a:prstGeom>
        </p:spPr>
      </p:pic>
      <p:pic>
        <p:nvPicPr>
          <p:cNvPr id="3" name="Εικόνα 2"/>
          <p:cNvPicPr>
            <a:picLocks noChangeAspect="1"/>
          </p:cNvPicPr>
          <p:nvPr/>
        </p:nvPicPr>
        <p:blipFill>
          <a:blip r:embed="rId3"/>
          <a:stretch>
            <a:fillRect/>
          </a:stretch>
        </p:blipFill>
        <p:spPr>
          <a:xfrm>
            <a:off x="4951259" y="1327372"/>
            <a:ext cx="2861101" cy="3530955"/>
          </a:xfrm>
          <a:prstGeom prst="rect">
            <a:avLst/>
          </a:prstGeom>
        </p:spPr>
      </p:pic>
      <p:sp>
        <p:nvSpPr>
          <p:cNvPr id="4" name="Ορθογώνιο 3"/>
          <p:cNvSpPr/>
          <p:nvPr/>
        </p:nvSpPr>
        <p:spPr>
          <a:xfrm>
            <a:off x="3890707" y="3290501"/>
            <a:ext cx="1869038" cy="461665"/>
          </a:xfrm>
          <a:prstGeom prst="rect">
            <a:avLst/>
          </a:prstGeom>
        </p:spPr>
        <p:txBody>
          <a:bodyPr wrap="none">
            <a:spAutoFit/>
          </a:bodyPr>
          <a:lstStyle/>
          <a:p>
            <a:r>
              <a:rPr lang="el-GR" sz="2400" b="1" dirty="0">
                <a:solidFill>
                  <a:schemeClr val="bg1"/>
                </a:solidFill>
              </a:rPr>
              <a:t>Μεξικό, 1920</a:t>
            </a:r>
          </a:p>
        </p:txBody>
      </p:sp>
      <p:sp>
        <p:nvSpPr>
          <p:cNvPr id="5" name="Ορθογώνιο 4"/>
          <p:cNvSpPr/>
          <p:nvPr/>
        </p:nvSpPr>
        <p:spPr>
          <a:xfrm>
            <a:off x="-108520" y="8758"/>
            <a:ext cx="9433048" cy="1754326"/>
          </a:xfrm>
          <a:prstGeom prst="rect">
            <a:avLst/>
          </a:prstGeom>
        </p:spPr>
        <p:txBody>
          <a:bodyPr wrap="square">
            <a:spAutoFit/>
          </a:bodyPr>
          <a:lstStyle/>
          <a:p>
            <a:pPr algn="ctr">
              <a:lnSpc>
                <a:spcPct val="150000"/>
              </a:lnSpc>
            </a:pPr>
            <a:r>
              <a:rPr lang="el-GR" sz="2400" b="1" dirty="0"/>
              <a:t>Η τέχνη της τοιχογραφίας, τέχνη του δρόμου στον αστικό ιστό</a:t>
            </a:r>
          </a:p>
          <a:p>
            <a:pPr algn="ctr">
              <a:lnSpc>
                <a:spcPct val="150000"/>
              </a:lnSpc>
            </a:pPr>
            <a:r>
              <a:rPr lang="el-GR" sz="2200" i="1" dirty="0"/>
              <a:t>Η τέχνη της νωπογραφίας επαναπροσδιορίστηκε στις αρχές του 20ου α</a:t>
            </a:r>
            <a:r>
              <a:rPr lang="el-GR" sz="2400" i="1" dirty="0"/>
              <a:t>ι</a:t>
            </a:r>
            <a:r>
              <a:rPr lang="el-GR" sz="2400" dirty="0"/>
              <a:t>. </a:t>
            </a:r>
          </a:p>
          <a:p>
            <a:pPr algn="ctr">
              <a:lnSpc>
                <a:spcPct val="150000"/>
              </a:lnSpc>
            </a:pPr>
            <a:endParaRPr lang="el-GR" sz="2400" b="1" dirty="0"/>
          </a:p>
        </p:txBody>
      </p:sp>
      <p:sp>
        <p:nvSpPr>
          <p:cNvPr id="6" name="Ορθογώνιο 5"/>
          <p:cNvSpPr/>
          <p:nvPr/>
        </p:nvSpPr>
        <p:spPr>
          <a:xfrm>
            <a:off x="0" y="4877753"/>
            <a:ext cx="9035480" cy="1200329"/>
          </a:xfrm>
          <a:prstGeom prst="rect">
            <a:avLst/>
          </a:prstGeom>
        </p:spPr>
        <p:txBody>
          <a:bodyPr wrap="square">
            <a:spAutoFit/>
          </a:bodyPr>
          <a:lstStyle/>
          <a:p>
            <a:pPr algn="ctr"/>
            <a:r>
              <a:rPr lang="el-GR" sz="2400" dirty="0"/>
              <a:t>Τα τοιχογραφικά κινήματα ξεκίνησαν στο Μεξικό  το 1920 </a:t>
            </a:r>
          </a:p>
          <a:p>
            <a:pPr algn="ctr"/>
            <a:r>
              <a:rPr lang="el-GR" sz="2400" dirty="0"/>
              <a:t>ως αντίδραση του κοινωνικοπολιτικού συστήματος που επικρατούσε την εποχή εκείνη. </a:t>
            </a:r>
          </a:p>
        </p:txBody>
      </p:sp>
      <p:sp>
        <p:nvSpPr>
          <p:cNvPr id="7" name="Ορθογώνιο 6"/>
          <p:cNvSpPr/>
          <p:nvPr/>
        </p:nvSpPr>
        <p:spPr>
          <a:xfrm>
            <a:off x="35496" y="6069086"/>
            <a:ext cx="8999984" cy="461665"/>
          </a:xfrm>
          <a:prstGeom prst="rect">
            <a:avLst/>
          </a:prstGeom>
        </p:spPr>
        <p:txBody>
          <a:bodyPr wrap="square">
            <a:spAutoFit/>
          </a:bodyPr>
          <a:lstStyle/>
          <a:p>
            <a:pPr algn="ctr"/>
            <a:r>
              <a:rPr lang="el-GR" sz="2400" dirty="0"/>
              <a:t>Από το 1930, η τοιχογραφία ως κίνημα εισχώρησε στην Αμερική. </a:t>
            </a:r>
          </a:p>
        </p:txBody>
      </p:sp>
    </p:spTree>
    <p:extLst>
      <p:ext uri="{BB962C8B-B14F-4D97-AF65-F5344CB8AC3E}">
        <p14:creationId xmlns:p14="http://schemas.microsoft.com/office/powerpoint/2010/main" val="4282793018"/>
      </p:ext>
    </p:extLst>
  </p:cSld>
  <p:clrMapOvr>
    <a:masterClrMapping/>
  </p:clrMapOvr>
  <mc:AlternateContent xmlns:mc="http://schemas.openxmlformats.org/markup-compatibility/2006" xmlns:p14="http://schemas.microsoft.com/office/powerpoint/2010/main">
    <mc:Choice Requires="p14">
      <p:transition spd="med" p14:dur="700" advTm="26686">
        <p:fade/>
      </p:transition>
    </mc:Choice>
    <mc:Fallback xmlns="">
      <p:transition spd="med" advTm="26686">
        <p:fade/>
      </p:transition>
    </mc:Fallback>
  </mc:AlternateContent>
  <p:extLst>
    <p:ext uri="{E180D4A7-C9FB-4DFB-919C-405C955672EB}">
      <p14:showEvtLst xmlns:p14="http://schemas.microsoft.com/office/powerpoint/2010/main">
        <p14:playEvt time="2722" objId="5"/>
        <p14:stopEvt time="26205" objId="5"/>
      </p14:showEvtLst>
    </p:ext>
  </p:extLs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p:cNvPicPr>
            <a:picLocks noChangeAspect="1"/>
          </p:cNvPicPr>
          <p:nvPr/>
        </p:nvPicPr>
        <p:blipFill>
          <a:blip r:embed="rId2"/>
          <a:stretch>
            <a:fillRect/>
          </a:stretch>
        </p:blipFill>
        <p:spPr>
          <a:xfrm>
            <a:off x="6222920" y="1703152"/>
            <a:ext cx="2921080" cy="5184577"/>
          </a:xfrm>
          <a:prstGeom prst="rect">
            <a:avLst/>
          </a:prstGeom>
        </p:spPr>
      </p:pic>
      <p:pic>
        <p:nvPicPr>
          <p:cNvPr id="3" name="Εικόνα 2"/>
          <p:cNvPicPr>
            <a:picLocks noChangeAspect="1"/>
          </p:cNvPicPr>
          <p:nvPr/>
        </p:nvPicPr>
        <p:blipFill>
          <a:blip r:embed="rId3"/>
          <a:stretch>
            <a:fillRect/>
          </a:stretch>
        </p:blipFill>
        <p:spPr>
          <a:xfrm>
            <a:off x="0" y="1703152"/>
            <a:ext cx="6924040" cy="5184576"/>
          </a:xfrm>
          <a:prstGeom prst="rect">
            <a:avLst/>
          </a:prstGeom>
        </p:spPr>
      </p:pic>
      <p:sp>
        <p:nvSpPr>
          <p:cNvPr id="7" name="Ορθογώνιο 6"/>
          <p:cNvSpPr/>
          <p:nvPr/>
        </p:nvSpPr>
        <p:spPr>
          <a:xfrm>
            <a:off x="0" y="260648"/>
            <a:ext cx="9144000" cy="1200329"/>
          </a:xfrm>
          <a:prstGeom prst="rect">
            <a:avLst/>
          </a:prstGeom>
        </p:spPr>
        <p:txBody>
          <a:bodyPr wrap="square">
            <a:spAutoFit/>
          </a:bodyPr>
          <a:lstStyle/>
          <a:p>
            <a:pPr algn="ctr"/>
            <a:r>
              <a:rPr lang="el-GR" sz="2400" dirty="0"/>
              <a:t>Ενώ το 1960 και μετά, σε συνδυασμό με το κίνημα του </a:t>
            </a:r>
            <a:r>
              <a:rPr lang="el-GR" sz="2400" dirty="0" err="1"/>
              <a:t>Graffiti</a:t>
            </a:r>
            <a:r>
              <a:rPr lang="el-GR" sz="2400" dirty="0"/>
              <a:t>, πολλοί καλλιτέχνες επικοινωνούν με το έργο τους την προσωπική και πολιτική τους θέση.</a:t>
            </a:r>
          </a:p>
        </p:txBody>
      </p:sp>
    </p:spTree>
    <p:extLst>
      <p:ext uri="{BB962C8B-B14F-4D97-AF65-F5344CB8AC3E}">
        <p14:creationId xmlns:p14="http://schemas.microsoft.com/office/powerpoint/2010/main" val="196364953"/>
      </p:ext>
    </p:extLst>
  </p:cSld>
  <p:clrMapOvr>
    <a:masterClrMapping/>
  </p:clrMapOvr>
  <mc:AlternateContent xmlns:mc="http://schemas.openxmlformats.org/markup-compatibility/2006" xmlns:p14="http://schemas.microsoft.com/office/powerpoint/2010/main">
    <mc:Choice Requires="p14">
      <p:transition spd="med" p14:dur="700" advTm="27433">
        <p:fade/>
      </p:transition>
    </mc:Choice>
    <mc:Fallback xmlns="">
      <p:transition spd="med" advTm="27433">
        <p:fade/>
      </p:transition>
    </mc:Fallback>
  </mc:AlternateContent>
  <p:extLst>
    <p:ext uri="{E180D4A7-C9FB-4DFB-919C-405C955672EB}">
      <p14:showEvtLst xmlns:p14="http://schemas.microsoft.com/office/powerpoint/2010/main">
        <p14:playEvt time="1540" objId="5"/>
        <p14:stopEvt time="26565" objId="5"/>
      </p14:showEvtLst>
    </p:ext>
  </p:extLs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p:cNvPicPr>
            <a:picLocks noChangeAspect="1"/>
          </p:cNvPicPr>
          <p:nvPr/>
        </p:nvPicPr>
        <p:blipFill>
          <a:blip r:embed="rId2"/>
          <a:stretch>
            <a:fillRect/>
          </a:stretch>
        </p:blipFill>
        <p:spPr>
          <a:xfrm>
            <a:off x="0" y="973578"/>
            <a:ext cx="3667379" cy="5863580"/>
          </a:xfrm>
          <a:prstGeom prst="rect">
            <a:avLst/>
          </a:prstGeom>
        </p:spPr>
      </p:pic>
      <p:pic>
        <p:nvPicPr>
          <p:cNvPr id="5" name="Εικόνα 4"/>
          <p:cNvPicPr>
            <a:picLocks noChangeAspect="1"/>
          </p:cNvPicPr>
          <p:nvPr/>
        </p:nvPicPr>
        <p:blipFill>
          <a:blip r:embed="rId3"/>
          <a:stretch>
            <a:fillRect/>
          </a:stretch>
        </p:blipFill>
        <p:spPr>
          <a:xfrm>
            <a:off x="5613775" y="952736"/>
            <a:ext cx="3530225" cy="5861947"/>
          </a:xfrm>
          <a:prstGeom prst="rect">
            <a:avLst/>
          </a:prstGeom>
        </p:spPr>
      </p:pic>
      <p:pic>
        <p:nvPicPr>
          <p:cNvPr id="6" name="Εικόνα 5"/>
          <p:cNvPicPr>
            <a:picLocks noChangeAspect="1"/>
          </p:cNvPicPr>
          <p:nvPr/>
        </p:nvPicPr>
        <p:blipFill>
          <a:blip r:embed="rId4"/>
          <a:stretch>
            <a:fillRect/>
          </a:stretch>
        </p:blipFill>
        <p:spPr>
          <a:xfrm>
            <a:off x="2864210" y="973578"/>
            <a:ext cx="3415580" cy="5863580"/>
          </a:xfrm>
          <a:prstGeom prst="rect">
            <a:avLst/>
          </a:prstGeom>
        </p:spPr>
      </p:pic>
      <p:sp>
        <p:nvSpPr>
          <p:cNvPr id="3" name="Ορθογώνιο 2"/>
          <p:cNvSpPr/>
          <p:nvPr/>
        </p:nvSpPr>
        <p:spPr>
          <a:xfrm>
            <a:off x="52505" y="-66303"/>
            <a:ext cx="9091495" cy="646331"/>
          </a:xfrm>
          <a:prstGeom prst="rect">
            <a:avLst/>
          </a:prstGeom>
        </p:spPr>
        <p:txBody>
          <a:bodyPr wrap="square">
            <a:spAutoFit/>
          </a:bodyPr>
          <a:lstStyle/>
          <a:p>
            <a:pPr algn="ctr">
              <a:lnSpc>
                <a:spcPct val="150000"/>
              </a:lnSpc>
            </a:pPr>
            <a:r>
              <a:rPr lang="el-GR" sz="2400" dirty="0"/>
              <a:t>Η τέχνη της τοιχογραφίας εμπλουτίστηκε με νέα υλικά, </a:t>
            </a:r>
          </a:p>
        </p:txBody>
      </p:sp>
      <p:sp>
        <p:nvSpPr>
          <p:cNvPr id="4" name="Ορθογώνιο 3"/>
          <p:cNvSpPr/>
          <p:nvPr/>
        </p:nvSpPr>
        <p:spPr>
          <a:xfrm>
            <a:off x="0" y="511913"/>
            <a:ext cx="9144000" cy="461665"/>
          </a:xfrm>
          <a:prstGeom prst="rect">
            <a:avLst/>
          </a:prstGeom>
        </p:spPr>
        <p:txBody>
          <a:bodyPr wrap="square">
            <a:spAutoFit/>
          </a:bodyPr>
          <a:lstStyle/>
          <a:p>
            <a:pPr algn="ctr"/>
            <a:r>
              <a:rPr lang="el-GR" sz="2400" dirty="0"/>
              <a:t>δίνοντας χιλιάδες έργα στο αστικό τοπίο.</a:t>
            </a:r>
          </a:p>
        </p:txBody>
      </p:sp>
    </p:spTree>
    <p:extLst>
      <p:ext uri="{BB962C8B-B14F-4D97-AF65-F5344CB8AC3E}">
        <p14:creationId xmlns:p14="http://schemas.microsoft.com/office/powerpoint/2010/main" val="4242110952"/>
      </p:ext>
    </p:extLst>
  </p:cSld>
  <p:clrMapOvr>
    <a:masterClrMapping/>
  </p:clrMapOvr>
  <mc:AlternateContent xmlns:mc="http://schemas.openxmlformats.org/markup-compatibility/2006" xmlns:p14="http://schemas.microsoft.com/office/powerpoint/2010/main">
    <mc:Choice Requires="p14">
      <p:transition spd="med" p14:dur="700" advTm="11466">
        <p:fade/>
      </p:transition>
    </mc:Choice>
    <mc:Fallback xmlns="">
      <p:transition spd="med" advTm="11466">
        <p:fade/>
      </p:transition>
    </mc:Fallback>
  </mc:AlternateContent>
  <p:extLst>
    <p:ext uri="{E180D4A7-C9FB-4DFB-919C-405C955672EB}">
      <p14:showEvtLst xmlns:p14="http://schemas.microsoft.com/office/powerpoint/2010/main">
        <p14:playEvt time="1454" objId="3"/>
        <p14:stopEvt time="11137" objId="3"/>
      </p14:showEvtLst>
    </p:ext>
  </p:extLs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p:cNvPicPr>
            <a:picLocks noChangeAspect="1"/>
          </p:cNvPicPr>
          <p:nvPr/>
        </p:nvPicPr>
        <p:blipFill>
          <a:blip r:embed="rId4"/>
          <a:stretch>
            <a:fillRect/>
          </a:stretch>
        </p:blipFill>
        <p:spPr>
          <a:xfrm>
            <a:off x="7286625" y="4762500"/>
            <a:ext cx="1857375" cy="1238250"/>
          </a:xfrm>
          <a:prstGeom prst="rect">
            <a:avLst/>
          </a:prstGeom>
        </p:spPr>
      </p:pic>
      <p:pic>
        <p:nvPicPr>
          <p:cNvPr id="3" name="Εικόνα 2"/>
          <p:cNvPicPr>
            <a:picLocks noChangeAspect="1"/>
          </p:cNvPicPr>
          <p:nvPr/>
        </p:nvPicPr>
        <p:blipFill>
          <a:blip r:embed="rId5"/>
          <a:stretch>
            <a:fillRect/>
          </a:stretch>
        </p:blipFill>
        <p:spPr>
          <a:xfrm>
            <a:off x="5433882" y="4782574"/>
            <a:ext cx="1852744" cy="1238250"/>
          </a:xfrm>
          <a:prstGeom prst="rect">
            <a:avLst/>
          </a:prstGeom>
        </p:spPr>
      </p:pic>
      <p:pic>
        <p:nvPicPr>
          <p:cNvPr id="4" name="Εικόνα 3"/>
          <p:cNvPicPr>
            <a:picLocks noChangeAspect="1"/>
          </p:cNvPicPr>
          <p:nvPr/>
        </p:nvPicPr>
        <p:blipFill>
          <a:blip r:embed="rId6"/>
          <a:stretch>
            <a:fillRect/>
          </a:stretch>
        </p:blipFill>
        <p:spPr>
          <a:xfrm>
            <a:off x="3571852" y="4762500"/>
            <a:ext cx="1862030" cy="1238250"/>
          </a:xfrm>
          <a:prstGeom prst="rect">
            <a:avLst/>
          </a:prstGeom>
        </p:spPr>
      </p:pic>
      <p:pic>
        <p:nvPicPr>
          <p:cNvPr id="6" name="Εικόνα 5"/>
          <p:cNvPicPr>
            <a:picLocks noChangeAspect="1"/>
          </p:cNvPicPr>
          <p:nvPr/>
        </p:nvPicPr>
        <p:blipFill>
          <a:blip r:embed="rId7"/>
          <a:stretch>
            <a:fillRect/>
          </a:stretch>
        </p:blipFill>
        <p:spPr>
          <a:xfrm>
            <a:off x="897299" y="4762500"/>
            <a:ext cx="1848134" cy="1238250"/>
          </a:xfrm>
          <a:prstGeom prst="rect">
            <a:avLst/>
          </a:prstGeom>
        </p:spPr>
      </p:pic>
      <p:pic>
        <p:nvPicPr>
          <p:cNvPr id="7" name="Εικόνα 6"/>
          <p:cNvPicPr>
            <a:picLocks noChangeAspect="1"/>
          </p:cNvPicPr>
          <p:nvPr/>
        </p:nvPicPr>
        <p:blipFill>
          <a:blip r:embed="rId8"/>
          <a:stretch>
            <a:fillRect/>
          </a:stretch>
        </p:blipFill>
        <p:spPr>
          <a:xfrm>
            <a:off x="-122054" y="3669327"/>
            <a:ext cx="1943420" cy="1093174"/>
          </a:xfrm>
          <a:prstGeom prst="rect">
            <a:avLst/>
          </a:prstGeom>
        </p:spPr>
      </p:pic>
      <p:pic>
        <p:nvPicPr>
          <p:cNvPr id="8" name="Εικόνα 7"/>
          <p:cNvPicPr>
            <a:picLocks noChangeAspect="1"/>
          </p:cNvPicPr>
          <p:nvPr/>
        </p:nvPicPr>
        <p:blipFill>
          <a:blip r:embed="rId9"/>
          <a:stretch>
            <a:fillRect/>
          </a:stretch>
        </p:blipFill>
        <p:spPr>
          <a:xfrm>
            <a:off x="1594485" y="3669327"/>
            <a:ext cx="1674495" cy="1113539"/>
          </a:xfrm>
          <a:prstGeom prst="rect">
            <a:avLst/>
          </a:prstGeom>
        </p:spPr>
      </p:pic>
      <p:pic>
        <p:nvPicPr>
          <p:cNvPr id="11" name="Εικόνα 10"/>
          <p:cNvPicPr>
            <a:picLocks noChangeAspect="1"/>
          </p:cNvPicPr>
          <p:nvPr/>
        </p:nvPicPr>
        <p:blipFill>
          <a:blip r:embed="rId10"/>
          <a:stretch>
            <a:fillRect/>
          </a:stretch>
        </p:blipFill>
        <p:spPr>
          <a:xfrm>
            <a:off x="6294429" y="3663355"/>
            <a:ext cx="1708856" cy="1142085"/>
          </a:xfrm>
          <a:prstGeom prst="rect">
            <a:avLst/>
          </a:prstGeom>
        </p:spPr>
      </p:pic>
      <p:pic>
        <p:nvPicPr>
          <p:cNvPr id="12" name="Εικόνα 11"/>
          <p:cNvPicPr>
            <a:picLocks noChangeAspect="1"/>
          </p:cNvPicPr>
          <p:nvPr/>
        </p:nvPicPr>
        <p:blipFill>
          <a:blip r:embed="rId11"/>
          <a:stretch>
            <a:fillRect/>
          </a:stretch>
        </p:blipFill>
        <p:spPr>
          <a:xfrm>
            <a:off x="7680960" y="3668694"/>
            <a:ext cx="1458409" cy="1093806"/>
          </a:xfrm>
          <a:prstGeom prst="rect">
            <a:avLst/>
          </a:prstGeom>
        </p:spPr>
      </p:pic>
      <p:pic>
        <p:nvPicPr>
          <p:cNvPr id="14" name="Εικόνα 13"/>
          <p:cNvPicPr>
            <a:picLocks noChangeAspect="1"/>
          </p:cNvPicPr>
          <p:nvPr/>
        </p:nvPicPr>
        <p:blipFill>
          <a:blip r:embed="rId12"/>
          <a:stretch>
            <a:fillRect/>
          </a:stretch>
        </p:blipFill>
        <p:spPr>
          <a:xfrm>
            <a:off x="24060" y="2461713"/>
            <a:ext cx="1810473" cy="1206982"/>
          </a:xfrm>
          <a:prstGeom prst="rect">
            <a:avLst/>
          </a:prstGeom>
        </p:spPr>
      </p:pic>
      <p:pic>
        <p:nvPicPr>
          <p:cNvPr id="15" name="Εικόνα 14"/>
          <p:cNvPicPr>
            <a:picLocks noChangeAspect="1"/>
          </p:cNvPicPr>
          <p:nvPr/>
        </p:nvPicPr>
        <p:blipFill>
          <a:blip r:embed="rId13"/>
          <a:stretch>
            <a:fillRect/>
          </a:stretch>
        </p:blipFill>
        <p:spPr>
          <a:xfrm>
            <a:off x="5503539" y="2360988"/>
            <a:ext cx="1956667" cy="1307706"/>
          </a:xfrm>
          <a:prstGeom prst="rect">
            <a:avLst/>
          </a:prstGeom>
        </p:spPr>
      </p:pic>
      <p:pic>
        <p:nvPicPr>
          <p:cNvPr id="16" name="Εικόνα 15"/>
          <p:cNvPicPr>
            <a:picLocks noChangeAspect="1"/>
          </p:cNvPicPr>
          <p:nvPr/>
        </p:nvPicPr>
        <p:blipFill>
          <a:blip r:embed="rId14"/>
          <a:stretch>
            <a:fillRect/>
          </a:stretch>
        </p:blipFill>
        <p:spPr>
          <a:xfrm>
            <a:off x="3621276" y="2431077"/>
            <a:ext cx="1882264" cy="1257980"/>
          </a:xfrm>
          <a:prstGeom prst="rect">
            <a:avLst/>
          </a:prstGeom>
        </p:spPr>
      </p:pic>
      <p:pic>
        <p:nvPicPr>
          <p:cNvPr id="17" name="Εικόνα 16"/>
          <p:cNvPicPr>
            <a:picLocks noChangeAspect="1"/>
          </p:cNvPicPr>
          <p:nvPr/>
        </p:nvPicPr>
        <p:blipFill>
          <a:blip r:embed="rId15"/>
          <a:stretch>
            <a:fillRect/>
          </a:stretch>
        </p:blipFill>
        <p:spPr>
          <a:xfrm>
            <a:off x="1735226" y="2449821"/>
            <a:ext cx="1893376" cy="1262250"/>
          </a:xfrm>
          <a:prstGeom prst="rect">
            <a:avLst/>
          </a:prstGeom>
        </p:spPr>
      </p:pic>
      <p:pic>
        <p:nvPicPr>
          <p:cNvPr id="18" name="Εικόνα 17"/>
          <p:cNvPicPr>
            <a:picLocks noChangeAspect="1"/>
          </p:cNvPicPr>
          <p:nvPr/>
        </p:nvPicPr>
        <p:blipFill>
          <a:blip r:embed="rId16"/>
          <a:stretch>
            <a:fillRect/>
          </a:stretch>
        </p:blipFill>
        <p:spPr>
          <a:xfrm>
            <a:off x="7261663" y="2428231"/>
            <a:ext cx="1886522" cy="1260826"/>
          </a:xfrm>
          <a:prstGeom prst="rect">
            <a:avLst/>
          </a:prstGeom>
        </p:spPr>
      </p:pic>
      <p:pic>
        <p:nvPicPr>
          <p:cNvPr id="21" name="Εικόνα 20"/>
          <p:cNvPicPr>
            <a:picLocks noChangeAspect="1"/>
          </p:cNvPicPr>
          <p:nvPr/>
        </p:nvPicPr>
        <p:blipFill>
          <a:blip r:embed="rId17"/>
          <a:stretch>
            <a:fillRect/>
          </a:stretch>
        </p:blipFill>
        <p:spPr>
          <a:xfrm>
            <a:off x="1353830" y="4727421"/>
            <a:ext cx="1936906" cy="1288043"/>
          </a:xfrm>
          <a:prstGeom prst="rect">
            <a:avLst/>
          </a:prstGeom>
        </p:spPr>
      </p:pic>
      <p:pic>
        <p:nvPicPr>
          <p:cNvPr id="22" name="Εικόνα 21"/>
          <p:cNvPicPr>
            <a:picLocks noChangeAspect="1"/>
          </p:cNvPicPr>
          <p:nvPr/>
        </p:nvPicPr>
        <p:blipFill>
          <a:blip r:embed="rId18"/>
          <a:stretch>
            <a:fillRect/>
          </a:stretch>
        </p:blipFill>
        <p:spPr>
          <a:xfrm>
            <a:off x="6797486" y="876438"/>
            <a:ext cx="2376964" cy="1584643"/>
          </a:xfrm>
          <a:prstGeom prst="rect">
            <a:avLst/>
          </a:prstGeom>
        </p:spPr>
      </p:pic>
      <p:pic>
        <p:nvPicPr>
          <p:cNvPr id="25" name="Εικόνα 24"/>
          <p:cNvPicPr>
            <a:picLocks noChangeAspect="1"/>
          </p:cNvPicPr>
          <p:nvPr/>
        </p:nvPicPr>
        <p:blipFill>
          <a:blip r:embed="rId19"/>
          <a:stretch>
            <a:fillRect/>
          </a:stretch>
        </p:blipFill>
        <p:spPr>
          <a:xfrm>
            <a:off x="3449182" y="2403415"/>
            <a:ext cx="2337443" cy="1314812"/>
          </a:xfrm>
          <a:prstGeom prst="rect">
            <a:avLst/>
          </a:prstGeom>
        </p:spPr>
      </p:pic>
      <p:pic>
        <p:nvPicPr>
          <p:cNvPr id="26" name="Εικόνα 25"/>
          <p:cNvPicPr>
            <a:picLocks noChangeAspect="1"/>
          </p:cNvPicPr>
          <p:nvPr/>
        </p:nvPicPr>
        <p:blipFill>
          <a:blip r:embed="rId20"/>
          <a:stretch>
            <a:fillRect/>
          </a:stretch>
        </p:blipFill>
        <p:spPr>
          <a:xfrm>
            <a:off x="1861893" y="857250"/>
            <a:ext cx="2843914" cy="1599702"/>
          </a:xfrm>
          <a:prstGeom prst="rect">
            <a:avLst/>
          </a:prstGeom>
        </p:spPr>
      </p:pic>
      <p:pic>
        <p:nvPicPr>
          <p:cNvPr id="27" name="Εικόνα 26"/>
          <p:cNvPicPr>
            <a:picLocks noChangeAspect="1"/>
          </p:cNvPicPr>
          <p:nvPr/>
        </p:nvPicPr>
        <p:blipFill>
          <a:blip r:embed="rId21"/>
          <a:stretch>
            <a:fillRect/>
          </a:stretch>
        </p:blipFill>
        <p:spPr>
          <a:xfrm>
            <a:off x="2707207" y="4706173"/>
            <a:ext cx="864644" cy="1294577"/>
          </a:xfrm>
          <a:prstGeom prst="rect">
            <a:avLst/>
          </a:prstGeom>
        </p:spPr>
      </p:pic>
      <p:pic>
        <p:nvPicPr>
          <p:cNvPr id="28" name="Εικόνα 27"/>
          <p:cNvPicPr>
            <a:picLocks noChangeAspect="1"/>
          </p:cNvPicPr>
          <p:nvPr/>
        </p:nvPicPr>
        <p:blipFill>
          <a:blip r:embed="rId22"/>
          <a:stretch>
            <a:fillRect/>
          </a:stretch>
        </p:blipFill>
        <p:spPr>
          <a:xfrm>
            <a:off x="44566" y="4733594"/>
            <a:ext cx="1915834" cy="1275698"/>
          </a:xfrm>
          <a:prstGeom prst="rect">
            <a:avLst/>
          </a:prstGeom>
        </p:spPr>
      </p:pic>
      <p:pic>
        <p:nvPicPr>
          <p:cNvPr id="29" name="Εικόνα 28"/>
          <p:cNvPicPr>
            <a:picLocks noChangeAspect="1"/>
          </p:cNvPicPr>
          <p:nvPr/>
        </p:nvPicPr>
        <p:blipFill>
          <a:blip r:embed="rId23"/>
          <a:stretch>
            <a:fillRect/>
          </a:stretch>
        </p:blipFill>
        <p:spPr>
          <a:xfrm>
            <a:off x="4698481" y="864471"/>
            <a:ext cx="2341067" cy="1563760"/>
          </a:xfrm>
          <a:prstGeom prst="rect">
            <a:avLst/>
          </a:prstGeom>
        </p:spPr>
      </p:pic>
      <p:pic>
        <p:nvPicPr>
          <p:cNvPr id="30" name="Εικόνα 29"/>
          <p:cNvPicPr>
            <a:picLocks noChangeAspect="1"/>
          </p:cNvPicPr>
          <p:nvPr/>
        </p:nvPicPr>
        <p:blipFill>
          <a:blip r:embed="rId24"/>
          <a:stretch>
            <a:fillRect/>
          </a:stretch>
        </p:blipFill>
        <p:spPr>
          <a:xfrm>
            <a:off x="4821420" y="3663355"/>
            <a:ext cx="1674316" cy="1119219"/>
          </a:xfrm>
          <a:prstGeom prst="rect">
            <a:avLst/>
          </a:prstGeom>
        </p:spPr>
      </p:pic>
      <p:pic>
        <p:nvPicPr>
          <p:cNvPr id="31" name="Εικόνα 30"/>
          <p:cNvPicPr>
            <a:picLocks noChangeAspect="1"/>
          </p:cNvPicPr>
          <p:nvPr/>
        </p:nvPicPr>
        <p:blipFill>
          <a:blip r:embed="rId25"/>
          <a:stretch>
            <a:fillRect/>
          </a:stretch>
        </p:blipFill>
        <p:spPr>
          <a:xfrm>
            <a:off x="3259028" y="3661237"/>
            <a:ext cx="1636918" cy="1092803"/>
          </a:xfrm>
          <a:prstGeom prst="rect">
            <a:avLst/>
          </a:prstGeom>
        </p:spPr>
      </p:pic>
      <p:pic>
        <p:nvPicPr>
          <p:cNvPr id="32" name="Εικόνα 31"/>
          <p:cNvPicPr>
            <a:picLocks noChangeAspect="1"/>
          </p:cNvPicPr>
          <p:nvPr/>
        </p:nvPicPr>
        <p:blipFill>
          <a:blip r:embed="rId26"/>
          <a:stretch>
            <a:fillRect/>
          </a:stretch>
        </p:blipFill>
        <p:spPr>
          <a:xfrm>
            <a:off x="-269" y="872355"/>
            <a:ext cx="2368502" cy="1620541"/>
          </a:xfrm>
          <a:prstGeom prst="rect">
            <a:avLst/>
          </a:prstGeom>
        </p:spPr>
      </p:pic>
      <p:sp>
        <p:nvSpPr>
          <p:cNvPr id="5" name="Ορθογώνιο 4"/>
          <p:cNvSpPr/>
          <p:nvPr/>
        </p:nvSpPr>
        <p:spPr>
          <a:xfrm>
            <a:off x="1634301" y="4192256"/>
            <a:ext cx="6120393" cy="507831"/>
          </a:xfrm>
          <a:prstGeom prst="rect">
            <a:avLst/>
          </a:prstGeom>
        </p:spPr>
        <p:txBody>
          <a:bodyPr wrap="none">
            <a:spAutoFit/>
          </a:bodyPr>
          <a:lstStyle/>
          <a:p>
            <a:r>
              <a:rPr lang="el-GR" sz="2700" b="1" dirty="0">
                <a:solidFill>
                  <a:schemeClr val="bg1"/>
                </a:solidFill>
              </a:rPr>
              <a:t>Στη νέα εικονογραφία όλα επιτρέπονται.</a:t>
            </a:r>
          </a:p>
        </p:txBody>
      </p:sp>
      <p:pic>
        <p:nvPicPr>
          <p:cNvPr id="9" name="39Εγγεγραμμένος ήχος">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27"/>
          <a:stretch>
            <a:fillRect/>
          </a:stretch>
        </p:blipFill>
        <p:spPr>
          <a:xfrm>
            <a:off x="8410164" y="5353462"/>
            <a:ext cx="365522" cy="365522"/>
          </a:xfrm>
          <a:prstGeom prst="rect">
            <a:avLst/>
          </a:prstGeom>
        </p:spPr>
      </p:pic>
      <p:pic>
        <p:nvPicPr>
          <p:cNvPr id="10" name="Εικόνα 9"/>
          <p:cNvPicPr>
            <a:picLocks noChangeAspect="1"/>
          </p:cNvPicPr>
          <p:nvPr/>
        </p:nvPicPr>
        <p:blipFill>
          <a:blip r:embed="rId28"/>
          <a:stretch>
            <a:fillRect/>
          </a:stretch>
        </p:blipFill>
        <p:spPr>
          <a:xfrm>
            <a:off x="6933118" y="4803192"/>
            <a:ext cx="2255046" cy="1197013"/>
          </a:xfrm>
          <a:prstGeom prst="rect">
            <a:avLst/>
          </a:prstGeom>
        </p:spPr>
      </p:pic>
    </p:spTree>
    <p:extLst>
      <p:ext uri="{BB962C8B-B14F-4D97-AF65-F5344CB8AC3E}">
        <p14:creationId xmlns:p14="http://schemas.microsoft.com/office/powerpoint/2010/main" val="1803601263"/>
      </p:ext>
    </p:extLst>
  </p:cSld>
  <p:clrMapOvr>
    <a:masterClrMapping/>
  </p:clrMapOvr>
  <mc:AlternateContent xmlns:mc="http://schemas.openxmlformats.org/markup-compatibility/2006" xmlns:p14="http://schemas.microsoft.com/office/powerpoint/2010/main">
    <mc:Choice Requires="p14">
      <p:transition spd="med" p14:dur="700" advTm="31659">
        <p:fade/>
      </p:transition>
    </mc:Choice>
    <mc:Fallback xmlns="">
      <p:transition spd="med" advTm="31659">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afterEffect">
                                  <p:stCondLst>
                                    <p:cond delay="0"/>
                                  </p:stCondLst>
                                  <p:childTnLst>
                                    <p:cmd type="call" cmd="playFrom(0.0)">
                                      <p:cBhvr>
                                        <p:cTn id="6" dur="29376" fill="hold"/>
                                        <p:tgtEl>
                                          <p:spTgt spid="9"/>
                                        </p:tgtEl>
                                      </p:cBhvr>
                                    </p:cmd>
                                  </p:childTnLst>
                                </p:cTn>
                              </p:par>
                            </p:childTnLst>
                          </p:cTn>
                        </p:par>
                      </p:childTnLst>
                    </p:cTn>
                  </p:par>
                </p:childTnLst>
              </p:cTn>
              <p:nextCondLst>
                <p:cond evt="onClick" delay="0">
                  <p:tgtEl>
                    <p:spTgt spid="9"/>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extLst>
    <p:ext uri="{E180D4A7-C9FB-4DFB-919C-405C955672EB}">
      <p14:showEvtLst xmlns:p14="http://schemas.microsoft.com/office/powerpoint/2010/main">
        <p14:playEvt time="1969" objId="9"/>
        <p14:stopEvt time="31377" objId="9"/>
      </p14:showEvtLst>
    </p:ext>
  </p:extLs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p:cNvPicPr>
            <a:picLocks noChangeAspect="1"/>
          </p:cNvPicPr>
          <p:nvPr/>
        </p:nvPicPr>
        <p:blipFill>
          <a:blip r:embed="rId2"/>
          <a:stretch>
            <a:fillRect/>
          </a:stretch>
        </p:blipFill>
        <p:spPr>
          <a:xfrm rot="10800000">
            <a:off x="931418" y="116632"/>
            <a:ext cx="7096966" cy="3536848"/>
          </a:xfrm>
          <a:prstGeom prst="rect">
            <a:avLst/>
          </a:prstGeom>
        </p:spPr>
      </p:pic>
      <p:sp>
        <p:nvSpPr>
          <p:cNvPr id="3" name="Ορθογώνιο 2"/>
          <p:cNvSpPr/>
          <p:nvPr/>
        </p:nvSpPr>
        <p:spPr>
          <a:xfrm>
            <a:off x="862825" y="3741224"/>
            <a:ext cx="7079524" cy="369332"/>
          </a:xfrm>
          <a:prstGeom prst="rect">
            <a:avLst/>
          </a:prstGeom>
        </p:spPr>
        <p:txBody>
          <a:bodyPr wrap="square">
            <a:spAutoFit/>
          </a:bodyPr>
          <a:lstStyle/>
          <a:p>
            <a:pPr algn="ctr"/>
            <a:r>
              <a:rPr lang="el-GR" i="1" dirty="0"/>
              <a:t>Το έργο του WD για το φεστιβάλ «Μικρό Παρίσι των Αθηνών»</a:t>
            </a:r>
          </a:p>
        </p:txBody>
      </p:sp>
      <p:sp>
        <p:nvSpPr>
          <p:cNvPr id="4" name="Ορθογώνιο 3"/>
          <p:cNvSpPr/>
          <p:nvPr/>
        </p:nvSpPr>
        <p:spPr>
          <a:xfrm>
            <a:off x="16946" y="4581128"/>
            <a:ext cx="9144000" cy="1697068"/>
          </a:xfrm>
          <a:prstGeom prst="rect">
            <a:avLst/>
          </a:prstGeom>
        </p:spPr>
        <p:txBody>
          <a:bodyPr wrap="square">
            <a:spAutoFit/>
          </a:bodyPr>
          <a:lstStyle/>
          <a:p>
            <a:pPr algn="ctr">
              <a:lnSpc>
                <a:spcPct val="150000"/>
              </a:lnSpc>
            </a:pPr>
            <a:r>
              <a:rPr lang="el-GR" sz="2400" dirty="0"/>
              <a:t>Η νωπογραφία διαμόρφωσε και διαμορφώθηκε αναφορικά με τις επικρατούσες αισθητικές κάθε εποχής. Άλλοτε έχοντας ρόλο διακοσμητικό, προπαγανδιστικό, άλλοτε περισσότερο πνευματικό. </a:t>
            </a:r>
          </a:p>
        </p:txBody>
      </p:sp>
    </p:spTree>
    <p:extLst>
      <p:ext uri="{BB962C8B-B14F-4D97-AF65-F5344CB8AC3E}">
        <p14:creationId xmlns:p14="http://schemas.microsoft.com/office/powerpoint/2010/main" val="79284972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 Εικόνα" descr="C:\Users\admin\Downloads\393.jpg"/>
          <p:cNvPicPr/>
          <p:nvPr/>
        </p:nvPicPr>
        <p:blipFill>
          <a:blip r:embed="rId2" cstate="print"/>
          <a:srcRect/>
          <a:stretch>
            <a:fillRect/>
          </a:stretch>
        </p:blipFill>
        <p:spPr bwMode="auto">
          <a:xfrm>
            <a:off x="0" y="2306505"/>
            <a:ext cx="9144000" cy="3944480"/>
          </a:xfrm>
          <a:prstGeom prst="rect">
            <a:avLst/>
          </a:prstGeom>
          <a:noFill/>
          <a:ln w="9525">
            <a:noFill/>
            <a:miter lim="800000"/>
            <a:headEnd/>
            <a:tailEnd/>
          </a:ln>
        </p:spPr>
      </p:pic>
      <p:sp>
        <p:nvSpPr>
          <p:cNvPr id="10241" name="Rectangle 1"/>
          <p:cNvSpPr>
            <a:spLocks noChangeArrowheads="1"/>
          </p:cNvSpPr>
          <p:nvPr/>
        </p:nvSpPr>
        <p:spPr bwMode="auto">
          <a:xfrm>
            <a:off x="0" y="6250985"/>
            <a:ext cx="9144000" cy="33855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l-GR" sz="1600" i="1" u="none" strike="noStrike" cap="none" normalizeH="0" baseline="0" dirty="0">
                <a:ln>
                  <a:noFill/>
                </a:ln>
                <a:effectLst/>
                <a:latin typeface="Calibri" pitchFamily="34" charset="0"/>
                <a:ea typeface="Times New Roman" pitchFamily="18" charset="0"/>
                <a:cs typeface="Calibri" pitchFamily="34" charset="0"/>
              </a:rPr>
              <a:t>Λεπτομέρεια της τοιχογραφίας των δελφινιών,  Κνωσός , Κρήτη  </a:t>
            </a:r>
            <a:endParaRPr kumimoji="0" lang="el-GR" sz="1600" i="1" u="none" strike="noStrike" cap="none" normalizeH="0" baseline="0" dirty="0">
              <a:ln>
                <a:noFill/>
              </a:ln>
              <a:effectLst/>
              <a:latin typeface="Arial" pitchFamily="34" charset="0"/>
              <a:cs typeface="Arial" pitchFamily="34" charset="0"/>
            </a:endParaRPr>
          </a:p>
        </p:txBody>
      </p:sp>
      <p:sp>
        <p:nvSpPr>
          <p:cNvPr id="3" name="Ορθογώνιο 2"/>
          <p:cNvSpPr/>
          <p:nvPr/>
        </p:nvSpPr>
        <p:spPr>
          <a:xfrm>
            <a:off x="232368" y="11266"/>
            <a:ext cx="8784976" cy="2308324"/>
          </a:xfrm>
          <a:prstGeom prst="rect">
            <a:avLst/>
          </a:prstGeom>
        </p:spPr>
        <p:txBody>
          <a:bodyPr wrap="square">
            <a:spAutoFit/>
          </a:bodyPr>
          <a:lstStyle/>
          <a:p>
            <a:pPr algn="ctr">
              <a:lnSpc>
                <a:spcPct val="150000"/>
              </a:lnSpc>
            </a:pPr>
            <a:r>
              <a:rPr lang="el-GR" sz="2400" dirty="0"/>
              <a:t>Στις νωπογραφίες των μινωικών ανάκτορων διακρίνεται η λατρεία των </a:t>
            </a:r>
            <a:r>
              <a:rPr lang="el-GR" sz="2400" dirty="0" err="1"/>
              <a:t>Μινωιτών</a:t>
            </a:r>
            <a:r>
              <a:rPr lang="el-GR" sz="2400" dirty="0"/>
              <a:t> για τη ζωή, τη φύση και τα ζώα </a:t>
            </a:r>
          </a:p>
          <a:p>
            <a:pPr algn="ctr">
              <a:lnSpc>
                <a:spcPct val="150000"/>
              </a:lnSpc>
            </a:pPr>
            <a:r>
              <a:rPr lang="el-GR" sz="2400" dirty="0"/>
              <a:t>Οι </a:t>
            </a:r>
            <a:r>
              <a:rPr lang="el-GR" sz="2400" dirty="0" err="1"/>
              <a:t>Μινωίτες</a:t>
            </a:r>
            <a:r>
              <a:rPr lang="el-GR" sz="2400" dirty="0"/>
              <a:t> διευρύνουν  τον κλειστό χώρο</a:t>
            </a:r>
            <a:r>
              <a:rPr lang="en-US" sz="2400" dirty="0"/>
              <a:t>, </a:t>
            </a:r>
            <a:r>
              <a:rPr lang="el-GR" sz="2400" dirty="0"/>
              <a:t>μεταφέροντας</a:t>
            </a:r>
            <a:endParaRPr lang="en-US" sz="2400" dirty="0"/>
          </a:p>
          <a:p>
            <a:pPr algn="ctr">
              <a:lnSpc>
                <a:spcPct val="150000"/>
              </a:lnSpc>
            </a:pPr>
            <a:r>
              <a:rPr lang="el-GR" sz="2400" dirty="0"/>
              <a:t>τα </a:t>
            </a:r>
            <a:r>
              <a:rPr lang="el-GR" sz="2400" b="1" dirty="0"/>
              <a:t>εκτός εντός</a:t>
            </a:r>
            <a:r>
              <a:rPr lang="el-GR" sz="2400" dirty="0"/>
              <a:t>. </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Ορθογώνιο 4"/>
          <p:cNvSpPr/>
          <p:nvPr/>
        </p:nvSpPr>
        <p:spPr>
          <a:xfrm>
            <a:off x="2627784" y="4645878"/>
            <a:ext cx="3511154" cy="369332"/>
          </a:xfrm>
          <a:prstGeom prst="rect">
            <a:avLst/>
          </a:prstGeom>
        </p:spPr>
        <p:txBody>
          <a:bodyPr wrap="none">
            <a:spAutoFit/>
          </a:bodyPr>
          <a:lstStyle/>
          <a:p>
            <a:r>
              <a:rPr lang="el-GR" i="1" dirty="0" err="1"/>
              <a:t>Παπαηλιάκης</a:t>
            </a:r>
            <a:r>
              <a:rPr lang="el-GR" i="1" dirty="0"/>
              <a:t> Ηλίας “Το φιλί”, 2021</a:t>
            </a:r>
          </a:p>
        </p:txBody>
      </p:sp>
      <p:sp>
        <p:nvSpPr>
          <p:cNvPr id="6" name="Ορθογώνιο 5"/>
          <p:cNvSpPr/>
          <p:nvPr/>
        </p:nvSpPr>
        <p:spPr>
          <a:xfrm>
            <a:off x="31092" y="5015210"/>
            <a:ext cx="9144000" cy="1785104"/>
          </a:xfrm>
          <a:prstGeom prst="rect">
            <a:avLst/>
          </a:prstGeom>
        </p:spPr>
        <p:txBody>
          <a:bodyPr wrap="square">
            <a:spAutoFit/>
          </a:bodyPr>
          <a:lstStyle/>
          <a:p>
            <a:pPr algn="ctr"/>
            <a:r>
              <a:rPr lang="el-GR" sz="2200" dirty="0"/>
              <a:t>Δάνεισε μορφικά στοιχεία σε εκφάνσεις της λαϊκής τέχνης, </a:t>
            </a:r>
          </a:p>
          <a:p>
            <a:pPr algn="ctr"/>
            <a:r>
              <a:rPr lang="el-GR" sz="2200" dirty="0"/>
              <a:t>προβάλλοντας την κοινή αισθητική προσέγγιση κάθε εποχής, </a:t>
            </a:r>
          </a:p>
          <a:p>
            <a:pPr algn="ctr"/>
            <a:r>
              <a:rPr lang="el-GR" sz="2200" dirty="0"/>
              <a:t>παρεμβαίνοντας στον ιδιωτικό ή δημόσιο χώρο. </a:t>
            </a:r>
          </a:p>
          <a:p>
            <a:pPr algn="ctr"/>
            <a:r>
              <a:rPr lang="el-GR" sz="2200" dirty="0"/>
              <a:t>Αποτελεί δομικό στοιχείο μεταφορικά και κυριολεκτικά του αρχιτεκτονικού συνόλου της κοινωνίας.</a:t>
            </a:r>
          </a:p>
        </p:txBody>
      </p:sp>
      <p:pic>
        <p:nvPicPr>
          <p:cNvPr id="2" name="Εικόνα 1"/>
          <p:cNvPicPr>
            <a:picLocks noChangeAspect="1"/>
          </p:cNvPicPr>
          <p:nvPr/>
        </p:nvPicPr>
        <p:blipFill>
          <a:blip r:embed="rId2"/>
          <a:stretch>
            <a:fillRect/>
          </a:stretch>
        </p:blipFill>
        <p:spPr>
          <a:xfrm>
            <a:off x="91265" y="0"/>
            <a:ext cx="9023654" cy="4710347"/>
          </a:xfrm>
          <a:prstGeom prst="rect">
            <a:avLst/>
          </a:prstGeom>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467544" y="1412776"/>
            <a:ext cx="8229600" cy="1143000"/>
          </a:xfrm>
        </p:spPr>
        <p:txBody>
          <a:bodyPr>
            <a:normAutofit fontScale="90000"/>
          </a:bodyPr>
          <a:lstStyle/>
          <a:p>
            <a:r>
              <a:rPr lang="el-GR" dirty="0"/>
              <a:t>Παράδειγμα πειραματικού εργαστηρίου Νωπογραφίας σε μαθητές γυμνασίου</a:t>
            </a:r>
          </a:p>
        </p:txBody>
      </p:sp>
    </p:spTree>
    <p:extLst>
      <p:ext uri="{BB962C8B-B14F-4D97-AF65-F5344CB8AC3E}">
        <p14:creationId xmlns:p14="http://schemas.microsoft.com/office/powerpoint/2010/main" val="417850657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Εικόνα 8" descr="C:\Users\admin\Desktop\φρεσκο\20190408_110710.jpg"/>
          <p:cNvPicPr>
            <a:picLocks noChangeAspect="1" noChangeArrowheads="1"/>
          </p:cNvPicPr>
          <p:nvPr/>
        </p:nvPicPr>
        <p:blipFill>
          <a:blip r:embed="rId2" cstate="print"/>
          <a:srcRect/>
          <a:stretch>
            <a:fillRect/>
          </a:stretch>
        </p:blipFill>
        <p:spPr bwMode="auto">
          <a:xfrm rot="5400000">
            <a:off x="1262402" y="880706"/>
            <a:ext cx="6858002" cy="5096590"/>
          </a:xfrm>
          <a:prstGeom prst="rect">
            <a:avLst/>
          </a:prstGeom>
          <a:noFill/>
          <a:ln w="9525">
            <a:noFill/>
            <a:miter lim="800000"/>
            <a:headEnd/>
            <a:tailEnd/>
          </a:ln>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Εικόνα 7" descr="C:\Users\admin\Desktop\φρεσκο\20190408_112247.jpg"/>
          <p:cNvPicPr>
            <a:picLocks noChangeAspect="1" noChangeArrowheads="1"/>
          </p:cNvPicPr>
          <p:nvPr/>
        </p:nvPicPr>
        <p:blipFill>
          <a:blip r:embed="rId2" cstate="print"/>
          <a:srcRect/>
          <a:stretch>
            <a:fillRect/>
          </a:stretch>
        </p:blipFill>
        <p:spPr bwMode="auto">
          <a:xfrm rot="5400000">
            <a:off x="909450" y="909465"/>
            <a:ext cx="6825004" cy="5072067"/>
          </a:xfrm>
          <a:prstGeom prst="rect">
            <a:avLst/>
          </a:prstGeom>
          <a:noFill/>
          <a:ln w="9525">
            <a:noFill/>
            <a:miter lim="800000"/>
            <a:headEnd/>
            <a:tailEnd/>
          </a:ln>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Εικόνα 5" descr="C:\Users\admin\Desktop\φρεσκο\20190408_113434.jpg"/>
          <p:cNvPicPr>
            <a:picLocks noChangeAspect="1" noChangeArrowheads="1"/>
          </p:cNvPicPr>
          <p:nvPr/>
        </p:nvPicPr>
        <p:blipFill>
          <a:blip r:embed="rId2" cstate="print"/>
          <a:srcRect/>
          <a:stretch>
            <a:fillRect/>
          </a:stretch>
        </p:blipFill>
        <p:spPr bwMode="auto">
          <a:xfrm rot="5400000">
            <a:off x="807313" y="835729"/>
            <a:ext cx="6886401" cy="5214943"/>
          </a:xfrm>
          <a:prstGeom prst="rect">
            <a:avLst/>
          </a:prstGeom>
          <a:noFill/>
          <a:ln w="9525">
            <a:noFill/>
            <a:miter lim="800000"/>
            <a:headEnd/>
            <a:tailEnd/>
          </a:ln>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Εικόνα 6" descr="C:\Users\admin\Desktop\φρεσκο\20190408_114130.jpg"/>
          <p:cNvPicPr>
            <a:picLocks noChangeAspect="1" noChangeArrowheads="1"/>
          </p:cNvPicPr>
          <p:nvPr/>
        </p:nvPicPr>
        <p:blipFill>
          <a:blip r:embed="rId2" cstate="print"/>
          <a:srcRect/>
          <a:stretch>
            <a:fillRect/>
          </a:stretch>
        </p:blipFill>
        <p:spPr bwMode="auto">
          <a:xfrm rot="5400000">
            <a:off x="1138127" y="862105"/>
            <a:ext cx="7010589" cy="5286380"/>
          </a:xfrm>
          <a:prstGeom prst="rect">
            <a:avLst/>
          </a:prstGeom>
          <a:noFill/>
          <a:ln w="9525">
            <a:noFill/>
            <a:miter lim="800000"/>
            <a:headEnd/>
            <a:tailEnd/>
          </a:ln>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Εικόνα 9" descr="C:\Users\admin\Desktop\φρεσκο\20190408_120445.jpg"/>
          <p:cNvPicPr>
            <a:picLocks noChangeAspect="1" noChangeArrowheads="1"/>
          </p:cNvPicPr>
          <p:nvPr/>
        </p:nvPicPr>
        <p:blipFill>
          <a:blip r:embed="rId2" cstate="print"/>
          <a:srcRect/>
          <a:stretch>
            <a:fillRect/>
          </a:stretch>
        </p:blipFill>
        <p:spPr bwMode="auto">
          <a:xfrm rot="5400000">
            <a:off x="-912120" y="912120"/>
            <a:ext cx="6824868" cy="5000628"/>
          </a:xfrm>
          <a:prstGeom prst="rect">
            <a:avLst/>
          </a:prstGeom>
          <a:noFill/>
          <a:ln w="9525">
            <a:noFill/>
            <a:miter lim="800000"/>
            <a:headEnd/>
            <a:tailEnd/>
          </a:ln>
        </p:spPr>
      </p:pic>
      <p:pic>
        <p:nvPicPr>
          <p:cNvPr id="5123" name="Picture 3"/>
          <p:cNvPicPr>
            <a:picLocks noChangeAspect="1" noChangeArrowheads="1"/>
          </p:cNvPicPr>
          <p:nvPr/>
        </p:nvPicPr>
        <p:blipFill>
          <a:blip r:embed="rId3" cstate="print"/>
          <a:srcRect/>
          <a:stretch>
            <a:fillRect/>
          </a:stretch>
        </p:blipFill>
        <p:spPr bwMode="auto">
          <a:xfrm>
            <a:off x="4286248" y="0"/>
            <a:ext cx="5143500" cy="6858000"/>
          </a:xfrm>
          <a:prstGeom prst="rect">
            <a:avLst/>
          </a:prstGeom>
          <a:noFill/>
          <a:ln w="9525">
            <a:noFill/>
            <a:miter lim="800000"/>
            <a:headEnd/>
            <a:tailEnd/>
          </a:ln>
          <a:effec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Ορθογώνιο 3"/>
          <p:cNvSpPr/>
          <p:nvPr/>
        </p:nvSpPr>
        <p:spPr>
          <a:xfrm>
            <a:off x="107504" y="2080116"/>
            <a:ext cx="3992907" cy="3416320"/>
          </a:xfrm>
          <a:prstGeom prst="rect">
            <a:avLst/>
          </a:prstGeom>
        </p:spPr>
        <p:txBody>
          <a:bodyPr wrap="square">
            <a:spAutoFit/>
          </a:bodyPr>
          <a:lstStyle/>
          <a:p>
            <a:pPr algn="ctr">
              <a:lnSpc>
                <a:spcPct val="150000"/>
              </a:lnSpc>
            </a:pPr>
            <a:r>
              <a:rPr lang="el-GR" sz="2400" dirty="0"/>
              <a:t>Ο </a:t>
            </a:r>
            <a:r>
              <a:rPr lang="el-GR" sz="2400" dirty="0" err="1"/>
              <a:t>Κυκλαδίτης</a:t>
            </a:r>
            <a:r>
              <a:rPr lang="el-GR" sz="2400" dirty="0"/>
              <a:t> καλλιτέχνης κατάφερε να δώσει περίγραμμα στον όγκο και με το διαχωρισμό των επιπέδων να διεισδύσει κάτω από την επιφάνεια της μορφής</a:t>
            </a:r>
          </a:p>
        </p:txBody>
      </p:sp>
      <p:pic>
        <p:nvPicPr>
          <p:cNvPr id="5" name="Εικόνα 4"/>
          <p:cNvPicPr>
            <a:picLocks noChangeAspect="1"/>
          </p:cNvPicPr>
          <p:nvPr/>
        </p:nvPicPr>
        <p:blipFill>
          <a:blip r:embed="rId2"/>
          <a:stretch>
            <a:fillRect/>
          </a:stretch>
        </p:blipFill>
        <p:spPr>
          <a:xfrm>
            <a:off x="4172419" y="0"/>
            <a:ext cx="4997332" cy="6875469"/>
          </a:xfrm>
          <a:prstGeom prst="rect">
            <a:avLst/>
          </a:prstGeom>
        </p:spPr>
      </p:pic>
      <p:sp>
        <p:nvSpPr>
          <p:cNvPr id="6" name="Ορθογώνιο 5"/>
          <p:cNvSpPr/>
          <p:nvPr/>
        </p:nvSpPr>
        <p:spPr>
          <a:xfrm>
            <a:off x="-79770" y="6165304"/>
            <a:ext cx="4091940" cy="507831"/>
          </a:xfrm>
          <a:prstGeom prst="rect">
            <a:avLst/>
          </a:prstGeom>
        </p:spPr>
        <p:txBody>
          <a:bodyPr wrap="square">
            <a:spAutoFit/>
          </a:bodyPr>
          <a:lstStyle/>
          <a:p>
            <a:pPr algn="r"/>
            <a:r>
              <a:rPr lang="el-GR" sz="1350" i="1" dirty="0"/>
              <a:t>Θήρα , Ακρωτήρι, Αντιλόπες, τοιχογραφία, Αθήνα Εθνικό Αρχαιολογικό Μουσείο</a:t>
            </a:r>
          </a:p>
        </p:txBody>
      </p:sp>
      <p:sp>
        <p:nvSpPr>
          <p:cNvPr id="2" name="Ορθογώνιο 1"/>
          <p:cNvSpPr/>
          <p:nvPr/>
        </p:nvSpPr>
        <p:spPr>
          <a:xfrm>
            <a:off x="323528" y="210920"/>
            <a:ext cx="3528392" cy="1200329"/>
          </a:xfrm>
          <a:prstGeom prst="rect">
            <a:avLst/>
          </a:prstGeom>
        </p:spPr>
        <p:txBody>
          <a:bodyPr wrap="square">
            <a:spAutoFit/>
          </a:bodyPr>
          <a:lstStyle/>
          <a:p>
            <a:pPr algn="ctr"/>
            <a:r>
              <a:rPr lang="el-GR" sz="2400" b="1" i="1" dirty="0"/>
              <a:t>Έμφαση στο περίγραμμα</a:t>
            </a:r>
            <a:r>
              <a:rPr lang="el-GR" sz="2400" i="1" dirty="0"/>
              <a:t> </a:t>
            </a:r>
            <a:r>
              <a:rPr lang="el-GR" sz="2400" b="1" i="1" dirty="0"/>
              <a:t>στις Κυκλαδίτικες νωπογραφίες</a:t>
            </a:r>
            <a:endParaRPr lang="el-GR" sz="2400" dirty="0"/>
          </a:p>
        </p:txBody>
      </p:sp>
    </p:spTree>
    <p:extLst>
      <p:ext uri="{BB962C8B-B14F-4D97-AF65-F5344CB8AC3E}">
        <p14:creationId xmlns:p14="http://schemas.microsoft.com/office/powerpoint/2010/main" val="3885572793"/>
      </p:ext>
    </p:extLst>
  </p:cSld>
  <p:clrMapOvr>
    <a:masterClrMapping/>
  </p:clrMapOvr>
  <mc:AlternateContent xmlns:mc="http://schemas.openxmlformats.org/markup-compatibility/2006" xmlns:p14="http://schemas.microsoft.com/office/powerpoint/2010/main">
    <mc:Choice Requires="p14">
      <p:transition spd="med" p14:dur="700" advTm="14498">
        <p:fade/>
      </p:transition>
    </mc:Choice>
    <mc:Fallback xmlns="">
      <p:transition spd="med" advTm="14498">
        <p:fade/>
      </p:transition>
    </mc:Fallback>
  </mc:AlternateContent>
  <p:extLst>
    <p:ext uri="{E180D4A7-C9FB-4DFB-919C-405C955672EB}">
      <p14:showEvtLst xmlns:p14="http://schemas.microsoft.com/office/powerpoint/2010/main">
        <p14:playEvt time="2630" objId="2"/>
        <p14:stopEvt time="13915" objId="2"/>
      </p14:showEvtLst>
    </p:ext>
  </p:extLs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 Εικόνα" descr="C:\Users\admin\Desktop\ΣΥΜΒΑΣΗ ΜΕ ΑΣΚΤ\6-2e72fe0d2d.jpg"/>
          <p:cNvPicPr/>
          <p:nvPr/>
        </p:nvPicPr>
        <p:blipFill>
          <a:blip r:embed="rId2"/>
          <a:srcRect/>
          <a:stretch>
            <a:fillRect/>
          </a:stretch>
        </p:blipFill>
        <p:spPr bwMode="auto">
          <a:xfrm>
            <a:off x="899592" y="1556464"/>
            <a:ext cx="7416824" cy="4798644"/>
          </a:xfrm>
          <a:prstGeom prst="rect">
            <a:avLst/>
          </a:prstGeom>
          <a:noFill/>
          <a:ln w="9525">
            <a:noFill/>
            <a:miter lim="800000"/>
            <a:headEnd/>
            <a:tailEnd/>
          </a:ln>
        </p:spPr>
      </p:pic>
      <p:sp>
        <p:nvSpPr>
          <p:cNvPr id="4" name="Ορθογώνιο 3"/>
          <p:cNvSpPr/>
          <p:nvPr/>
        </p:nvSpPr>
        <p:spPr>
          <a:xfrm>
            <a:off x="647564" y="6355108"/>
            <a:ext cx="7956376" cy="369332"/>
          </a:xfrm>
          <a:prstGeom prst="rect">
            <a:avLst/>
          </a:prstGeom>
        </p:spPr>
        <p:txBody>
          <a:bodyPr wrap="square">
            <a:spAutoFit/>
          </a:bodyPr>
          <a:lstStyle/>
          <a:p>
            <a:pPr algn="ctr"/>
            <a:r>
              <a:rPr lang="el-GR" i="1" dirty="0"/>
              <a:t>Δωμάτιο με την τοιχογραφία της Άνοιξης από το Ακρωτήρι</a:t>
            </a:r>
          </a:p>
        </p:txBody>
      </p:sp>
      <p:sp>
        <p:nvSpPr>
          <p:cNvPr id="5" name="Ορθογώνιο 4"/>
          <p:cNvSpPr/>
          <p:nvPr/>
        </p:nvSpPr>
        <p:spPr>
          <a:xfrm>
            <a:off x="0" y="-13196"/>
            <a:ext cx="9144000" cy="1569660"/>
          </a:xfrm>
          <a:prstGeom prst="rect">
            <a:avLst/>
          </a:prstGeom>
        </p:spPr>
        <p:txBody>
          <a:bodyPr wrap="square">
            <a:spAutoFit/>
          </a:bodyPr>
          <a:lstStyle/>
          <a:p>
            <a:pPr algn="ctr"/>
            <a:r>
              <a:rPr lang="el-GR" sz="2400" dirty="0"/>
              <a:t>Επιπλέον οι τοιχογραφίες των Κυκλάδων όπως και οι μινωικές είναι άμεσα συνδεδεμένες με την αρχιτεκτονική. </a:t>
            </a:r>
          </a:p>
          <a:p>
            <a:pPr algn="ctr"/>
            <a:r>
              <a:rPr lang="el-GR" sz="2400" dirty="0"/>
              <a:t>Αφενός σηματοδοτούν τους χώρους που αναπτύσσονται, αφετέρου αποτελούν ενοποιητικό στοιχείο. </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 Εικόνα" descr="C:\Users\admin\Desktop\ΣΥΜΒΑΣΗ ΜΕ ΑΣΚΤ\19-d50b571531.jpg"/>
          <p:cNvPicPr/>
          <p:nvPr/>
        </p:nvPicPr>
        <p:blipFill>
          <a:blip r:embed="rId2"/>
          <a:srcRect/>
          <a:stretch>
            <a:fillRect/>
          </a:stretch>
        </p:blipFill>
        <p:spPr bwMode="auto">
          <a:xfrm>
            <a:off x="0" y="1010344"/>
            <a:ext cx="9144000" cy="5225632"/>
          </a:xfrm>
          <a:prstGeom prst="rect">
            <a:avLst/>
          </a:prstGeom>
          <a:noFill/>
          <a:ln w="9525">
            <a:noFill/>
            <a:miter lim="800000"/>
            <a:headEnd/>
            <a:tailEnd/>
          </a:ln>
        </p:spPr>
      </p:pic>
      <p:sp>
        <p:nvSpPr>
          <p:cNvPr id="6145" name="Rectangle 1"/>
          <p:cNvSpPr>
            <a:spLocks noChangeArrowheads="1"/>
          </p:cNvSpPr>
          <p:nvPr/>
        </p:nvSpPr>
        <p:spPr bwMode="auto">
          <a:xfrm>
            <a:off x="0" y="6235976"/>
            <a:ext cx="9144000" cy="40011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l-GR" sz="2000" b="0" i="1" u="none" strike="noStrike" cap="none" normalizeH="0" baseline="0" dirty="0">
                <a:ln>
                  <a:noFill/>
                </a:ln>
                <a:solidFill>
                  <a:srgbClr val="000000"/>
                </a:solidFill>
                <a:effectLst/>
                <a:latin typeface="Calibri" pitchFamily="34" charset="0"/>
                <a:ea typeface="Times New Roman" pitchFamily="18" charset="0"/>
                <a:cs typeface="Calibri" pitchFamily="34" charset="0"/>
              </a:rPr>
              <a:t>Διακοσμητική ζώνη από το ανάκτορο της Τίρυνθας</a:t>
            </a:r>
            <a:endParaRPr kumimoji="0" lang="el-GR" sz="2000" b="0" i="1" u="none" strike="noStrike" cap="none" normalizeH="0" baseline="0" dirty="0">
              <a:ln>
                <a:noFill/>
              </a:ln>
              <a:solidFill>
                <a:schemeClr val="tx1"/>
              </a:solidFill>
              <a:effectLst/>
              <a:latin typeface="Arial" pitchFamily="34" charset="0"/>
              <a:cs typeface="Arial" pitchFamily="34" charset="0"/>
            </a:endParaRPr>
          </a:p>
        </p:txBody>
      </p:sp>
      <p:sp>
        <p:nvSpPr>
          <p:cNvPr id="4" name="Ορθογώνιο 3"/>
          <p:cNvSpPr/>
          <p:nvPr/>
        </p:nvSpPr>
        <p:spPr>
          <a:xfrm>
            <a:off x="175559" y="148569"/>
            <a:ext cx="8792881" cy="461665"/>
          </a:xfrm>
          <a:prstGeom prst="rect">
            <a:avLst/>
          </a:prstGeom>
        </p:spPr>
        <p:txBody>
          <a:bodyPr wrap="square">
            <a:spAutoFit/>
          </a:bodyPr>
          <a:lstStyle/>
          <a:p>
            <a:pPr algn="ctr"/>
            <a:r>
              <a:rPr lang="el-GR" sz="2400" b="1" i="1" dirty="0"/>
              <a:t>Έντονη  σχηματοποίηση στις μυκηναϊκές νωπογραφίες</a:t>
            </a:r>
            <a:endParaRPr lang="el-GR" sz="2400"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 Εικόνα" descr="C:\Users\admin\Downloads\La_Dame_de_Mycènes,_fresco.jpg"/>
          <p:cNvPicPr/>
          <p:nvPr/>
        </p:nvPicPr>
        <p:blipFill>
          <a:blip r:embed="rId2"/>
          <a:srcRect/>
          <a:stretch>
            <a:fillRect/>
          </a:stretch>
        </p:blipFill>
        <p:spPr bwMode="auto">
          <a:xfrm>
            <a:off x="395535" y="1209087"/>
            <a:ext cx="8424937" cy="5264422"/>
          </a:xfrm>
          <a:prstGeom prst="rect">
            <a:avLst/>
          </a:prstGeom>
          <a:noFill/>
          <a:ln w="9525">
            <a:noFill/>
            <a:miter lim="800000"/>
            <a:headEnd/>
            <a:tailEnd/>
          </a:ln>
        </p:spPr>
      </p:pic>
      <p:sp>
        <p:nvSpPr>
          <p:cNvPr id="3" name="Ορθογώνιο 2"/>
          <p:cNvSpPr/>
          <p:nvPr/>
        </p:nvSpPr>
        <p:spPr>
          <a:xfrm>
            <a:off x="1" y="8758"/>
            <a:ext cx="9144000" cy="1200329"/>
          </a:xfrm>
          <a:prstGeom prst="rect">
            <a:avLst/>
          </a:prstGeom>
        </p:spPr>
        <p:txBody>
          <a:bodyPr wrap="square">
            <a:spAutoFit/>
          </a:bodyPr>
          <a:lstStyle/>
          <a:p>
            <a:pPr algn="ctr"/>
            <a:r>
              <a:rPr lang="el-GR" sz="2400" dirty="0"/>
              <a:t>Ένα παγιωμένο μυκηναϊκό χαρακτήρα, που εμφανίζει έντονη </a:t>
            </a:r>
            <a:r>
              <a:rPr lang="el-GR" sz="2400" b="1" dirty="0"/>
              <a:t>σχηματοποίηση,</a:t>
            </a:r>
            <a:r>
              <a:rPr lang="el-GR" sz="2400" dirty="0"/>
              <a:t> απέκτησαν οι τοιχογραφίες του 13ου </a:t>
            </a:r>
            <a:r>
              <a:rPr lang="el-GR" sz="2400" dirty="0" err="1"/>
              <a:t>πΧ</a:t>
            </a:r>
            <a:r>
              <a:rPr lang="el-GR" sz="2400" dirty="0"/>
              <a:t> αι., αφού απελευθερώθηκαν από τα μινωικά τους πρότυπα</a:t>
            </a:r>
          </a:p>
        </p:txBody>
      </p:sp>
      <p:sp>
        <p:nvSpPr>
          <p:cNvPr id="4" name="Ορθογώνιο 3"/>
          <p:cNvSpPr/>
          <p:nvPr/>
        </p:nvSpPr>
        <p:spPr>
          <a:xfrm>
            <a:off x="1763688" y="6381328"/>
            <a:ext cx="5832648" cy="369332"/>
          </a:xfrm>
          <a:prstGeom prst="rect">
            <a:avLst/>
          </a:prstGeom>
        </p:spPr>
        <p:txBody>
          <a:bodyPr wrap="square">
            <a:spAutoFit/>
          </a:bodyPr>
          <a:lstStyle/>
          <a:p>
            <a:r>
              <a:rPr lang="el-GR" i="1" dirty="0"/>
              <a:t>«Η Μυκηναία», Εθνικό Αρχαιολογικό Μουσείο Αθηνών</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 Εικόνα" descr="C:\Users\admin\Downloads\Mykhn-mousikos.gif"/>
          <p:cNvPicPr/>
          <p:nvPr/>
        </p:nvPicPr>
        <p:blipFill>
          <a:blip r:embed="rId2"/>
          <a:srcRect/>
          <a:stretch>
            <a:fillRect/>
          </a:stretch>
        </p:blipFill>
        <p:spPr bwMode="auto">
          <a:xfrm>
            <a:off x="251520" y="1293560"/>
            <a:ext cx="8532440" cy="5040560"/>
          </a:xfrm>
          <a:prstGeom prst="rect">
            <a:avLst/>
          </a:prstGeom>
          <a:noFill/>
          <a:ln w="9525">
            <a:noFill/>
            <a:miter lim="800000"/>
            <a:headEnd/>
            <a:tailEnd/>
          </a:ln>
        </p:spPr>
      </p:pic>
      <p:sp>
        <p:nvSpPr>
          <p:cNvPr id="3" name="Ορθογώνιο 2"/>
          <p:cNvSpPr/>
          <p:nvPr/>
        </p:nvSpPr>
        <p:spPr>
          <a:xfrm>
            <a:off x="0" y="0"/>
            <a:ext cx="9144000" cy="1323439"/>
          </a:xfrm>
          <a:prstGeom prst="rect">
            <a:avLst/>
          </a:prstGeom>
        </p:spPr>
        <p:txBody>
          <a:bodyPr wrap="square">
            <a:spAutoFit/>
          </a:bodyPr>
          <a:lstStyle/>
          <a:p>
            <a:pPr algn="ctr"/>
            <a:r>
              <a:rPr lang="el-GR" sz="2000" dirty="0"/>
              <a:t>Μέσα από τη θεματολογία των τοιχογραφιών φανερώνεται το θρησκευτικό και το ηρωικό πνεύμα της μυκηναϊκής αριστοκρατίας. Οι πολεμικές σκηνές έχουν αφηγηματικό χαρακτήρα και αναφέρονται ίσως σε συγκεκριμένα στιγμιότυπα ή ιστορικά γεγονότα</a:t>
            </a:r>
          </a:p>
        </p:txBody>
      </p:sp>
      <p:sp>
        <p:nvSpPr>
          <p:cNvPr id="4" name="Ορθογώνιο 3"/>
          <p:cNvSpPr/>
          <p:nvPr/>
        </p:nvSpPr>
        <p:spPr>
          <a:xfrm>
            <a:off x="827584" y="6334120"/>
            <a:ext cx="7128792" cy="369332"/>
          </a:xfrm>
          <a:prstGeom prst="rect">
            <a:avLst/>
          </a:prstGeom>
        </p:spPr>
        <p:txBody>
          <a:bodyPr wrap="square">
            <a:spAutoFit/>
          </a:bodyPr>
          <a:lstStyle/>
          <a:p>
            <a:pPr algn="ctr"/>
            <a:r>
              <a:rPr lang="el-GR" i="1" dirty="0"/>
              <a:t>Ένας μουσικός που παίζει τη λύρα του και ένα πουλί (Ανάκτορο </a:t>
            </a:r>
            <a:r>
              <a:rPr lang="el-GR" i="1" dirty="0" err="1"/>
              <a:t>Πύλου</a:t>
            </a:r>
            <a:r>
              <a:rPr lang="el-GR" i="1" dirty="0"/>
              <a:t>).</a:t>
            </a:r>
          </a:p>
        </p:txBody>
      </p:sp>
    </p:spTree>
  </p:cSld>
  <p:clrMapOvr>
    <a:masterClrMapping/>
  </p:clrMapOvr>
</p:sld>
</file>

<file path=ppt/theme/theme1.xml><?xml version="1.0" encoding="utf-8"?>
<a:theme xmlns:a="http://schemas.openxmlformats.org/drawingml/2006/main" name="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657</TotalTime>
  <Words>1771</Words>
  <Application>Microsoft Office PowerPoint</Application>
  <PresentationFormat>On-screen Show (4:3)</PresentationFormat>
  <Paragraphs>122</Paragraphs>
  <Slides>46</Slides>
  <Notes>0</Notes>
  <HiddenSlides>0</HiddenSlides>
  <MMClips>4</MMClips>
  <ScaleCrop>false</ScaleCrop>
  <HeadingPairs>
    <vt:vector size="4" baseType="variant">
      <vt:variant>
        <vt:lpstr>Theme</vt:lpstr>
      </vt:variant>
      <vt:variant>
        <vt:i4>1</vt:i4>
      </vt:variant>
      <vt:variant>
        <vt:lpstr>Slide Titles</vt:lpstr>
      </vt:variant>
      <vt:variant>
        <vt:i4>46</vt:i4>
      </vt:variant>
    </vt:vector>
  </HeadingPairs>
  <TitlesOfParts>
    <vt:vector size="47" baseType="lpstr">
      <vt:lpstr>Θέμα του Office</vt:lpstr>
      <vt:lpstr>PowerPoint Presentation</vt:lpstr>
      <vt:lpstr>Η ιστορική διαδρομή της νωπογραφίας στον ελλαδικό χώρο μέσα από παραδείγματα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Παράδειγμα πειραματικού εργαστηρίου Νωπογραφίας σε μαθητές γυμνασίου</vt:lpstr>
      <vt:lpstr>PowerPoint Presentation</vt:lpstr>
      <vt:lpstr>PowerPoint Presentation</vt:lpstr>
      <vt:lpstr>PowerPoint Presentation</vt:lpstr>
      <vt:lpstr>PowerPoint Presentation</vt:lpstr>
      <vt:lpstr>PowerPoint Presentation</vt:lpstr>
    </vt:vector>
  </TitlesOfParts>
  <Company>HP</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Στον Ελλαδικό χώρο η τεχνική της νωπογραφίας</dc:title>
  <dc:creator>admin</dc:creator>
  <cp:lastModifiedBy>HP</cp:lastModifiedBy>
  <cp:revision>75</cp:revision>
  <dcterms:created xsi:type="dcterms:W3CDTF">2022-05-02T13:01:24Z</dcterms:created>
  <dcterms:modified xsi:type="dcterms:W3CDTF">2023-12-18T08:26:05Z</dcterms:modified>
</cp:coreProperties>
</file>