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74" r:id="rId5"/>
    <p:sldId id="258"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7"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2D691-926A-89FC-41E4-F98D9DC074C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B162BF4-5AEC-14EA-7FCD-485343ED6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6E53ECD-02E0-5A32-17DE-A88943E7F3E7}"/>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53E286B9-FFAD-8152-AE90-0D33405EE1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9A40C65-2D5B-86FD-E771-3CDCFD420897}"/>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325045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FD6EDD-2D17-CEAE-9A37-4C019F349B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21E359-BBB9-2859-F275-A6D5F2A8A7E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AEB6A5-A88C-3443-20B6-19B25517832B}"/>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7B9C6682-7B1B-DC52-0174-18235BA96B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889921-303D-004B-7DCE-9C0EB32AE338}"/>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25442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37ED52D-FAC2-0E2D-40CF-F5FFF86AA1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0A29D6-93E4-92E1-0972-C78500304BC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A79757-2ABB-07FA-5C29-8F8E667DF756}"/>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38B4CA53-7556-7AD7-F8EA-3943CCEE16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D192F8-09C6-4C45-9D35-38E01940552C}"/>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308605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3A3CD0-064F-0124-3A3B-686A51CA91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17299EC-2BCE-A52E-04BA-7A29B4FC6FA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33DDBD7-FF3A-6875-E9AE-8B01103040ED}"/>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8A7022C9-3925-FCF5-1772-C7BBD92745C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8940EF-49CB-3031-3EBE-22D9EB5FE78F}"/>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204566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991F4B-8B6E-BBE1-AB49-2F3C3E8CC00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740336C-EA97-AA98-48C5-760E7A764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A79D9A2-F5DD-D5E6-D5CB-A00C79A671F6}"/>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EAB70742-B9E7-7AD7-204D-AA7C1422FDE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F772A3-366C-6546-B214-3517D6EE46F6}"/>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19347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C56C7E-63FF-6B1D-349C-C82F5849E7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02DCB91-2EFE-7059-E96A-409E665C40A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ACDF962-A633-F2A2-DDE8-45F775331B1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CD86D06-4DB0-6858-2A79-7604A1258862}"/>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6" name="Θέση υποσέλιδου 5">
            <a:extLst>
              <a:ext uri="{FF2B5EF4-FFF2-40B4-BE49-F238E27FC236}">
                <a16:creationId xmlns:a16="http://schemas.microsoft.com/office/drawing/2014/main" id="{4CAF455B-010E-B79C-1229-20461E8F98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8218D4B-0774-A4B9-37FB-766882AFF034}"/>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186372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8E4CAC-6DA7-7869-A46B-90F8A3C6113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9D047E2-B21C-ABCA-A18D-B6B51857F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989A39B-06D7-4712-0647-343707D75CC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25349C9-5D15-67A1-CE7A-72840FBA7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580F050-B9A7-2949-98C6-8E3378CC403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BB06081-E77E-6A64-3131-BEADD2AAB77C}"/>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8" name="Θέση υποσέλιδου 7">
            <a:extLst>
              <a:ext uri="{FF2B5EF4-FFF2-40B4-BE49-F238E27FC236}">
                <a16:creationId xmlns:a16="http://schemas.microsoft.com/office/drawing/2014/main" id="{C84D4161-2AFB-4453-AC05-E4CA8C9985A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4D790AA-EAEE-054D-0277-F65C77690631}"/>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98424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A12313-E2D1-F173-8042-41F4C1EEBB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F85434E-C531-9ECB-F09F-FEFB2064F91B}"/>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4" name="Θέση υποσέλιδου 3">
            <a:extLst>
              <a:ext uri="{FF2B5EF4-FFF2-40B4-BE49-F238E27FC236}">
                <a16:creationId xmlns:a16="http://schemas.microsoft.com/office/drawing/2014/main" id="{760EE053-5147-770A-1CD8-7B2ECE5BE1E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75E3119-E398-86E4-A976-0A8D67C43E8C}"/>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19040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00A0D14-52EC-C78D-9C56-1C19D23268E8}"/>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3" name="Θέση υποσέλιδου 2">
            <a:extLst>
              <a:ext uri="{FF2B5EF4-FFF2-40B4-BE49-F238E27FC236}">
                <a16:creationId xmlns:a16="http://schemas.microsoft.com/office/drawing/2014/main" id="{21274638-BE53-0C3B-9BEA-0B4FE727DF2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7EECF8A-3498-19C1-9894-ED7D26AF3ED3}"/>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248618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BFB081-C90C-C8A8-FB95-C5451433D4F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7F302C-9D4A-CBD7-8053-2D0071097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F1C17DB-1C76-CDAF-0DCA-16574181B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6623390-A398-B3FD-0E07-9934CDBFD20A}"/>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6" name="Θέση υποσέλιδου 5">
            <a:extLst>
              <a:ext uri="{FF2B5EF4-FFF2-40B4-BE49-F238E27FC236}">
                <a16:creationId xmlns:a16="http://schemas.microsoft.com/office/drawing/2014/main" id="{54C7E68D-BD72-1643-AB1E-7779C4D1C4A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91B44DE-D893-C304-AE0C-5ABEC92CE7E9}"/>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293653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DB56FE-8F4B-51BC-BD7C-7354973773B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98B51E0-940C-9837-0C75-70032E50D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3D01545-F977-00DA-D39E-1307C69E4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A6339B2-55FD-952B-11FB-625F940358B0}"/>
              </a:ext>
            </a:extLst>
          </p:cNvPr>
          <p:cNvSpPr>
            <a:spLocks noGrp="1"/>
          </p:cNvSpPr>
          <p:nvPr>
            <p:ph type="dt" sz="half" idx="10"/>
          </p:nvPr>
        </p:nvSpPr>
        <p:spPr/>
        <p:txBody>
          <a:bodyPr/>
          <a:lstStyle/>
          <a:p>
            <a:fld id="{01ABE1D3-75D9-4E5A-8187-1EAABB982F31}" type="datetimeFigureOut">
              <a:rPr lang="el-GR" smtClean="0"/>
              <a:t>11/12/2023</a:t>
            </a:fld>
            <a:endParaRPr lang="el-GR"/>
          </a:p>
        </p:txBody>
      </p:sp>
      <p:sp>
        <p:nvSpPr>
          <p:cNvPr id="6" name="Θέση υποσέλιδου 5">
            <a:extLst>
              <a:ext uri="{FF2B5EF4-FFF2-40B4-BE49-F238E27FC236}">
                <a16:creationId xmlns:a16="http://schemas.microsoft.com/office/drawing/2014/main" id="{61CC2F09-A684-5879-BC34-17AF34191A3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AFEAA0-C1F8-91C1-797D-C5BC09C3D0FB}"/>
              </a:ext>
            </a:extLst>
          </p:cNvPr>
          <p:cNvSpPr>
            <a:spLocks noGrp="1"/>
          </p:cNvSpPr>
          <p:nvPr>
            <p:ph type="sldNum" sz="quarter" idx="12"/>
          </p:nvPr>
        </p:nvSpPr>
        <p:spPr/>
        <p:txBody>
          <a:bodyPr/>
          <a:lstStyle/>
          <a:p>
            <a:fld id="{F252F302-EC2C-4F9E-ABFE-DD120906F07D}" type="slidenum">
              <a:rPr lang="el-GR" smtClean="0"/>
              <a:t>‹#›</a:t>
            </a:fld>
            <a:endParaRPr lang="el-GR"/>
          </a:p>
        </p:txBody>
      </p:sp>
    </p:spTree>
    <p:extLst>
      <p:ext uri="{BB962C8B-B14F-4D97-AF65-F5344CB8AC3E}">
        <p14:creationId xmlns:p14="http://schemas.microsoft.com/office/powerpoint/2010/main" val="42180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ED09C44-0446-7FCE-5D34-C1DEAF3BA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6439FEB-F75D-811E-B7F3-F79B1D2E0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2BB74A0-9C41-05AA-5364-C0263F6F6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BE1D3-75D9-4E5A-8187-1EAABB982F31}" type="datetimeFigureOut">
              <a:rPr lang="el-GR" smtClean="0"/>
              <a:t>11/12/2023</a:t>
            </a:fld>
            <a:endParaRPr lang="el-GR"/>
          </a:p>
        </p:txBody>
      </p:sp>
      <p:sp>
        <p:nvSpPr>
          <p:cNvPr id="5" name="Θέση υποσέλιδου 4">
            <a:extLst>
              <a:ext uri="{FF2B5EF4-FFF2-40B4-BE49-F238E27FC236}">
                <a16:creationId xmlns:a16="http://schemas.microsoft.com/office/drawing/2014/main" id="{771AC96A-5B78-CEBB-7B91-87FB4618A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4868D69-8525-8DE7-C829-57A12289F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2F302-EC2C-4F9E-ABFE-DD120906F07D}" type="slidenum">
              <a:rPr lang="el-GR" smtClean="0"/>
              <a:t>‹#›</a:t>
            </a:fld>
            <a:endParaRPr lang="el-GR"/>
          </a:p>
        </p:txBody>
      </p:sp>
    </p:spTree>
    <p:extLst>
      <p:ext uri="{BB962C8B-B14F-4D97-AF65-F5344CB8AC3E}">
        <p14:creationId xmlns:p14="http://schemas.microsoft.com/office/powerpoint/2010/main" val="335364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gif"/><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5.jpe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27.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20.gif"/><Relationship Id="rId3" Type="http://schemas.openxmlformats.org/officeDocument/2006/relationships/image" Target="../media/image1.png"/><Relationship Id="rId7" Type="http://schemas.openxmlformats.org/officeDocument/2006/relationships/image" Target="../media/image16.gif"/><Relationship Id="rId12" Type="http://schemas.openxmlformats.org/officeDocument/2006/relationships/image" Target="../media/image19.gif"/><Relationship Id="rId2" Type="http://schemas.openxmlformats.org/officeDocument/2006/relationships/hyperlink" Target="https://osha.europa.eu/en" TargetMode="External"/><Relationship Id="rId1" Type="http://schemas.openxmlformats.org/officeDocument/2006/relationships/slideLayout" Target="../slideLayouts/slideLayout1.xml"/><Relationship Id="rId6" Type="http://schemas.openxmlformats.org/officeDocument/2006/relationships/image" Target="../media/image8.gif"/><Relationship Id="rId11" Type="http://schemas.openxmlformats.org/officeDocument/2006/relationships/image" Target="../media/image18.gif"/><Relationship Id="rId5" Type="http://schemas.openxmlformats.org/officeDocument/2006/relationships/image" Target="../media/image15.gif"/><Relationship Id="rId10" Type="http://schemas.openxmlformats.org/officeDocument/2006/relationships/image" Target="../media/image17.gif"/><Relationship Id="rId4" Type="http://schemas.openxmlformats.org/officeDocument/2006/relationships/image" Target="../media/image2.jpe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id="{2D4B613C-D98C-4A28-268E-420FF2BC41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7" name="Εικόνα 16" descr="logo askt el">
            <a:extLst>
              <a:ext uri="{FF2B5EF4-FFF2-40B4-BE49-F238E27FC236}">
                <a16:creationId xmlns:a16="http://schemas.microsoft.com/office/drawing/2014/main" id="{FAB1498B-D64F-5A3C-36A8-4793CE525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
        <p:nvSpPr>
          <p:cNvPr id="5" name="Υπότιτλος 4">
            <a:extLst>
              <a:ext uri="{FF2B5EF4-FFF2-40B4-BE49-F238E27FC236}">
                <a16:creationId xmlns:a16="http://schemas.microsoft.com/office/drawing/2014/main" id="{E0832185-1CAE-28FB-E7DA-BE9F458F8BEA}"/>
              </a:ext>
            </a:extLst>
          </p:cNvPr>
          <p:cNvSpPr>
            <a:spLocks noGrp="1"/>
          </p:cNvSpPr>
          <p:nvPr>
            <p:ph type="subTitle" idx="1"/>
          </p:nvPr>
        </p:nvSpPr>
        <p:spPr>
          <a:xfrm>
            <a:off x="126028" y="594869"/>
            <a:ext cx="11939944" cy="1655762"/>
          </a:xfrm>
        </p:spPr>
        <p:txBody>
          <a:bodyPr>
            <a:normAutofit lnSpcReduction="10000"/>
          </a:bodyPr>
          <a:lstStyle/>
          <a:p>
            <a:r>
              <a:rPr lang="el-GR" sz="3200" b="1" dirty="0">
                <a:solidFill>
                  <a:srgbClr val="C00000"/>
                </a:solidFill>
                <a:effectLst>
                  <a:outerShdw blurRad="38100" dist="38100" dir="2700000" algn="tl">
                    <a:srgbClr val="000000">
                      <a:alpha val="43137"/>
                    </a:srgbClr>
                  </a:outerShdw>
                </a:effectLst>
              </a:rPr>
              <a:t>Α σ φ α λ ή ς    Χ ρ ή σ η    Υ λ ι κ ώ ν    τ η ς    Τ έ χ ν η ς</a:t>
            </a:r>
          </a:p>
          <a:p>
            <a:endParaRPr lang="el-GR" sz="3200" b="1" dirty="0">
              <a:solidFill>
                <a:srgbClr val="C00000"/>
              </a:solidFill>
              <a:effectLst>
                <a:outerShdw blurRad="38100" dist="38100" dir="2700000" algn="tl">
                  <a:srgbClr val="000000">
                    <a:alpha val="43137"/>
                  </a:srgbClr>
                </a:outerShdw>
              </a:effectLst>
            </a:endParaRPr>
          </a:p>
          <a:p>
            <a:r>
              <a:rPr lang="el-GR" sz="3200" b="1" dirty="0">
                <a:solidFill>
                  <a:srgbClr val="C00000"/>
                </a:solidFill>
                <a:effectLst>
                  <a:outerShdw blurRad="38100" dist="38100" dir="2700000" algn="tl">
                    <a:srgbClr val="000000">
                      <a:alpha val="43137"/>
                    </a:srgbClr>
                  </a:outerShdw>
                </a:effectLst>
              </a:rPr>
              <a:t>για εμάς και το Περιβάλλον</a:t>
            </a:r>
          </a:p>
        </p:txBody>
      </p:sp>
      <p:pic>
        <p:nvPicPr>
          <p:cNvPr id="1026" name="Picture 2" descr="Προεπισκόπηση εικόνας">
            <a:extLst>
              <a:ext uri="{FF2B5EF4-FFF2-40B4-BE49-F238E27FC236}">
                <a16:creationId xmlns:a16="http://schemas.microsoft.com/office/drawing/2014/main" id="{B2BB68CF-4014-480B-9145-C6D11EF77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734" y="2446662"/>
            <a:ext cx="3232509" cy="2161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ροεπισκόπηση εικόνας">
            <a:extLst>
              <a:ext uri="{FF2B5EF4-FFF2-40B4-BE49-F238E27FC236}">
                <a16:creationId xmlns:a16="http://schemas.microsoft.com/office/drawing/2014/main" id="{0E72277A-72F2-CC71-8D1B-8AA9325AF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132" y="2419618"/>
            <a:ext cx="3232506" cy="2161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B235DB-C60D-C194-7838-6825C03AEE05}"/>
              </a:ext>
            </a:extLst>
          </p:cNvPr>
          <p:cNvSpPr txBox="1"/>
          <p:nvPr/>
        </p:nvSpPr>
        <p:spPr>
          <a:xfrm>
            <a:off x="1970001" y="4829452"/>
            <a:ext cx="8231242" cy="1584023"/>
          </a:xfrm>
          <a:prstGeom prst="rect">
            <a:avLst/>
          </a:prstGeom>
          <a:noFill/>
        </p:spPr>
        <p:txBody>
          <a:bodyPr wrap="square" rtlCol="0">
            <a:spAutoFit/>
          </a:bodyPr>
          <a:lstStyle/>
          <a:p>
            <a:pPr algn="ctr">
              <a:lnSpc>
                <a:spcPct val="115000"/>
              </a:lnSpc>
              <a:spcBef>
                <a:spcPts val="1200"/>
              </a:spcBef>
              <a:spcAft>
                <a:spcPts val="1125"/>
              </a:spcAft>
            </a:pPr>
            <a:r>
              <a:rPr lang="el-GR" sz="2200" b="1" dirty="0">
                <a:solidFill>
                  <a:srgbClr val="002060"/>
                </a:solidFill>
                <a:effectLst>
                  <a:outerShdw blurRad="38100" dist="38100" dir="2700000" algn="tl">
                    <a:srgbClr val="000000">
                      <a:alpha val="43137"/>
                    </a:srgbClr>
                  </a:outerShdw>
                </a:effectLst>
              </a:rPr>
              <a:t>Χάρης Ρέτσος, Φυσικός</a:t>
            </a:r>
          </a:p>
          <a:p>
            <a:pPr algn="ctr">
              <a:lnSpc>
                <a:spcPct val="115000"/>
              </a:lnSpc>
              <a:spcBef>
                <a:spcPts val="1200"/>
              </a:spcBef>
              <a:spcAft>
                <a:spcPts val="1125"/>
              </a:spcAft>
            </a:pPr>
            <a:r>
              <a:rPr lang="el-GR" sz="2200" dirty="0">
                <a:solidFill>
                  <a:srgbClr val="002060"/>
                </a:solidFill>
                <a:effectLst>
                  <a:outerShdw blurRad="38100" dist="38100" dir="2700000" algn="tl">
                    <a:srgbClr val="000000">
                      <a:alpha val="43137"/>
                    </a:srgbClr>
                  </a:outerShdw>
                </a:effectLst>
              </a:rPr>
              <a:t>Εργαστηριακό Διδακτικό Προσωπικό, Τμήμα Εικαστικών Τεχνών ΑΣΚΤ</a:t>
            </a:r>
          </a:p>
          <a:p>
            <a:endParaRPr lang="el-GR" dirty="0"/>
          </a:p>
        </p:txBody>
      </p:sp>
    </p:spTree>
    <p:extLst>
      <p:ext uri="{BB962C8B-B14F-4D97-AF65-F5344CB8AC3E}">
        <p14:creationId xmlns:p14="http://schemas.microsoft.com/office/powerpoint/2010/main" val="66944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662815"/>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Αέριο υπό πίεση</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Μαύρη φιάλη αερίου σε κόκκινο πλαίσιο</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Περιέχει αέριο υπό πίεση κάτι που σημαίνει ότι εάν θερμανθεί θα αυξηθεί περαιτέρω η πίεση στο δοχείο και μπορεί να εκραγεί. Επίσης, σημαίνει ότι περιέχει αέριο υπό ψύξη και μπορεί να προκαλέσει εγκαύματα ψύχους ή τραυματισμό.</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err="1">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Περιέκτες</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αερίου.</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Να προστατεύεται από τις ηλιακές ακτίνες. Φοράτε μονωτικά γάντια προστασίας από το ψύχος</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προστατευτική μάσκα</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προστατευτικά γυαλιά. Συμβουλευτείτε</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Επισκεφθείτε αμέσως γιατρό.</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Δεν υπάρχει σύμβολο για το συγκεκριμένο </a:t>
            </a:r>
            <a:r>
              <a:rPr lang="el-GR" sz="2000" kern="0" dirty="0" err="1">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εικονόγραμμα</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κινδύνου.</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4" name="Εικόνα 3" descr="Image">
            <a:extLst>
              <a:ext uri="{FF2B5EF4-FFF2-40B4-BE49-F238E27FC236}">
                <a16:creationId xmlns:a16="http://schemas.microsoft.com/office/drawing/2014/main" id="{BF2617B7-CAE4-D31D-88EA-15B7DE652D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7224" y="621731"/>
            <a:ext cx="2050448" cy="2050448"/>
          </a:xfrm>
          <a:prstGeom prst="rect">
            <a:avLst/>
          </a:prstGeom>
          <a:noFill/>
          <a:ln>
            <a:noFill/>
          </a:ln>
        </p:spPr>
      </p:pic>
    </p:spTree>
    <p:extLst>
      <p:ext uri="{BB962C8B-B14F-4D97-AF65-F5344CB8AC3E}">
        <p14:creationId xmlns:p14="http://schemas.microsoft.com/office/powerpoint/2010/main" val="428501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5278368"/>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Εκρηκτικό </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Μαύρη </a:t>
            </a:r>
            <a:r>
              <a:rPr lang="el-GR" sz="2000" kern="0" dirty="0" err="1">
                <a:solidFill>
                  <a:srgbClr val="384A53"/>
                </a:solidFill>
                <a:latin typeface="Calibri" panose="020F0502020204030204" pitchFamily="34" charset="0"/>
                <a:cs typeface="Calibri" panose="020F0502020204030204" pitchFamily="34" charset="0"/>
              </a:rPr>
              <a:t>εκρηγνυόμενη</a:t>
            </a:r>
            <a:r>
              <a:rPr lang="el-GR" sz="2000" kern="0" dirty="0">
                <a:solidFill>
                  <a:srgbClr val="384A53"/>
                </a:solidFill>
                <a:latin typeface="Calibri" panose="020F0502020204030204" pitchFamily="34"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βόμβα σε κόκκινο πλαίσιο.</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Ασταθή εκρηκτικά. Εκρηκτικά, κίνδυνος μαζικής έκρηξης. Εκρηκτικά, σοβαρός κίνδυνος εκτόξευσης. Εκρηκτικά, κίνδυνος πυρκαγιάς, έκρηξης, εκτόξευσης. Σε περίπτωση πυρκαγιάς ενδέχεται να προκύψει μαζική έκρηξη.</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Πυροτεχνήματα, </a:t>
            </a:r>
            <a:r>
              <a:rPr lang="el-GR" sz="2000" kern="0" dirty="0" err="1">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πυρομαχικά</a:t>
            </a:r>
            <a:endPar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Εφοδιαστείτε με τις ειδικές οδηγίες πριν από τη χρήση. Μην το χρησιμοποιήσετε πριν διαβάσετε και κατανοήσετε τις οδηγίες προφύλαξης. Μακριά από θερμότητα, σπινθήρες, φλόγες, θερμές επιφάνειες. – Μην καπνίζετε. Να φοράτε προστατευτικά γάντια, προστατευτικά ενδύματα / μέσα ατομικής προστασίας για τα μάτια</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πρόσωπο. Χρησιμοποιείτε μέσα ατομικής προστασίας όταν απαιτείται. Κίνδυνος έκρηξης σε περίπτωση πυρκαγιάς.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5" name="Εικόνα 4" descr="Image">
            <a:extLst>
              <a:ext uri="{FF2B5EF4-FFF2-40B4-BE49-F238E27FC236}">
                <a16:creationId xmlns:a16="http://schemas.microsoft.com/office/drawing/2014/main" id="{C4029456-C623-07F8-3A1A-C52A5945CF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2675" y="632827"/>
            <a:ext cx="2039351" cy="2039351"/>
          </a:xfrm>
          <a:prstGeom prst="rect">
            <a:avLst/>
          </a:prstGeom>
          <a:noFill/>
          <a:ln>
            <a:noFill/>
          </a:ln>
        </p:spPr>
      </p:pic>
      <p:pic>
        <p:nvPicPr>
          <p:cNvPr id="8" name="Εικόνα 7" descr="Image">
            <a:extLst>
              <a:ext uri="{FF2B5EF4-FFF2-40B4-BE49-F238E27FC236}">
                <a16:creationId xmlns:a16="http://schemas.microsoft.com/office/drawing/2014/main" id="{889A603E-38AA-D47D-0F1A-D4154471A8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9295" y="6009318"/>
            <a:ext cx="613410" cy="636270"/>
          </a:xfrm>
          <a:prstGeom prst="rect">
            <a:avLst/>
          </a:prstGeom>
          <a:noFill/>
          <a:ln>
            <a:noFill/>
          </a:ln>
        </p:spPr>
      </p:pic>
    </p:spTree>
    <p:extLst>
      <p:ext uri="{BB962C8B-B14F-4D97-AF65-F5344CB8AC3E}">
        <p14:creationId xmlns:p14="http://schemas.microsoft.com/office/powerpoint/2010/main" val="204508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355038"/>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Οξειδωτικό</a:t>
            </a:r>
            <a:endParaRPr lang="en-US"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Μαύρη φλόγα υπεράνω κύκλου</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σε κόκκινο πλαίσιο.</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Μπορεί να προκαλέσει ή να αναζωπυρώσει πυρκαγιά· οξειδωτικό. Μπορεί να προκαλέσει πυρκαγιά ή έκρηξη· ισχυρό οξειδωτικό.</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Λευκαντικό, οξυγόνο για ιατρικούς σκοπούς.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Μακριά από θερμότητα, σπινθήρες, φλόγες, θερμές επιφάνειες. – Μην καπνίζετε. Να φοράτε προστατευτικά γάντια</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προστατευτικά ενδύματα, μέσα ατομικής προστασίας για μάτια, πρόσωπο. Ξεπλύνετε αμέσως τα μολυσμένα ρούχα και την επιδερμίδα με άφθονο νερό πριν αφαιρέσετε τα ρούχα.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4" name="Εικόνα 3" descr="Image">
            <a:extLst>
              <a:ext uri="{FF2B5EF4-FFF2-40B4-BE49-F238E27FC236}">
                <a16:creationId xmlns:a16="http://schemas.microsoft.com/office/drawing/2014/main" id="{51259611-C9B4-AA51-43DE-FBDCDCC3E1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1150" y="630309"/>
            <a:ext cx="2043793" cy="2043793"/>
          </a:xfrm>
          <a:prstGeom prst="rect">
            <a:avLst/>
          </a:prstGeom>
          <a:noFill/>
          <a:ln>
            <a:noFill/>
          </a:ln>
        </p:spPr>
      </p:pic>
      <p:pic>
        <p:nvPicPr>
          <p:cNvPr id="9" name="Εικόνα 8" descr="Image">
            <a:extLst>
              <a:ext uri="{FF2B5EF4-FFF2-40B4-BE49-F238E27FC236}">
                <a16:creationId xmlns:a16="http://schemas.microsoft.com/office/drawing/2014/main" id="{47358461-1F0D-1525-0A9E-7EB5699935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7616" y="5391158"/>
            <a:ext cx="638810" cy="638810"/>
          </a:xfrm>
          <a:prstGeom prst="rect">
            <a:avLst/>
          </a:prstGeom>
          <a:noFill/>
          <a:ln>
            <a:noFill/>
          </a:ln>
        </p:spPr>
      </p:pic>
    </p:spTree>
    <p:extLst>
      <p:ext uri="{BB962C8B-B14F-4D97-AF65-F5344CB8AC3E}">
        <p14:creationId xmlns:p14="http://schemas.microsoft.com/office/powerpoint/2010/main" val="77486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662815"/>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Εύφλεκτο</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Μαύρη φλόγα</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σε κόκκινο πλαίσιο.</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Εξαιρετικά εύφλεκτο αέριο. Εύφλεκτο αέριο. Εξαιρετικά εύφλεκτο αερόλυμα Εύφλεκτο αερόλυμα, Υγρό και ατμοί πολύ εύφλεκτα. Υγρό και ατμοί εύφλεκτα. Εύφλεκτο.</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Έλαιο για λυχνίες, βενζίνη,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ασετόν</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για τα νύχια, οινόπνευμα.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Μην ψεκάζετε κοντά σε φλόγα ή άλλη πηγή ανάφλεξης. Μακριά από θερμότητα, σπινθήρες, φλόγες, θερμές επιφάνειες. – Μην καπνίζετε. Να διατηρείται ο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περιέκτης</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ερμητικά κλειστός. Να διατηρείται δροσερό. Να προστατεύεται από τις ηλιακές ακτίνες.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5" name="Εικόνα 4" descr="Image">
            <a:extLst>
              <a:ext uri="{FF2B5EF4-FFF2-40B4-BE49-F238E27FC236}">
                <a16:creationId xmlns:a16="http://schemas.microsoft.com/office/drawing/2014/main" id="{2F320D4F-B22D-6FA5-3B6F-31CFD246B7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9915" y="628603"/>
            <a:ext cx="2043793" cy="2043793"/>
          </a:xfrm>
          <a:prstGeom prst="rect">
            <a:avLst/>
          </a:prstGeom>
          <a:noFill/>
          <a:ln>
            <a:noFill/>
          </a:ln>
        </p:spPr>
      </p:pic>
      <p:pic>
        <p:nvPicPr>
          <p:cNvPr id="8" name="Εικόνα 7" descr="Image">
            <a:extLst>
              <a:ext uri="{FF2B5EF4-FFF2-40B4-BE49-F238E27FC236}">
                <a16:creationId xmlns:a16="http://schemas.microsoft.com/office/drawing/2014/main" id="{19959D42-F315-025A-817A-3CA8DB4235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016" y="5659632"/>
            <a:ext cx="613410" cy="567055"/>
          </a:xfrm>
          <a:prstGeom prst="rect">
            <a:avLst/>
          </a:prstGeom>
          <a:noFill/>
          <a:ln>
            <a:noFill/>
          </a:ln>
        </p:spPr>
      </p:pic>
    </p:spTree>
    <p:extLst>
      <p:ext uri="{BB962C8B-B14F-4D97-AF65-F5344CB8AC3E}">
        <p14:creationId xmlns:p14="http://schemas.microsoft.com/office/powerpoint/2010/main" val="75828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662815"/>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Διαβρωτικό</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 Διάβρωση</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Μπορεί να διαβρώσει μέταλλα. Προκαλεί σοβαρά δερματικά εγκαύματα και οφθαλμικές βλάβες.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Καθαριστικά αποχέτευσης, οξικό οξύ, υδροχλωρικό οξύ, αμμώνιο.</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Μην αναπνέετε σκόνη, αναθυμιάσεις, αέρια, σταγονίδια, ατμούς,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εκνεφώματα</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Πλύνετε σχολαστικά μετά τον χειρισμό. Να φοράτε προστατευτικά γάντια, προστατευτικά ενδύματα, μέσα ατομικής προστασίας για τα μάτια, πρόσωπο. Φυλάσσεται κλειδωμένο Να διατηρείται μόνο στον αρχικό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περιέκτη</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4" name="Εικόνα 3" descr="Image">
            <a:extLst>
              <a:ext uri="{FF2B5EF4-FFF2-40B4-BE49-F238E27FC236}">
                <a16:creationId xmlns:a16="http://schemas.microsoft.com/office/drawing/2014/main" id="{D8D7A374-0EF0-B248-365B-ACCB46B3B6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5655" y="629591"/>
            <a:ext cx="2043793" cy="2043793"/>
          </a:xfrm>
          <a:prstGeom prst="rect">
            <a:avLst/>
          </a:prstGeom>
          <a:noFill/>
          <a:ln>
            <a:noFill/>
          </a:ln>
        </p:spPr>
      </p:pic>
      <p:pic>
        <p:nvPicPr>
          <p:cNvPr id="9" name="Εικόνα 8" descr="Image">
            <a:extLst>
              <a:ext uri="{FF2B5EF4-FFF2-40B4-BE49-F238E27FC236}">
                <a16:creationId xmlns:a16="http://schemas.microsoft.com/office/drawing/2014/main" id="{6EA6127F-D3BA-ACA2-BFDB-6A0DB7AC86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8782" y="5873502"/>
            <a:ext cx="629920" cy="508635"/>
          </a:xfrm>
          <a:prstGeom prst="rect">
            <a:avLst/>
          </a:prstGeom>
          <a:noFill/>
          <a:ln>
            <a:noFill/>
          </a:ln>
        </p:spPr>
      </p:pic>
      <p:pic>
        <p:nvPicPr>
          <p:cNvPr id="10" name="Εικόνα 9" descr="Image">
            <a:extLst>
              <a:ext uri="{FF2B5EF4-FFF2-40B4-BE49-F238E27FC236}">
                <a16:creationId xmlns:a16="http://schemas.microsoft.com/office/drawing/2014/main" id="{47EC0241-9CF7-13E5-11F7-AD6A37A1B8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6062" y="5886202"/>
            <a:ext cx="495935" cy="495935"/>
          </a:xfrm>
          <a:prstGeom prst="rect">
            <a:avLst/>
          </a:prstGeom>
          <a:noFill/>
          <a:ln>
            <a:noFill/>
          </a:ln>
        </p:spPr>
      </p:pic>
    </p:spTree>
    <p:extLst>
      <p:ext uri="{BB962C8B-B14F-4D97-AF65-F5344CB8AC3E}">
        <p14:creationId xmlns:p14="http://schemas.microsoft.com/office/powerpoint/2010/main" val="265620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Image">
            <a:extLst>
              <a:ext uri="{FF2B5EF4-FFF2-40B4-BE49-F238E27FC236}">
                <a16:creationId xmlns:a16="http://schemas.microsoft.com/office/drawing/2014/main" id="{F737C3C5-AABB-E128-4435-44A81D0E2A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2605" y="639186"/>
            <a:ext cx="2041869" cy="2041869"/>
          </a:xfrm>
          <a:prstGeom prst="rect">
            <a:avLst/>
          </a:prstGeom>
          <a:noFill/>
          <a:ln>
            <a:noFill/>
          </a:ln>
        </p:spPr>
      </p:pic>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188326"/>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Επικίνδυνο για το περιβάλλον</a:t>
            </a:r>
            <a:endParaRPr lang="en-US"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  Περιβάλλον</a:t>
            </a:r>
            <a:endParaRPr lang="en-US" sz="2000" kern="0" dirty="0">
              <a:solidFill>
                <a:srgbClr val="384A53"/>
              </a:solidFill>
              <a:latin typeface="Calibri" panose="020F0502020204030204" pitchFamily="34" charset="0"/>
              <a:cs typeface="Calibri" panose="020F0502020204030204" pitchFamily="34" charset="0"/>
            </a:endParaRP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Πολύ τοξικό για τους υδρόβιους οργανισμούς, με μακροχρόνιες επιπτώσεις</a:t>
            </a:r>
            <a:r>
              <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Τοξικό για τους υδρόβιους οργανισμούς, με μακροχρόνιες επιπτώσεις.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Φυτοφάρμακα,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βιοκτόνα</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βενζίνη, τερεβινθέλαιο</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a:t>
            </a:r>
            <a:endPar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Να αποφεύγεται η ελευθέρωση στο περιβάλλον</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Μαζέψτε τη χυμένη ποσότητα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8" name="Εικόνα 7" descr="Image">
            <a:extLst>
              <a:ext uri="{FF2B5EF4-FFF2-40B4-BE49-F238E27FC236}">
                <a16:creationId xmlns:a16="http://schemas.microsoft.com/office/drawing/2014/main" id="{92E86E3C-751C-77B4-EE0C-F52C976311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4380" y="5238419"/>
            <a:ext cx="523240" cy="518160"/>
          </a:xfrm>
          <a:prstGeom prst="rect">
            <a:avLst/>
          </a:prstGeom>
          <a:noFill/>
          <a:ln>
            <a:noFill/>
          </a:ln>
        </p:spPr>
      </p:pic>
    </p:spTree>
    <p:extLst>
      <p:ext uri="{BB962C8B-B14F-4D97-AF65-F5344CB8AC3E}">
        <p14:creationId xmlns:p14="http://schemas.microsoft.com/office/powerpoint/2010/main" val="32427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5278368"/>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Κίνδυνος για την υγεία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 Μαύρο θαυμαστικό σε κόκκινο πλαίσιο</a:t>
            </a: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Μπορεί να προκαλέσει ερεθισμό της αναπνευστικής οδού. Μπορεί να προκαλέσει υπνηλία ή ζάλη. Μπορεί να προκαλέσει αλλεργική δερματική αντίδραση. Προκαλεί σοβαρό οφθαλμικό ερεθισμό. Προκαλεί ερεθισμό του δέρματος. Επιβλαβές σε περίπτωση κατάποσης. Επιβλαβές σε επαφή με το δέρμα. Επιβλαβές σε περίπτωση εισπνοής. Βλάπτει τη δημόσια υγεία και το περιβάλλον καταστρέφοντας το όζον στην ανώτερη ατμόσφαιρα.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Απορρυπαντικά καθαρισμού, καθαριστικά τουαλέτας, ψυκτικό υγρό.</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Αποφεύγετε να αναπνέετε σκόνη, αναθυμιάσεις, αέρια, σταγονίδια, ατμούς,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εκνεφώματα</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Να χρησιμοποιείται μόνο σε ανοικτό ή καλά αεριζόμενο χώρο. Σε περίπτωση εισπνοής: Μεταφέρετε τον παθόντα στον καθαρό αέρα.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10" name="Εικόνα 9" descr="Image">
            <a:extLst>
              <a:ext uri="{FF2B5EF4-FFF2-40B4-BE49-F238E27FC236}">
                <a16:creationId xmlns:a16="http://schemas.microsoft.com/office/drawing/2014/main" id="{47EC0241-9CF7-13E5-11F7-AD6A37A1B8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3916" y="6108145"/>
            <a:ext cx="495935" cy="495935"/>
          </a:xfrm>
          <a:prstGeom prst="rect">
            <a:avLst/>
          </a:prstGeom>
          <a:noFill/>
          <a:ln>
            <a:noFill/>
          </a:ln>
        </p:spPr>
      </p:pic>
      <p:pic>
        <p:nvPicPr>
          <p:cNvPr id="5" name="Εικόνα 4" descr="Image">
            <a:extLst>
              <a:ext uri="{FF2B5EF4-FFF2-40B4-BE49-F238E27FC236}">
                <a16:creationId xmlns:a16="http://schemas.microsoft.com/office/drawing/2014/main" id="{166B5D6E-3029-3DE8-3121-9645DA0A64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8916" y="622931"/>
            <a:ext cx="2060531" cy="2060531"/>
          </a:xfrm>
          <a:prstGeom prst="rect">
            <a:avLst/>
          </a:prstGeom>
          <a:noFill/>
          <a:ln>
            <a:noFill/>
          </a:ln>
        </p:spPr>
      </p:pic>
    </p:spTree>
    <p:extLst>
      <p:ext uri="{BB962C8B-B14F-4D97-AF65-F5344CB8AC3E}">
        <p14:creationId xmlns:p14="http://schemas.microsoft.com/office/powerpoint/2010/main" val="414838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5278368"/>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Σοβαρός κίνδυνος για την υγεία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 Μαύρο θαυμαστικό σε κόκκινο πλαίσιο</a:t>
            </a: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Μπορεί να προκαλέσει θάνατο σε περίπτωση κατάποσης και διείσδυσης στις αναπνευστικές οδούς. Προκαλεί βλάβες στα όργανα. Μπορεί να βλάψει τη γονιμότητα ή το έμβρυο. Ύποπτο για πρόκληση βλάβης στη γονιμότητα ή στο έμβρυο. Μπορεί να προκαλέσει καρκίνο. Μπορεί να προκαλέσει γενετικά ελαττώματα. Ύποπτο για πρόκληση γενετικών ελαττωμάτων.</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Μπορεί να προκαλέσει αλλεργία ή συμπτώματα άσθματος ή δύσπνοια σε περίπτωση εισπνοής.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Τερεβινθέλαιο, βενζίνη, έλαιο για λυχνίες.</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Μην αναπνέετε σκόνη,  αναθυμιάσεις,, αέρια, σταγονίδια, ατμούς,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εκνεφώματα</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Πλύνετε σχολαστικά μετά τον χειρισμό. Μην τρώτε, πίνετε, ή καπνίζετε, όταν χρησιμοποιείτε αυτό το προϊόν.</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4" name="Εικόνα 3" descr="Image">
            <a:extLst>
              <a:ext uri="{FF2B5EF4-FFF2-40B4-BE49-F238E27FC236}">
                <a16:creationId xmlns:a16="http://schemas.microsoft.com/office/drawing/2014/main" id="{653D4F69-473C-7320-DF5A-8EBBAE9EB3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4853" y="628571"/>
            <a:ext cx="2060531" cy="2060531"/>
          </a:xfrm>
          <a:prstGeom prst="rect">
            <a:avLst/>
          </a:prstGeom>
          <a:noFill/>
          <a:ln>
            <a:noFill/>
          </a:ln>
        </p:spPr>
      </p:pic>
      <p:pic>
        <p:nvPicPr>
          <p:cNvPr id="8" name="Εικόνα 7" descr="Image">
            <a:extLst>
              <a:ext uri="{FF2B5EF4-FFF2-40B4-BE49-F238E27FC236}">
                <a16:creationId xmlns:a16="http://schemas.microsoft.com/office/drawing/2014/main" id="{1C0AF8BF-3144-ED11-7AB6-6FDA7F4A29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6249" y="6046320"/>
            <a:ext cx="503555" cy="503555"/>
          </a:xfrm>
          <a:prstGeom prst="rect">
            <a:avLst/>
          </a:prstGeom>
          <a:noFill/>
          <a:ln>
            <a:noFill/>
          </a:ln>
        </p:spPr>
      </p:pic>
      <p:pic>
        <p:nvPicPr>
          <p:cNvPr id="9" name="Εικόνα 8" descr="Image">
            <a:extLst>
              <a:ext uri="{FF2B5EF4-FFF2-40B4-BE49-F238E27FC236}">
                <a16:creationId xmlns:a16="http://schemas.microsoft.com/office/drawing/2014/main" id="{4F8CE8BA-11F0-48C8-64B8-FB11668537F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0067" y="6025365"/>
            <a:ext cx="645160" cy="523240"/>
          </a:xfrm>
          <a:prstGeom prst="rect">
            <a:avLst/>
          </a:prstGeom>
          <a:noFill/>
          <a:ln>
            <a:noFill/>
          </a:ln>
        </p:spPr>
      </p:pic>
    </p:spTree>
    <p:extLst>
      <p:ext uri="{BB962C8B-B14F-4D97-AF65-F5344CB8AC3E}">
        <p14:creationId xmlns:p14="http://schemas.microsoft.com/office/powerpoint/2010/main" val="319334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899604" y="1189605"/>
            <a:ext cx="10357281" cy="4970591"/>
          </a:xfrm>
          <a:prstGeom prst="rect">
            <a:avLst/>
          </a:prstGeom>
          <a:noFill/>
        </p:spPr>
        <p:txBody>
          <a:bodyPr wrap="square" rtlCol="0">
            <a:spAutoFit/>
          </a:bodyPr>
          <a:lstStyle/>
          <a:p>
            <a:pPr algn="just">
              <a:spcAft>
                <a:spcPts val="1125"/>
              </a:spcAft>
            </a:pPr>
            <a:r>
              <a:rPr lang="el-GR"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20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Οξεία τοξικότητα</a:t>
            </a:r>
            <a:endParaRPr lang="en-US" sz="2200" b="1"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Σύμβολο: </a:t>
            </a:r>
            <a:r>
              <a:rPr lang="el-GR" sz="2000" kern="0" dirty="0">
                <a:solidFill>
                  <a:srgbClr val="384A53"/>
                </a:solidFill>
                <a:latin typeface="Calibri" panose="020F0502020204030204" pitchFamily="34" charset="0"/>
                <a:cs typeface="Calibri" panose="020F0502020204030204" pitchFamily="34" charset="0"/>
              </a:rPr>
              <a:t> Μαύρη νεκροκεφαλή με διασταυρούμενα οστά σε κόκκινο πλαίσιο</a:t>
            </a: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endParaRPr lang="en-US"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Τι σημαίνει; </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Θανατηφόρο σε περίπτωση κατάποσης. Θανατηφόρο σε επαφή με το δέρμα. Θανατηφόρο σε περίπτωση εισπνοής. Τοξικό σε περίπτωση κατάποσης. Τοξικό σε επαφή με το δέρμα. Τοξικό σε περίπτωση εισπνοής.</a:t>
            </a:r>
            <a:endParaRPr lang="en-US"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Φυτοφάρμακα,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βιοκτόνα</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err="1">
                <a:solidFill>
                  <a:srgbClr val="384A53"/>
                </a:solidFill>
                <a:latin typeface="Calibri" panose="020F0502020204030204" pitchFamily="34" charset="0"/>
                <a:ea typeface="Times New Roman" panose="02020603050405020304" pitchFamily="18" charset="0"/>
                <a:cs typeface="Calibri" panose="020F0502020204030204" pitchFamily="34" charset="0"/>
              </a:rPr>
              <a:t>μεθανόλη</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a:t>
            </a:r>
            <a:endPar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Παραδείγματα δηλώσεων προφύλαξης: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Πλύνετε σχολαστικά μετά τον χειρισμό.. Μην τρώτε, πίνετε όταν χρησιμοποιείτε αυτό το προϊόν. Να μην έρθει σε επαφή με τα μάτια, με το δέρμα ή με τα ρούχα.</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Να φοράτε προστατευτικά γάντια</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m </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προστατευτικά ενδύματα</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m</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μέσα ατομικής προστασίας για τα μάτια</a:t>
            </a:r>
            <a:r>
              <a:rPr lang="en-US"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m</a:t>
            </a:r>
            <a:r>
              <a:rPr lang="el-GR" sz="2000" kern="0" dirty="0">
                <a:solidFill>
                  <a:srgbClr val="384A53"/>
                </a:solidFill>
                <a:latin typeface="Calibri" panose="020F0502020204030204" pitchFamily="34" charset="0"/>
                <a:ea typeface="Times New Roman" panose="02020603050405020304" pitchFamily="18" charset="0"/>
                <a:cs typeface="Calibri" panose="020F0502020204030204" pitchFamily="34" charset="0"/>
              </a:rPr>
              <a:t> πρόσωπο. Σε περίπτωση επαφής με το δέρμα: Πλύνετε απαλά με άφθονο νερό και σαπούνι. Βγάλτε αμέσως όλα τα μολυσμένα ρούχα.</a:t>
            </a:r>
          </a:p>
          <a:p>
            <a:pPr algn="just">
              <a:spcAft>
                <a:spcPts val="1125"/>
              </a:spcAft>
            </a:pPr>
            <a:r>
              <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Σύμβολα που θα καταργηθούν σταδιακά</a:t>
            </a:r>
            <a:r>
              <a:rPr lang="el-GR" sz="20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pic>
        <p:nvPicPr>
          <p:cNvPr id="8" name="Εικόνα 7" descr="Image">
            <a:extLst>
              <a:ext uri="{FF2B5EF4-FFF2-40B4-BE49-F238E27FC236}">
                <a16:creationId xmlns:a16="http://schemas.microsoft.com/office/drawing/2014/main" id="{1C0AF8BF-3144-ED11-7AB6-6FDA7F4A29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6249" y="6046320"/>
            <a:ext cx="503555" cy="503555"/>
          </a:xfrm>
          <a:prstGeom prst="rect">
            <a:avLst/>
          </a:prstGeom>
          <a:noFill/>
          <a:ln>
            <a:noFill/>
          </a:ln>
        </p:spPr>
      </p:pic>
      <p:pic>
        <p:nvPicPr>
          <p:cNvPr id="9" name="Εικόνα 8" descr="Image">
            <a:extLst>
              <a:ext uri="{FF2B5EF4-FFF2-40B4-BE49-F238E27FC236}">
                <a16:creationId xmlns:a16="http://schemas.microsoft.com/office/drawing/2014/main" id="{4F8CE8BA-11F0-48C8-64B8-FB11668537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0067" y="6025365"/>
            <a:ext cx="645160" cy="523240"/>
          </a:xfrm>
          <a:prstGeom prst="rect">
            <a:avLst/>
          </a:prstGeom>
          <a:noFill/>
          <a:ln>
            <a:noFill/>
          </a:ln>
        </p:spPr>
      </p:pic>
      <p:pic>
        <p:nvPicPr>
          <p:cNvPr id="5" name="Εικόνα 4" descr="Image">
            <a:extLst>
              <a:ext uri="{FF2B5EF4-FFF2-40B4-BE49-F238E27FC236}">
                <a16:creationId xmlns:a16="http://schemas.microsoft.com/office/drawing/2014/main" id="{8465B581-96D6-4A57-FE4A-AE8AFA1815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88225" y="634330"/>
            <a:ext cx="2064482" cy="2064482"/>
          </a:xfrm>
          <a:prstGeom prst="rect">
            <a:avLst/>
          </a:prstGeom>
          <a:noFill/>
          <a:ln>
            <a:noFill/>
          </a:ln>
        </p:spPr>
      </p:pic>
    </p:spTree>
    <p:extLst>
      <p:ext uri="{BB962C8B-B14F-4D97-AF65-F5344CB8AC3E}">
        <p14:creationId xmlns:p14="http://schemas.microsoft.com/office/powerpoint/2010/main" val="145346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9139E-0C22-B973-358A-15914C90C920}"/>
              </a:ext>
            </a:extLst>
          </p:cNvPr>
          <p:cNvSpPr txBox="1"/>
          <p:nvPr/>
        </p:nvSpPr>
        <p:spPr>
          <a:xfrm>
            <a:off x="522514" y="779057"/>
            <a:ext cx="11252719" cy="3585597"/>
          </a:xfrm>
          <a:prstGeom prst="rect">
            <a:avLst/>
          </a:prstGeom>
          <a:noFill/>
        </p:spPr>
        <p:txBody>
          <a:bodyPr wrap="square" rtlCol="0">
            <a:spAutoFit/>
          </a:bodyPr>
          <a:lstStyle/>
          <a:p>
            <a:pPr algn="ctr">
              <a:spcAft>
                <a:spcPts val="1125"/>
              </a:spcAft>
            </a:pPr>
            <a:r>
              <a:rPr lang="el-GR" sz="22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3η Προκήρυξη Δράσης “Επιστήμη και Κοινωνία” </a:t>
            </a:r>
          </a:p>
          <a:p>
            <a:pPr algn="ctr">
              <a:spcAft>
                <a:spcPts val="1125"/>
              </a:spcAft>
            </a:pPr>
            <a:r>
              <a:rPr lang="el-GR" sz="22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«Κόμβοι Έρευνας, Καινοτομίας και Διάχυσης»</a:t>
            </a:r>
          </a:p>
          <a:p>
            <a:pPr algn="just">
              <a:spcAft>
                <a:spcPts val="1125"/>
              </a:spcAft>
            </a:pPr>
            <a:endParaRPr lang="el-GR"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endParaRPr lang="en-US" sz="20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1125"/>
              </a:spcAft>
            </a:pPr>
            <a:r>
              <a:rPr lang="el-GR" sz="2200" b="1" kern="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Η Διδακτική της Νωπογραφίας (</a:t>
            </a:r>
            <a:r>
              <a:rPr lang="el-GR" sz="2200" b="1" kern="0" dirty="0" err="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fresco</a:t>
            </a:r>
            <a:r>
              <a:rPr lang="el-GR" sz="2200" b="1" kern="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για Παιδιά / H </a:t>
            </a:r>
            <a:r>
              <a:rPr lang="el-GR" sz="2200" b="1" kern="0" dirty="0" err="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Eλληνική</a:t>
            </a:r>
            <a:r>
              <a:rPr lang="el-GR" sz="2200" b="1" kern="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Ζωγραφική Παράδοση στον Εκπαιδευτικό Χώρο:     «Ο Τοίχος έχει τη δική του Ιστορία»</a:t>
            </a:r>
          </a:p>
          <a:p>
            <a:pPr algn="just">
              <a:spcAft>
                <a:spcPts val="1125"/>
              </a:spcAft>
            </a:pPr>
            <a:r>
              <a:rPr lang="el-GR" sz="2200" b="1"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algn="ctr">
              <a:spcAft>
                <a:spcPts val="1125"/>
              </a:spcAft>
            </a:pPr>
            <a:r>
              <a:rPr lang="en-US" sz="2200" b="1"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Proposal ID</a:t>
            </a:r>
            <a:r>
              <a:rPr lang="el-GR" sz="2200" b="1"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1646</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6245" y="4711969"/>
            <a:ext cx="4438007" cy="1233190"/>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211" y="4043110"/>
            <a:ext cx="2448898" cy="2570907"/>
          </a:xfrm>
          <a:prstGeom prst="rect">
            <a:avLst/>
          </a:prstGeom>
          <a:noFill/>
          <a:ln>
            <a:noFill/>
          </a:ln>
        </p:spPr>
      </p:pic>
    </p:spTree>
    <p:extLst>
      <p:ext uri="{BB962C8B-B14F-4D97-AF65-F5344CB8AC3E}">
        <p14:creationId xmlns:p14="http://schemas.microsoft.com/office/powerpoint/2010/main" val="178907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id="{2D4B613C-D98C-4A28-268E-420FF2BC41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7" name="Εικόνα 16" descr="logo askt el">
            <a:extLst>
              <a:ext uri="{FF2B5EF4-FFF2-40B4-BE49-F238E27FC236}">
                <a16:creationId xmlns:a16="http://schemas.microsoft.com/office/drawing/2014/main" id="{FAB1498B-D64F-5A3C-36A8-4793CE525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
        <p:nvSpPr>
          <p:cNvPr id="5" name="Υπότιτλος 4">
            <a:extLst>
              <a:ext uri="{FF2B5EF4-FFF2-40B4-BE49-F238E27FC236}">
                <a16:creationId xmlns:a16="http://schemas.microsoft.com/office/drawing/2014/main" id="{E0832185-1CAE-28FB-E7DA-BE9F458F8BEA}"/>
              </a:ext>
            </a:extLst>
          </p:cNvPr>
          <p:cNvSpPr>
            <a:spLocks noGrp="1"/>
          </p:cNvSpPr>
          <p:nvPr>
            <p:ph type="subTitle" idx="1"/>
          </p:nvPr>
        </p:nvSpPr>
        <p:spPr>
          <a:xfrm>
            <a:off x="1633490" y="1382631"/>
            <a:ext cx="9090735" cy="4437656"/>
          </a:xfrm>
        </p:spPr>
        <p:txBody>
          <a:bodyPr>
            <a:normAutofit lnSpcReduction="10000"/>
          </a:bodyPr>
          <a:lstStyle/>
          <a:p>
            <a:pPr algn="l"/>
            <a:r>
              <a:rPr lang="el-GR" b="1" i="1" dirty="0">
                <a:solidFill>
                  <a:schemeClr val="accent6">
                    <a:lumMod val="75000"/>
                  </a:schemeClr>
                </a:solidFill>
                <a:effectLst>
                  <a:outerShdw blurRad="38100" dist="38100" dir="2700000" algn="tl">
                    <a:srgbClr val="000000">
                      <a:alpha val="43137"/>
                    </a:srgbClr>
                  </a:outerShdw>
                </a:effectLst>
              </a:rPr>
              <a:t>Τι  πρέπει  να  κοιτάμε  όταν  επιλέγουμε  προϊόντα:</a:t>
            </a:r>
          </a:p>
          <a:p>
            <a:pPr algn="l"/>
            <a:endParaRPr lang="el-GR" sz="2200" dirty="0">
              <a:effectLst>
                <a:outerShdw blurRad="38100" dist="38100" dir="2700000" algn="tl">
                  <a:srgbClr val="000000">
                    <a:alpha val="43137"/>
                  </a:srgbClr>
                </a:outerShdw>
              </a:effectLst>
            </a:endParaRPr>
          </a:p>
          <a:p>
            <a:pPr marL="342900" indent="-342900" algn="l">
              <a:lnSpc>
                <a:spcPct val="150000"/>
              </a:lnSpc>
              <a:buFont typeface="Courier New" panose="02070309020205020404" pitchFamily="49" charset="0"/>
              <a:buChar char="o"/>
            </a:pPr>
            <a:r>
              <a:rPr lang="el-GR" sz="2200" dirty="0"/>
              <a:t>Επιθυμητές Ιδιότητες υλικού - φυσικοχημικές ιδιότητες,</a:t>
            </a:r>
          </a:p>
          <a:p>
            <a:pPr marL="342900" indent="-342900" algn="l">
              <a:lnSpc>
                <a:spcPct val="150000"/>
              </a:lnSpc>
              <a:buFont typeface="Courier New" panose="02070309020205020404" pitchFamily="49" charset="0"/>
              <a:buChar char="o"/>
            </a:pPr>
            <a:r>
              <a:rPr lang="el-GR" sz="2200" dirty="0"/>
              <a:t>Τιμή,</a:t>
            </a:r>
          </a:p>
          <a:p>
            <a:pPr marL="342900" indent="-342900" algn="l">
              <a:lnSpc>
                <a:spcPct val="150000"/>
              </a:lnSpc>
              <a:buFont typeface="Courier New" panose="02070309020205020404" pitchFamily="49" charset="0"/>
              <a:buChar char="o"/>
            </a:pPr>
            <a:r>
              <a:rPr lang="el-GR" sz="2200" dirty="0"/>
              <a:t>Τοξικότητα και </a:t>
            </a:r>
            <a:r>
              <a:rPr lang="el-GR" sz="2200" dirty="0" err="1"/>
              <a:t>Οικοτοξικότητα</a:t>
            </a:r>
            <a:r>
              <a:rPr lang="el-GR" sz="2200" dirty="0"/>
              <a:t>,</a:t>
            </a:r>
          </a:p>
          <a:p>
            <a:pPr marL="342900" indent="-342900" algn="l">
              <a:lnSpc>
                <a:spcPct val="150000"/>
              </a:lnSpc>
              <a:buFont typeface="Courier New" panose="02070309020205020404" pitchFamily="49" charset="0"/>
              <a:buChar char="o"/>
            </a:pPr>
            <a:r>
              <a:rPr lang="el-GR" sz="2200" dirty="0"/>
              <a:t>Επίδραση ουσιών στο περιβάλλον, </a:t>
            </a:r>
          </a:p>
          <a:p>
            <a:pPr marL="342900" indent="-342900" algn="l">
              <a:lnSpc>
                <a:spcPct val="150000"/>
              </a:lnSpc>
              <a:buFont typeface="Courier New" panose="02070309020205020404" pitchFamily="49" charset="0"/>
              <a:buChar char="o"/>
            </a:pPr>
            <a:r>
              <a:rPr lang="el-GR" sz="2200" dirty="0"/>
              <a:t>Τοξικολογικά και </a:t>
            </a:r>
            <a:r>
              <a:rPr lang="el-GR" sz="2200" dirty="0" err="1"/>
              <a:t>Οικοτοξικολογικά</a:t>
            </a:r>
            <a:r>
              <a:rPr lang="el-GR" sz="2200" dirty="0"/>
              <a:t> δεδομένα, </a:t>
            </a:r>
          </a:p>
          <a:p>
            <a:pPr marL="342900" indent="-342900" algn="l">
              <a:lnSpc>
                <a:spcPct val="150000"/>
              </a:lnSpc>
              <a:buFont typeface="Courier New" panose="02070309020205020404" pitchFamily="49" charset="0"/>
              <a:buChar char="o"/>
            </a:pPr>
            <a:r>
              <a:rPr lang="el-GR" sz="2200" dirty="0"/>
              <a:t>Κατευθυντήριες οδηγίες ασφαλούς χρήσης</a:t>
            </a:r>
          </a:p>
          <a:p>
            <a:pPr algn="l"/>
            <a:endParaRPr lang="el-GR" sz="2200" dirty="0"/>
          </a:p>
        </p:txBody>
      </p:sp>
      <p:sp>
        <p:nvSpPr>
          <p:cNvPr id="2" name="Υπότιτλος 4">
            <a:extLst>
              <a:ext uri="{FF2B5EF4-FFF2-40B4-BE49-F238E27FC236}">
                <a16:creationId xmlns:a16="http://schemas.microsoft.com/office/drawing/2014/main" id="{0408EB5F-71B8-248D-3590-8F300C36B725}"/>
              </a:ext>
            </a:extLst>
          </p:cNvPr>
          <p:cNvSpPr txBox="1">
            <a:spLocks/>
          </p:cNvSpPr>
          <p:nvPr/>
        </p:nvSpPr>
        <p:spPr>
          <a:xfrm>
            <a:off x="126028" y="184142"/>
            <a:ext cx="11939944" cy="5302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600" i="1" dirty="0">
                <a:solidFill>
                  <a:srgbClr val="C00000"/>
                </a:solidFill>
                <a:effectLst>
                  <a:outerShdw blurRad="38100" dist="38100" dir="2700000" algn="tl">
                    <a:srgbClr val="000000">
                      <a:alpha val="43137"/>
                    </a:srgbClr>
                  </a:outerShdw>
                </a:effectLst>
              </a:rPr>
              <a:t>Ασφαλής  Χρήση  Υλικών  της  Τέχνης  για  εμάς  και  το  Περιβάλλον</a:t>
            </a:r>
          </a:p>
        </p:txBody>
      </p:sp>
    </p:spTree>
    <p:extLst>
      <p:ext uri="{BB962C8B-B14F-4D97-AF65-F5344CB8AC3E}">
        <p14:creationId xmlns:p14="http://schemas.microsoft.com/office/powerpoint/2010/main" val="236226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id="{2D4B613C-D98C-4A28-268E-420FF2BC41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7" name="Εικόνα 16" descr="logo askt el">
            <a:extLst>
              <a:ext uri="{FF2B5EF4-FFF2-40B4-BE49-F238E27FC236}">
                <a16:creationId xmlns:a16="http://schemas.microsoft.com/office/drawing/2014/main" id="{FAB1498B-D64F-5A3C-36A8-4793CE525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
        <p:nvSpPr>
          <p:cNvPr id="2" name="Υπότιτλος 4">
            <a:extLst>
              <a:ext uri="{FF2B5EF4-FFF2-40B4-BE49-F238E27FC236}">
                <a16:creationId xmlns:a16="http://schemas.microsoft.com/office/drawing/2014/main" id="{0408EB5F-71B8-248D-3590-8F300C36B725}"/>
              </a:ext>
            </a:extLst>
          </p:cNvPr>
          <p:cNvSpPr txBox="1">
            <a:spLocks/>
          </p:cNvSpPr>
          <p:nvPr/>
        </p:nvSpPr>
        <p:spPr>
          <a:xfrm>
            <a:off x="126028" y="184142"/>
            <a:ext cx="11939944" cy="5302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600" i="1" dirty="0">
                <a:solidFill>
                  <a:srgbClr val="C00000"/>
                </a:solidFill>
                <a:effectLst>
                  <a:outerShdw blurRad="38100" dist="38100" dir="2700000" algn="tl">
                    <a:srgbClr val="000000">
                      <a:alpha val="43137"/>
                    </a:srgbClr>
                  </a:outerShdw>
                </a:effectLst>
              </a:rPr>
              <a:t>Ασφαλής  Χρήση  Υλικών  της  Τέχνης  για  εμάς  και  το  Περιβάλλον</a:t>
            </a:r>
          </a:p>
        </p:txBody>
      </p:sp>
      <p:pic>
        <p:nvPicPr>
          <p:cNvPr id="7" name="Εικόνα 6">
            <a:extLst>
              <a:ext uri="{FF2B5EF4-FFF2-40B4-BE49-F238E27FC236}">
                <a16:creationId xmlns:a16="http://schemas.microsoft.com/office/drawing/2014/main" id="{13307EDB-8139-5F39-3CD0-89C4397E5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979" y="807869"/>
            <a:ext cx="3347644" cy="6050132"/>
          </a:xfrm>
          <a:prstGeom prst="rect">
            <a:avLst/>
          </a:prstGeom>
        </p:spPr>
      </p:pic>
      <p:pic>
        <p:nvPicPr>
          <p:cNvPr id="9" name="Εικόνα 8">
            <a:extLst>
              <a:ext uri="{FF2B5EF4-FFF2-40B4-BE49-F238E27FC236}">
                <a16:creationId xmlns:a16="http://schemas.microsoft.com/office/drawing/2014/main" id="{BD541FF1-C6CA-B407-BC1C-FF37366A7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996" y="1037713"/>
            <a:ext cx="2393716" cy="5820288"/>
          </a:xfrm>
          <a:prstGeom prst="rect">
            <a:avLst/>
          </a:prstGeom>
        </p:spPr>
      </p:pic>
      <p:sp>
        <p:nvSpPr>
          <p:cNvPr id="5" name="Υπότιτλος 4">
            <a:extLst>
              <a:ext uri="{FF2B5EF4-FFF2-40B4-BE49-F238E27FC236}">
                <a16:creationId xmlns:a16="http://schemas.microsoft.com/office/drawing/2014/main" id="{E0832185-1CAE-28FB-E7DA-BE9F458F8BEA}"/>
              </a:ext>
            </a:extLst>
          </p:cNvPr>
          <p:cNvSpPr>
            <a:spLocks noGrp="1"/>
          </p:cNvSpPr>
          <p:nvPr>
            <p:ph type="subTitle" idx="1"/>
          </p:nvPr>
        </p:nvSpPr>
        <p:spPr>
          <a:xfrm>
            <a:off x="745723" y="1249466"/>
            <a:ext cx="9090735" cy="4437656"/>
          </a:xfrm>
        </p:spPr>
        <p:txBody>
          <a:bodyPr>
            <a:normAutofit/>
          </a:bodyPr>
          <a:lstStyle/>
          <a:p>
            <a:pPr algn="l"/>
            <a:r>
              <a:rPr lang="el-GR" b="1" i="1" dirty="0">
                <a:solidFill>
                  <a:schemeClr val="accent6">
                    <a:lumMod val="75000"/>
                  </a:schemeClr>
                </a:solidFill>
                <a:effectLst>
                  <a:outerShdw blurRad="38100" dist="38100" dir="2700000" algn="tl">
                    <a:srgbClr val="000000">
                      <a:alpha val="43137"/>
                    </a:srgbClr>
                  </a:outerShdw>
                </a:effectLst>
              </a:rPr>
              <a:t>πχ,</a:t>
            </a:r>
          </a:p>
          <a:p>
            <a:pPr algn="l"/>
            <a:endParaRPr lang="el-GR" b="1" i="1" dirty="0">
              <a:solidFill>
                <a:schemeClr val="accent6">
                  <a:lumMod val="75000"/>
                </a:schemeClr>
              </a:solidFill>
              <a:effectLst>
                <a:outerShdw blurRad="38100" dist="38100" dir="2700000" algn="tl">
                  <a:srgbClr val="000000">
                    <a:alpha val="43137"/>
                  </a:srgbClr>
                </a:outerShdw>
              </a:effectLst>
            </a:endParaRPr>
          </a:p>
          <a:p>
            <a:pPr algn="l"/>
            <a:r>
              <a:rPr lang="el-GR" b="1" i="1" dirty="0">
                <a:solidFill>
                  <a:schemeClr val="accent6">
                    <a:lumMod val="75000"/>
                  </a:schemeClr>
                </a:solidFill>
                <a:effectLst>
                  <a:outerShdw blurRad="38100" dist="38100" dir="2700000" algn="tl">
                    <a:srgbClr val="000000">
                      <a:alpha val="43137"/>
                    </a:srgbClr>
                  </a:outerShdw>
                </a:effectLst>
              </a:rPr>
              <a:t>όταν επιλέγουμε ΧΡΩΣΤΙΚΕΣ</a:t>
            </a:r>
          </a:p>
          <a:p>
            <a:pPr algn="l"/>
            <a:endParaRPr lang="el-GR" b="1" i="1" dirty="0">
              <a:solidFill>
                <a:schemeClr val="accent6">
                  <a:lumMod val="75000"/>
                </a:schemeClr>
              </a:solidFill>
              <a:effectLst>
                <a:outerShdw blurRad="38100" dist="38100" dir="2700000" algn="tl">
                  <a:srgbClr val="000000">
                    <a:alpha val="43137"/>
                  </a:srgbClr>
                </a:outerShdw>
              </a:effectLst>
            </a:endParaRPr>
          </a:p>
          <a:p>
            <a:pPr algn="l"/>
            <a:endParaRPr lang="el-GR" b="1" i="1" dirty="0">
              <a:solidFill>
                <a:schemeClr val="accent6">
                  <a:lumMod val="75000"/>
                </a:schemeClr>
              </a:solidFill>
              <a:effectLst>
                <a:outerShdw blurRad="38100" dist="38100" dir="2700000" algn="tl">
                  <a:srgbClr val="000000">
                    <a:alpha val="43137"/>
                  </a:srgbClr>
                </a:outerShdw>
              </a:effectLst>
            </a:endParaRPr>
          </a:p>
          <a:p>
            <a:pPr algn="l"/>
            <a:endParaRPr lang="el-GR" b="1" i="1" dirty="0">
              <a:solidFill>
                <a:schemeClr val="accent6">
                  <a:lumMod val="75000"/>
                </a:schemeClr>
              </a:solidFill>
              <a:effectLst>
                <a:outerShdw blurRad="38100" dist="38100" dir="2700000" algn="tl">
                  <a:srgbClr val="000000">
                    <a:alpha val="43137"/>
                  </a:srgbClr>
                </a:outerShdw>
              </a:effectLst>
            </a:endParaRPr>
          </a:p>
          <a:p>
            <a:pPr algn="l"/>
            <a:endParaRPr lang="el-GR" b="1" i="1" dirty="0">
              <a:solidFill>
                <a:schemeClr val="accent6">
                  <a:lumMod val="75000"/>
                </a:schemeClr>
              </a:solidFill>
              <a:effectLst>
                <a:outerShdw blurRad="38100" dist="38100" dir="2700000" algn="tl">
                  <a:srgbClr val="000000">
                    <a:alpha val="43137"/>
                  </a:srgbClr>
                </a:outerShdw>
              </a:effectLst>
            </a:endParaRPr>
          </a:p>
          <a:p>
            <a:pPr algn="l"/>
            <a:r>
              <a:rPr lang="el-GR" dirty="0">
                <a:solidFill>
                  <a:schemeClr val="accent6">
                    <a:lumMod val="75000"/>
                  </a:schemeClr>
                </a:solidFill>
                <a:effectLst>
                  <a:outerShdw blurRad="38100" dist="38100" dir="2700000" algn="tl">
                    <a:srgbClr val="000000">
                      <a:alpha val="43137"/>
                    </a:srgbClr>
                  </a:outerShdw>
                </a:effectLst>
              </a:rPr>
              <a:t>κοιτάμε όλες τις εναλλακτικές επιλογές !</a:t>
            </a:r>
          </a:p>
          <a:p>
            <a:pPr algn="l"/>
            <a:endParaRPr lang="el-GR" sz="2200" dirty="0">
              <a:solidFill>
                <a:schemeClr val="accent6">
                  <a:lumMod val="75000"/>
                </a:schemeClr>
              </a:solidFill>
              <a:effectLst>
                <a:outerShdw blurRad="38100" dist="38100" dir="2700000" algn="tl">
                  <a:srgbClr val="000000">
                    <a:alpha val="43137"/>
                  </a:srgbClr>
                </a:outerShdw>
              </a:effectLst>
            </a:endParaRPr>
          </a:p>
          <a:p>
            <a:pPr algn="l"/>
            <a:endParaRPr lang="el-GR" sz="2200" dirty="0"/>
          </a:p>
        </p:txBody>
      </p:sp>
    </p:spTree>
    <p:extLst>
      <p:ext uri="{BB962C8B-B14F-4D97-AF65-F5344CB8AC3E}">
        <p14:creationId xmlns:p14="http://schemas.microsoft.com/office/powerpoint/2010/main" val="132175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87C7DAB-DE5C-1151-F6A5-52EBB62624DD}"/>
              </a:ext>
            </a:extLst>
          </p:cNvPr>
          <p:cNvPicPr>
            <a:picLocks noChangeAspect="1"/>
          </p:cNvPicPr>
          <p:nvPr/>
        </p:nvPicPr>
        <p:blipFill rotWithShape="1">
          <a:blip r:embed="rId2"/>
          <a:srcRect l="3" t="12115" r="27067" b="9536"/>
          <a:stretch/>
        </p:blipFill>
        <p:spPr>
          <a:xfrm>
            <a:off x="27928" y="522244"/>
            <a:ext cx="9400880" cy="6318000"/>
          </a:xfrm>
          <a:prstGeom prst="rect">
            <a:avLst/>
          </a:prstGeom>
        </p:spPr>
      </p:pic>
      <p:pic>
        <p:nvPicPr>
          <p:cNvPr id="6" name="Εικόνα 5" descr="Image">
            <a:extLst>
              <a:ext uri="{FF2B5EF4-FFF2-40B4-BE49-F238E27FC236}">
                <a16:creationId xmlns:a16="http://schemas.microsoft.com/office/drawing/2014/main" id="{6685CEAE-0402-F915-A227-196C0B53AB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464" y="3325427"/>
            <a:ext cx="3389022" cy="3389022"/>
          </a:xfrm>
          <a:prstGeom prst="rect">
            <a:avLst/>
          </a:prstGeom>
          <a:noFill/>
          <a:ln>
            <a:noFill/>
          </a:ln>
        </p:spPr>
      </p:pic>
      <p:grpSp>
        <p:nvGrpSpPr>
          <p:cNvPr id="13" name="Ομάδα 12">
            <a:extLst>
              <a:ext uri="{FF2B5EF4-FFF2-40B4-BE49-F238E27FC236}">
                <a16:creationId xmlns:a16="http://schemas.microsoft.com/office/drawing/2014/main" id="{57881DD1-D54A-0526-2FD1-FA19DAAAF72E}"/>
              </a:ext>
            </a:extLst>
          </p:cNvPr>
          <p:cNvGrpSpPr/>
          <p:nvPr/>
        </p:nvGrpSpPr>
        <p:grpSpPr>
          <a:xfrm>
            <a:off x="3883526" y="1028700"/>
            <a:ext cx="8216746" cy="3880651"/>
            <a:chOff x="3324225" y="1028700"/>
            <a:chExt cx="8216746" cy="3880651"/>
          </a:xfrm>
        </p:grpSpPr>
        <p:sp>
          <p:nvSpPr>
            <p:cNvPr id="14" name="Φυσαλίδα ομιλίας: Ορθογώνιο 13">
              <a:extLst>
                <a:ext uri="{FF2B5EF4-FFF2-40B4-BE49-F238E27FC236}">
                  <a16:creationId xmlns:a16="http://schemas.microsoft.com/office/drawing/2014/main" id="{F84A3E31-09A4-7B2E-9722-128A91C581CE}"/>
                </a:ext>
              </a:extLst>
            </p:cNvPr>
            <p:cNvSpPr/>
            <p:nvPr/>
          </p:nvSpPr>
          <p:spPr>
            <a:xfrm>
              <a:off x="3324225" y="1028700"/>
              <a:ext cx="8216746" cy="3880651"/>
            </a:xfrm>
            <a:prstGeom prst="wedgeRectCallout">
              <a:avLst>
                <a:gd name="adj1" fmla="val -49569"/>
                <a:gd name="adj2" fmla="val 7226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B58D5D27-E77D-EB53-6732-4229F714B7F9}"/>
                </a:ext>
              </a:extLst>
            </p:cNvPr>
            <p:cNvSpPr txBox="1"/>
            <p:nvPr/>
          </p:nvSpPr>
          <p:spPr>
            <a:xfrm>
              <a:off x="3448051" y="1140467"/>
              <a:ext cx="7986388" cy="3693319"/>
            </a:xfrm>
            <a:prstGeom prst="rect">
              <a:avLst/>
            </a:prstGeom>
            <a:solidFill>
              <a:schemeClr val="bg1"/>
            </a:solidFill>
          </p:spPr>
          <p:txBody>
            <a:bodyPr wrap="square" rtlCol="0">
              <a:spAutoFit/>
            </a:bodyPr>
            <a:lstStyle/>
            <a:p>
              <a:r>
                <a:rPr lang="el-GR" b="1" i="1" dirty="0"/>
                <a:t>Προσδιορισμός κινδύνου</a:t>
              </a:r>
              <a:endParaRPr lang="en-US" b="1" i="1" dirty="0"/>
            </a:p>
            <a:p>
              <a:r>
                <a:rPr lang="el-GR" b="1" dirty="0">
                  <a:solidFill>
                    <a:srgbClr val="FF0000"/>
                  </a:solidFill>
                </a:rPr>
                <a:t>H317: </a:t>
              </a:r>
              <a:r>
                <a:rPr lang="el-GR" dirty="0">
                  <a:solidFill>
                    <a:srgbClr val="FF0000"/>
                  </a:solidFill>
                </a:rPr>
                <a:t>Μπορεί να προκαλέσει αλλεργική δερματική αντίδραση.</a:t>
              </a:r>
              <a:endParaRPr lang="en-US" dirty="0">
                <a:solidFill>
                  <a:srgbClr val="FF0000"/>
                </a:solidFill>
              </a:endParaRPr>
            </a:p>
            <a:p>
              <a:endParaRPr lang="en-US" b="1" i="1" dirty="0"/>
            </a:p>
            <a:p>
              <a:r>
                <a:rPr lang="el-GR" b="1" i="1" dirty="0"/>
                <a:t>Οδηγίες ασφαλείας</a:t>
              </a:r>
              <a:endParaRPr lang="en-US" b="1" i="1" dirty="0"/>
            </a:p>
            <a:p>
              <a:pPr algn="just"/>
              <a:r>
                <a:rPr lang="el-GR" b="1" dirty="0">
                  <a:solidFill>
                    <a:srgbClr val="FF0000"/>
                  </a:solidFill>
                </a:rPr>
                <a:t>P261: </a:t>
              </a:r>
              <a:r>
                <a:rPr lang="el-GR" dirty="0">
                  <a:solidFill>
                    <a:srgbClr val="FF0000"/>
                  </a:solidFill>
                </a:rPr>
                <a:t>Αποφύγετε την εισπνοή σκόνης</a:t>
              </a:r>
              <a:r>
                <a:rPr lang="en-US" dirty="0">
                  <a:solidFill>
                    <a:srgbClr val="FF0000"/>
                  </a:solidFill>
                </a:rPr>
                <a:t> </a:t>
              </a:r>
              <a:r>
                <a:rPr lang="el-GR" dirty="0">
                  <a:solidFill>
                    <a:srgbClr val="FF0000"/>
                  </a:solidFill>
                </a:rPr>
                <a:t>/ αναθυμιάσεων</a:t>
              </a:r>
              <a:r>
                <a:rPr lang="en-US" dirty="0">
                  <a:solidFill>
                    <a:srgbClr val="FF0000"/>
                  </a:solidFill>
                </a:rPr>
                <a:t> </a:t>
              </a:r>
              <a:r>
                <a:rPr lang="el-GR" dirty="0">
                  <a:solidFill>
                    <a:srgbClr val="FF0000"/>
                  </a:solidFill>
                </a:rPr>
                <a:t>/ αερίων</a:t>
              </a:r>
              <a:r>
                <a:rPr lang="en-US" dirty="0">
                  <a:solidFill>
                    <a:srgbClr val="FF0000"/>
                  </a:solidFill>
                </a:rPr>
                <a:t> </a:t>
              </a:r>
              <a:r>
                <a:rPr lang="el-GR" dirty="0">
                  <a:solidFill>
                    <a:srgbClr val="FF0000"/>
                  </a:solidFill>
                </a:rPr>
                <a:t>/ </a:t>
              </a:r>
              <a:r>
                <a:rPr lang="el-GR" dirty="0" err="1">
                  <a:solidFill>
                    <a:srgbClr val="FF0000"/>
                  </a:solidFill>
                </a:rPr>
                <a:t>εκνέφωσης</a:t>
              </a:r>
              <a:r>
                <a:rPr lang="en-US" dirty="0">
                  <a:solidFill>
                    <a:srgbClr val="FF0000"/>
                  </a:solidFill>
                </a:rPr>
                <a:t> </a:t>
              </a:r>
              <a:r>
                <a:rPr lang="el-GR" dirty="0">
                  <a:solidFill>
                    <a:srgbClr val="FF0000"/>
                  </a:solidFill>
                </a:rPr>
                <a:t>/ ατμών/ σπρέι.</a:t>
              </a:r>
            </a:p>
            <a:p>
              <a:pPr algn="just"/>
              <a:r>
                <a:rPr lang="el-GR" b="1" dirty="0">
                  <a:solidFill>
                    <a:srgbClr val="FF0000"/>
                  </a:solidFill>
                </a:rPr>
                <a:t>P272: </a:t>
              </a:r>
              <a:r>
                <a:rPr lang="el-GR" dirty="0">
                  <a:solidFill>
                    <a:srgbClr val="FF0000"/>
                  </a:solidFill>
                </a:rPr>
                <a:t>Τα μολυσμένα ρούχα εργασίας δεν πρέπει να αφήνονται έξω από τον χώρο εργασίας.</a:t>
              </a:r>
            </a:p>
            <a:p>
              <a:pPr algn="just"/>
              <a:r>
                <a:rPr lang="el-GR" b="1" dirty="0">
                  <a:solidFill>
                    <a:srgbClr val="FF0000"/>
                  </a:solidFill>
                </a:rPr>
                <a:t>P280: </a:t>
              </a:r>
              <a:r>
                <a:rPr lang="el-GR" dirty="0">
                  <a:solidFill>
                    <a:srgbClr val="FF0000"/>
                  </a:solidFill>
                </a:rPr>
                <a:t>Φοράτε προστατευτικά γάντια / ρούχα / μέσα προστασίας ματιών / προσώπου.</a:t>
              </a:r>
            </a:p>
            <a:p>
              <a:pPr algn="just"/>
              <a:r>
                <a:rPr lang="el-GR" b="1" dirty="0">
                  <a:solidFill>
                    <a:srgbClr val="FF0000"/>
                  </a:solidFill>
                </a:rPr>
                <a:t>P302+P352: </a:t>
              </a:r>
              <a:r>
                <a:rPr lang="el-GR" dirty="0">
                  <a:solidFill>
                    <a:srgbClr val="FF0000"/>
                  </a:solidFill>
                </a:rPr>
                <a:t>Σε περίπτωση επαφής με το δέρμα: Πλύνετε με σαπούνι και νερό.</a:t>
              </a:r>
            </a:p>
            <a:p>
              <a:pPr algn="just"/>
              <a:r>
                <a:rPr lang="el-GR" b="1" dirty="0">
                  <a:solidFill>
                    <a:srgbClr val="FF0000"/>
                  </a:solidFill>
                </a:rPr>
                <a:t>P333+P313: </a:t>
              </a:r>
              <a:r>
                <a:rPr lang="el-GR" dirty="0">
                  <a:solidFill>
                    <a:srgbClr val="FF0000"/>
                  </a:solidFill>
                </a:rPr>
                <a:t>Εάν παρουσιαστεί ερεθισμός του δέρματος ή εξάνθημα: Ζητήστε ιατρική βοήθεια.</a:t>
              </a:r>
            </a:p>
          </p:txBody>
        </p:sp>
      </p:grpSp>
      <p:pic>
        <p:nvPicPr>
          <p:cNvPr id="16" name="Εικόνα 15">
            <a:extLst>
              <a:ext uri="{FF2B5EF4-FFF2-40B4-BE49-F238E27FC236}">
                <a16:creationId xmlns:a16="http://schemas.microsoft.com/office/drawing/2014/main" id="{2D4B613C-D98C-4A28-268E-420FF2BC41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7" name="Εικόνα 16" descr="logo askt el">
            <a:extLst>
              <a:ext uri="{FF2B5EF4-FFF2-40B4-BE49-F238E27FC236}">
                <a16:creationId xmlns:a16="http://schemas.microsoft.com/office/drawing/2014/main" id="{FAB1498B-D64F-5A3C-36A8-4793CE5259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Tree>
    <p:extLst>
      <p:ext uri="{BB962C8B-B14F-4D97-AF65-F5344CB8AC3E}">
        <p14:creationId xmlns:p14="http://schemas.microsoft.com/office/powerpoint/2010/main" val="40641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B783781-ECD6-AFB2-3FD9-BE0EB1434F8C}"/>
              </a:ext>
            </a:extLst>
          </p:cNvPr>
          <p:cNvPicPr>
            <a:picLocks noChangeAspect="1"/>
          </p:cNvPicPr>
          <p:nvPr/>
        </p:nvPicPr>
        <p:blipFill rotWithShape="1">
          <a:blip r:embed="rId2"/>
          <a:srcRect l="298" t="10993" r="26774" b="4662"/>
          <a:stretch/>
        </p:blipFill>
        <p:spPr>
          <a:xfrm>
            <a:off x="55050" y="810075"/>
            <a:ext cx="8892000" cy="6012000"/>
          </a:xfrm>
          <a:prstGeom prst="rect">
            <a:avLst/>
          </a:prstGeom>
        </p:spPr>
      </p:pic>
      <p:pic>
        <p:nvPicPr>
          <p:cNvPr id="6" name="Εικόνα 5" descr="Image">
            <a:extLst>
              <a:ext uri="{FF2B5EF4-FFF2-40B4-BE49-F238E27FC236}">
                <a16:creationId xmlns:a16="http://schemas.microsoft.com/office/drawing/2014/main" id="{7E06FBB3-A826-954D-B2EE-87B599B88A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464" y="3325427"/>
            <a:ext cx="3389022" cy="3389022"/>
          </a:xfrm>
          <a:prstGeom prst="rect">
            <a:avLst/>
          </a:prstGeom>
          <a:noFill/>
          <a:ln>
            <a:noFill/>
          </a:ln>
        </p:spPr>
      </p:pic>
      <p:grpSp>
        <p:nvGrpSpPr>
          <p:cNvPr id="10" name="Ομάδα 9">
            <a:extLst>
              <a:ext uri="{FF2B5EF4-FFF2-40B4-BE49-F238E27FC236}">
                <a16:creationId xmlns:a16="http://schemas.microsoft.com/office/drawing/2014/main" id="{FD9A02E8-0EE6-A6BF-19AA-B058B4C468CB}"/>
              </a:ext>
            </a:extLst>
          </p:cNvPr>
          <p:cNvGrpSpPr/>
          <p:nvPr/>
        </p:nvGrpSpPr>
        <p:grpSpPr>
          <a:xfrm>
            <a:off x="3986074" y="1463707"/>
            <a:ext cx="8086360" cy="3481155"/>
            <a:chOff x="3324225" y="1028700"/>
            <a:chExt cx="7239000" cy="3548125"/>
          </a:xfrm>
        </p:grpSpPr>
        <p:sp>
          <p:nvSpPr>
            <p:cNvPr id="8" name="Φυσαλίδα ομιλίας: Ορθογώνιο 7">
              <a:extLst>
                <a:ext uri="{FF2B5EF4-FFF2-40B4-BE49-F238E27FC236}">
                  <a16:creationId xmlns:a16="http://schemas.microsoft.com/office/drawing/2014/main" id="{EC5FE696-BEB9-E733-F473-DEE20962D7D8}"/>
                </a:ext>
              </a:extLst>
            </p:cNvPr>
            <p:cNvSpPr/>
            <p:nvPr/>
          </p:nvSpPr>
          <p:spPr>
            <a:xfrm>
              <a:off x="3324225" y="1028700"/>
              <a:ext cx="7239000" cy="3548125"/>
            </a:xfrm>
            <a:prstGeom prst="wedgeRectCallout">
              <a:avLst>
                <a:gd name="adj1" fmla="val -50313"/>
                <a:gd name="adj2" fmla="val 7248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9BA81F6B-3731-5127-1222-E9FEF1876559}"/>
                </a:ext>
              </a:extLst>
            </p:cNvPr>
            <p:cNvSpPr txBox="1"/>
            <p:nvPr/>
          </p:nvSpPr>
          <p:spPr>
            <a:xfrm>
              <a:off x="3448051" y="1247003"/>
              <a:ext cx="6972300" cy="3199715"/>
            </a:xfrm>
            <a:prstGeom prst="rect">
              <a:avLst/>
            </a:prstGeom>
            <a:solidFill>
              <a:schemeClr val="bg1"/>
            </a:solidFill>
            <a:ln>
              <a:noFill/>
            </a:ln>
          </p:spPr>
          <p:txBody>
            <a:bodyPr wrap="square" rtlCol="0">
              <a:spAutoFit/>
            </a:bodyPr>
            <a:lstStyle/>
            <a:p>
              <a:r>
                <a:rPr lang="el-GR" b="1" i="1" dirty="0"/>
                <a:t>Προσδιορισμός κινδύνου</a:t>
              </a:r>
              <a:endParaRPr lang="en-US" b="1" i="1" dirty="0"/>
            </a:p>
            <a:p>
              <a:r>
                <a:rPr lang="el-GR" b="1" dirty="0">
                  <a:solidFill>
                    <a:srgbClr val="FF0000"/>
                  </a:solidFill>
                </a:rPr>
                <a:t>H317: </a:t>
              </a:r>
              <a:r>
                <a:rPr lang="el-GR" dirty="0">
                  <a:solidFill>
                    <a:srgbClr val="FF0000"/>
                  </a:solidFill>
                </a:rPr>
                <a:t>Μπορεί να προκαλέσει αλλεργική δερματική αντίδραση.</a:t>
              </a:r>
              <a:endParaRPr lang="en-US" dirty="0">
                <a:solidFill>
                  <a:srgbClr val="FF0000"/>
                </a:solidFill>
              </a:endParaRPr>
            </a:p>
            <a:p>
              <a:r>
                <a:rPr lang="el-GR" b="1" dirty="0">
                  <a:solidFill>
                    <a:srgbClr val="FF0000"/>
                  </a:solidFill>
                </a:rPr>
                <a:t>H319: </a:t>
              </a:r>
              <a:r>
                <a:rPr lang="el-GR" dirty="0">
                  <a:solidFill>
                    <a:srgbClr val="FF0000"/>
                  </a:solidFill>
                </a:rPr>
                <a:t>Προκαλεί σοβαρό οφθαλμικό ερεθισμό.</a:t>
              </a:r>
              <a:endParaRPr lang="en-US" dirty="0">
                <a:solidFill>
                  <a:srgbClr val="FF0000"/>
                </a:solidFill>
              </a:endParaRPr>
            </a:p>
            <a:p>
              <a:endParaRPr lang="en-US" dirty="0"/>
            </a:p>
            <a:p>
              <a:r>
                <a:rPr lang="el-GR" b="1" i="1" dirty="0"/>
                <a:t>Οδηγίες ασφαλείας</a:t>
              </a:r>
              <a:endParaRPr lang="en-US" b="1" i="1" dirty="0"/>
            </a:p>
            <a:p>
              <a:pPr algn="just"/>
              <a:r>
                <a:rPr lang="el-GR" b="1" dirty="0">
                  <a:solidFill>
                    <a:srgbClr val="FF0000"/>
                  </a:solidFill>
                </a:rPr>
                <a:t>P102: </a:t>
              </a:r>
              <a:r>
                <a:rPr lang="el-GR" dirty="0">
                  <a:solidFill>
                    <a:srgbClr val="FF0000"/>
                  </a:solidFill>
                </a:rPr>
                <a:t>Μακριά από παιδιά.</a:t>
              </a:r>
              <a:endParaRPr lang="en-US" dirty="0">
                <a:solidFill>
                  <a:srgbClr val="FF0000"/>
                </a:solidFill>
              </a:endParaRPr>
            </a:p>
            <a:p>
              <a:pPr algn="just"/>
              <a:r>
                <a:rPr lang="el-GR" b="1" dirty="0">
                  <a:solidFill>
                    <a:srgbClr val="FF0000"/>
                  </a:solidFill>
                </a:rPr>
                <a:t>P262: </a:t>
              </a:r>
              <a:r>
                <a:rPr lang="el-GR" dirty="0">
                  <a:solidFill>
                    <a:srgbClr val="FF0000"/>
                  </a:solidFill>
                </a:rPr>
                <a:t>Μην μπαίνετε στα μάτια, στο δέρμα ή στα ρούχα.</a:t>
              </a:r>
              <a:endParaRPr lang="en-US" dirty="0">
                <a:solidFill>
                  <a:srgbClr val="FF0000"/>
                </a:solidFill>
              </a:endParaRPr>
            </a:p>
            <a:p>
              <a:pPr algn="just"/>
              <a:r>
                <a:rPr lang="el-GR" b="1" dirty="0">
                  <a:solidFill>
                    <a:srgbClr val="FF0000"/>
                  </a:solidFill>
                </a:rPr>
                <a:t>P305+P351+P338: </a:t>
              </a:r>
              <a:r>
                <a:rPr lang="el-GR" dirty="0">
                  <a:solidFill>
                    <a:srgbClr val="FF0000"/>
                  </a:solidFill>
                </a:rPr>
                <a:t>Σε περίπτωση εμφάνισης στα μάτια: Ξεπλύνετε προσεκτικά με νερό για αρκετά λεπτά. Αφαιρέστε τους φακούς επαφής και συνεχίστε το ξέπλυμα.</a:t>
              </a:r>
              <a:endParaRPr lang="en-US" dirty="0">
                <a:solidFill>
                  <a:srgbClr val="FF0000"/>
                </a:solidFill>
              </a:endParaRPr>
            </a:p>
            <a:p>
              <a:pPr algn="just"/>
              <a:r>
                <a:rPr lang="el-GR" b="1" dirty="0">
                  <a:solidFill>
                    <a:srgbClr val="FF0000"/>
                  </a:solidFill>
                </a:rPr>
                <a:t>P314: </a:t>
              </a:r>
              <a:r>
                <a:rPr lang="el-GR" dirty="0">
                  <a:solidFill>
                    <a:srgbClr val="FF0000"/>
                  </a:solidFill>
                </a:rPr>
                <a:t>Λάβετε ιατρική συμβουλή/ προσοχή εάν αισθάνεστε αδιαθεσία</a:t>
              </a:r>
            </a:p>
          </p:txBody>
        </p:sp>
      </p:grpSp>
      <p:pic>
        <p:nvPicPr>
          <p:cNvPr id="11" name="Εικόνα 10">
            <a:extLst>
              <a:ext uri="{FF2B5EF4-FFF2-40B4-BE49-F238E27FC236}">
                <a16:creationId xmlns:a16="http://schemas.microsoft.com/office/drawing/2014/main" id="{74BFA352-88F4-CB74-C049-E0FCB7271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2" name="Εικόνα 11" descr="logo askt el">
            <a:extLst>
              <a:ext uri="{FF2B5EF4-FFF2-40B4-BE49-F238E27FC236}">
                <a16:creationId xmlns:a16="http://schemas.microsoft.com/office/drawing/2014/main" id="{C0EBDD33-FDBE-017C-C711-E13E203DBB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Tree>
    <p:extLst>
      <p:ext uri="{BB962C8B-B14F-4D97-AF65-F5344CB8AC3E}">
        <p14:creationId xmlns:p14="http://schemas.microsoft.com/office/powerpoint/2010/main" val="23389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B8AE6CC-D4BC-5DAC-9E78-65D87C71BDC7}"/>
              </a:ext>
            </a:extLst>
          </p:cNvPr>
          <p:cNvPicPr>
            <a:picLocks noChangeAspect="1"/>
          </p:cNvPicPr>
          <p:nvPr/>
        </p:nvPicPr>
        <p:blipFill rotWithShape="1">
          <a:blip r:embed="rId2"/>
          <a:srcRect l="3" t="12608" r="27067" b="4986"/>
          <a:stretch/>
        </p:blipFill>
        <p:spPr>
          <a:xfrm>
            <a:off x="-1" y="864000"/>
            <a:ext cx="9430051" cy="5994000"/>
          </a:xfrm>
          <a:prstGeom prst="rect">
            <a:avLst/>
          </a:prstGeom>
        </p:spPr>
      </p:pic>
      <p:pic>
        <p:nvPicPr>
          <p:cNvPr id="6" name="Εικόνα 5" descr="Image">
            <a:extLst>
              <a:ext uri="{FF2B5EF4-FFF2-40B4-BE49-F238E27FC236}">
                <a16:creationId xmlns:a16="http://schemas.microsoft.com/office/drawing/2014/main" id="{2ABD5D3B-2BAD-A9BA-5687-609C91F311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464" y="3325427"/>
            <a:ext cx="3389022" cy="3389022"/>
          </a:xfrm>
          <a:prstGeom prst="rect">
            <a:avLst/>
          </a:prstGeom>
          <a:noFill/>
          <a:ln>
            <a:noFill/>
          </a:ln>
        </p:spPr>
      </p:pic>
      <p:pic>
        <p:nvPicPr>
          <p:cNvPr id="7" name="Εικόνα 6" descr="Image">
            <a:extLst>
              <a:ext uri="{FF2B5EF4-FFF2-40B4-BE49-F238E27FC236}">
                <a16:creationId xmlns:a16="http://schemas.microsoft.com/office/drawing/2014/main" id="{6AC57BBE-8777-246B-FB9A-B6B2CBA21F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4513" y="3306127"/>
            <a:ext cx="3389021" cy="3389021"/>
          </a:xfrm>
          <a:prstGeom prst="rect">
            <a:avLst/>
          </a:prstGeom>
          <a:noFill/>
          <a:ln>
            <a:noFill/>
          </a:ln>
        </p:spPr>
      </p:pic>
      <p:grpSp>
        <p:nvGrpSpPr>
          <p:cNvPr id="8" name="Ομάδα 7">
            <a:extLst>
              <a:ext uri="{FF2B5EF4-FFF2-40B4-BE49-F238E27FC236}">
                <a16:creationId xmlns:a16="http://schemas.microsoft.com/office/drawing/2014/main" id="{C931D0D0-0C91-5828-3958-B640B68246CB}"/>
              </a:ext>
            </a:extLst>
          </p:cNvPr>
          <p:cNvGrpSpPr/>
          <p:nvPr/>
        </p:nvGrpSpPr>
        <p:grpSpPr>
          <a:xfrm>
            <a:off x="3975434" y="142029"/>
            <a:ext cx="8086360" cy="5140174"/>
            <a:chOff x="3314700" y="1028699"/>
            <a:chExt cx="7239000" cy="4259048"/>
          </a:xfrm>
        </p:grpSpPr>
        <p:sp>
          <p:nvSpPr>
            <p:cNvPr id="9" name="Φυσαλίδα ομιλίας: Ορθογώνιο 8">
              <a:extLst>
                <a:ext uri="{FF2B5EF4-FFF2-40B4-BE49-F238E27FC236}">
                  <a16:creationId xmlns:a16="http://schemas.microsoft.com/office/drawing/2014/main" id="{AD05CD11-ADCA-FFED-39CE-EBEB9B239E58}"/>
                </a:ext>
              </a:extLst>
            </p:cNvPr>
            <p:cNvSpPr/>
            <p:nvPr/>
          </p:nvSpPr>
          <p:spPr>
            <a:xfrm>
              <a:off x="3314700" y="1028699"/>
              <a:ext cx="7239000" cy="4259048"/>
            </a:xfrm>
            <a:prstGeom prst="wedgeRectCallout">
              <a:avLst>
                <a:gd name="adj1" fmla="val -34765"/>
                <a:gd name="adj2" fmla="val 570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9AD7F223-6ACD-9387-F36E-AA2697317ACB}"/>
                </a:ext>
              </a:extLst>
            </p:cNvPr>
            <p:cNvSpPr txBox="1"/>
            <p:nvPr/>
          </p:nvSpPr>
          <p:spPr>
            <a:xfrm>
              <a:off x="3448051" y="1151378"/>
              <a:ext cx="6972300" cy="3978275"/>
            </a:xfrm>
            <a:prstGeom prst="rect">
              <a:avLst/>
            </a:prstGeom>
            <a:solidFill>
              <a:schemeClr val="bg1"/>
            </a:solidFill>
            <a:ln>
              <a:noFill/>
            </a:ln>
          </p:spPr>
          <p:txBody>
            <a:bodyPr wrap="square" rtlCol="0">
              <a:spAutoFit/>
            </a:bodyPr>
            <a:lstStyle/>
            <a:p>
              <a:r>
                <a:rPr lang="el-GR" b="1" i="1" dirty="0"/>
                <a:t>Προσδιορισμός κινδύνου</a:t>
              </a:r>
              <a:endParaRPr lang="en-US" b="1" i="1" dirty="0"/>
            </a:p>
            <a:p>
              <a:r>
                <a:rPr lang="el-GR" b="1" dirty="0">
                  <a:solidFill>
                    <a:srgbClr val="FF0000"/>
                  </a:solidFill>
                </a:rPr>
                <a:t>H302: </a:t>
              </a:r>
              <a:r>
                <a:rPr lang="el-GR" dirty="0">
                  <a:solidFill>
                    <a:srgbClr val="FF0000"/>
                  </a:solidFill>
                </a:rPr>
                <a:t>Επιβλαβές σε περίπτωση κατάποσης.H319: Προκαλεί σοβαρό οφθαλμικό ερεθισμό.</a:t>
              </a:r>
              <a:endParaRPr lang="en-US" dirty="0">
                <a:solidFill>
                  <a:srgbClr val="FF0000"/>
                </a:solidFill>
              </a:endParaRPr>
            </a:p>
            <a:p>
              <a:r>
                <a:rPr lang="el-GR" b="1" dirty="0">
                  <a:solidFill>
                    <a:srgbClr val="FF0000"/>
                  </a:solidFill>
                </a:rPr>
                <a:t>H332: </a:t>
              </a:r>
              <a:r>
                <a:rPr lang="el-GR" dirty="0">
                  <a:solidFill>
                    <a:srgbClr val="FF0000"/>
                  </a:solidFill>
                </a:rPr>
                <a:t>Επιβλαβές σε περίπτωση εισπνοής.</a:t>
              </a:r>
              <a:endParaRPr lang="en-US" dirty="0">
                <a:solidFill>
                  <a:srgbClr val="FF0000"/>
                </a:solidFill>
              </a:endParaRPr>
            </a:p>
            <a:p>
              <a:r>
                <a:rPr lang="el-GR" b="1" dirty="0">
                  <a:solidFill>
                    <a:srgbClr val="FF0000"/>
                  </a:solidFill>
                </a:rPr>
                <a:t>H410: </a:t>
              </a:r>
              <a:r>
                <a:rPr lang="el-GR" dirty="0">
                  <a:solidFill>
                    <a:srgbClr val="FF0000"/>
                  </a:solidFill>
                </a:rPr>
                <a:t>Πολύ τοξικό για τους υδρόβιους οργανισμούς με μακροχρόνιες επιπτώσεις.</a:t>
              </a:r>
              <a:endParaRPr lang="en-US" dirty="0"/>
            </a:p>
            <a:p>
              <a:endParaRPr lang="en-US" b="1" i="1" dirty="0"/>
            </a:p>
            <a:p>
              <a:r>
                <a:rPr lang="el-GR" b="1" i="1" dirty="0"/>
                <a:t>Οδηγίες ασφαλείας</a:t>
              </a:r>
              <a:endParaRPr lang="en-US" b="1" i="1" dirty="0"/>
            </a:p>
            <a:p>
              <a:pPr algn="just"/>
              <a:r>
                <a:rPr lang="el-GR" b="1" dirty="0">
                  <a:solidFill>
                    <a:srgbClr val="FF0000"/>
                  </a:solidFill>
                </a:rPr>
                <a:t>P280: </a:t>
              </a:r>
              <a:r>
                <a:rPr lang="el-GR" dirty="0">
                  <a:solidFill>
                    <a:srgbClr val="FF0000"/>
                  </a:solidFill>
                </a:rPr>
                <a:t>Φοράτε προστατευτικά γάντια</a:t>
              </a:r>
              <a:r>
                <a:rPr lang="en-US" dirty="0">
                  <a:solidFill>
                    <a:srgbClr val="FF0000"/>
                  </a:solidFill>
                </a:rPr>
                <a:t> </a:t>
              </a:r>
              <a:r>
                <a:rPr lang="el-GR" dirty="0">
                  <a:solidFill>
                    <a:srgbClr val="FF0000"/>
                  </a:solidFill>
                </a:rPr>
                <a:t>/ ρούχα</a:t>
              </a:r>
              <a:r>
                <a:rPr lang="en-US" dirty="0">
                  <a:solidFill>
                    <a:srgbClr val="FF0000"/>
                  </a:solidFill>
                </a:rPr>
                <a:t> </a:t>
              </a:r>
              <a:r>
                <a:rPr lang="el-GR" dirty="0">
                  <a:solidFill>
                    <a:srgbClr val="FF0000"/>
                  </a:solidFill>
                </a:rPr>
                <a:t>/</a:t>
              </a:r>
              <a:r>
                <a:rPr lang="en-US" dirty="0">
                  <a:solidFill>
                    <a:srgbClr val="FF0000"/>
                  </a:solidFill>
                </a:rPr>
                <a:t> </a:t>
              </a:r>
              <a:r>
                <a:rPr lang="el-GR" dirty="0">
                  <a:solidFill>
                    <a:srgbClr val="FF0000"/>
                  </a:solidFill>
                </a:rPr>
                <a:t>μέσα προστασίας ματιών</a:t>
              </a:r>
              <a:r>
                <a:rPr lang="en-US" dirty="0">
                  <a:solidFill>
                    <a:srgbClr val="FF0000"/>
                  </a:solidFill>
                </a:rPr>
                <a:t> </a:t>
              </a:r>
              <a:r>
                <a:rPr lang="el-GR" dirty="0">
                  <a:solidFill>
                    <a:srgbClr val="FF0000"/>
                  </a:solidFill>
                </a:rPr>
                <a:t>/</a:t>
              </a:r>
              <a:r>
                <a:rPr lang="en-US" dirty="0">
                  <a:solidFill>
                    <a:srgbClr val="FF0000"/>
                  </a:solidFill>
                </a:rPr>
                <a:t> </a:t>
              </a:r>
              <a:r>
                <a:rPr lang="el-GR" dirty="0">
                  <a:solidFill>
                    <a:srgbClr val="FF0000"/>
                  </a:solidFill>
                </a:rPr>
                <a:t>προσώπου.</a:t>
              </a:r>
              <a:endParaRPr lang="en-US" dirty="0">
                <a:solidFill>
                  <a:srgbClr val="FF0000"/>
                </a:solidFill>
              </a:endParaRPr>
            </a:p>
            <a:p>
              <a:pPr algn="just"/>
              <a:r>
                <a:rPr lang="el-GR" b="1" dirty="0">
                  <a:solidFill>
                    <a:srgbClr val="FF0000"/>
                  </a:solidFill>
                </a:rPr>
                <a:t>P301+P330+P331: </a:t>
              </a:r>
              <a:r>
                <a:rPr lang="el-GR" dirty="0">
                  <a:solidFill>
                    <a:srgbClr val="FF0000"/>
                  </a:solidFill>
                </a:rPr>
                <a:t>Σε περίπτωση κατάποσης: Ξεπλύνετε το στόμα. Μην προκαλείτε εμετό.</a:t>
              </a:r>
              <a:endParaRPr lang="en-US" dirty="0">
                <a:solidFill>
                  <a:srgbClr val="FF0000"/>
                </a:solidFill>
              </a:endParaRPr>
            </a:p>
            <a:p>
              <a:pPr algn="just"/>
              <a:r>
                <a:rPr lang="el-GR" b="1" dirty="0">
                  <a:solidFill>
                    <a:srgbClr val="FF0000"/>
                  </a:solidFill>
                </a:rPr>
                <a:t>P304+P340: </a:t>
              </a:r>
              <a:r>
                <a:rPr lang="el-GR" dirty="0">
                  <a:solidFill>
                    <a:srgbClr val="FF0000"/>
                  </a:solidFill>
                </a:rPr>
                <a:t>Σε περίπτωση εισπνοής: Μεταφέρετε το θύμα στον καθαρό αέρα και αφήστε το να ξεκουραστεί σε θέση άνετη για την αναπνοή.</a:t>
              </a:r>
              <a:endParaRPr lang="en-US" dirty="0">
                <a:solidFill>
                  <a:srgbClr val="FF0000"/>
                </a:solidFill>
              </a:endParaRPr>
            </a:p>
            <a:p>
              <a:pPr algn="just"/>
              <a:r>
                <a:rPr lang="el-GR" b="1" dirty="0">
                  <a:solidFill>
                    <a:srgbClr val="FF0000"/>
                  </a:solidFill>
                </a:rPr>
                <a:t>P312: </a:t>
              </a:r>
              <a:r>
                <a:rPr lang="el-GR" dirty="0">
                  <a:solidFill>
                    <a:srgbClr val="FF0000"/>
                  </a:solidFill>
                </a:rPr>
                <a:t>Καλέστε ένα κέντρο δηλητηριάσεων ή γιατρό εάν αισθανθείτε αδιαθεσία.</a:t>
              </a:r>
              <a:endParaRPr lang="en-US" dirty="0">
                <a:solidFill>
                  <a:srgbClr val="FF0000"/>
                </a:solidFill>
              </a:endParaRPr>
            </a:p>
            <a:p>
              <a:pPr algn="just"/>
              <a:r>
                <a:rPr lang="el-GR" b="1" dirty="0">
                  <a:solidFill>
                    <a:srgbClr val="FF0000"/>
                  </a:solidFill>
                </a:rPr>
                <a:t>P337+P313: </a:t>
              </a:r>
              <a:r>
                <a:rPr lang="el-GR" dirty="0">
                  <a:solidFill>
                    <a:srgbClr val="FF0000"/>
                  </a:solidFill>
                </a:rPr>
                <a:t>Εάν ο οφθαλμικός ερεθισμός επιμένει: Ζητήστε ιατρική συμβουλή/ προσοχή.</a:t>
              </a:r>
            </a:p>
          </p:txBody>
        </p:sp>
      </p:grpSp>
      <p:pic>
        <p:nvPicPr>
          <p:cNvPr id="11" name="Εικόνα 10">
            <a:extLst>
              <a:ext uri="{FF2B5EF4-FFF2-40B4-BE49-F238E27FC236}">
                <a16:creationId xmlns:a16="http://schemas.microsoft.com/office/drawing/2014/main" id="{6DC6DBF9-F1B5-D91A-5357-2B928921BB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12" name="Εικόνα 11" descr="logo askt el">
            <a:extLst>
              <a:ext uri="{FF2B5EF4-FFF2-40B4-BE49-F238E27FC236}">
                <a16:creationId xmlns:a16="http://schemas.microsoft.com/office/drawing/2014/main" id="{B6458222-5587-44E0-EF6D-2ED4D1AE5A3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Tree>
    <p:extLst>
      <p:ext uri="{BB962C8B-B14F-4D97-AF65-F5344CB8AC3E}">
        <p14:creationId xmlns:p14="http://schemas.microsoft.com/office/powerpoint/2010/main" val="4023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325246" y="143551"/>
            <a:ext cx="11455422" cy="557782"/>
          </a:xfrm>
        </p:spPr>
        <p:txBody>
          <a:bodyPr>
            <a:normAutofit/>
          </a:bodyPr>
          <a:lstStyle/>
          <a:p>
            <a:r>
              <a:rPr lang="el-GR" sz="2200" b="1" dirty="0">
                <a:effectLst>
                  <a:outerShdw blurRad="38100" dist="38100" dir="2700000" algn="tl">
                    <a:srgbClr val="000000">
                      <a:alpha val="43137"/>
                    </a:srgbClr>
                  </a:outerShdw>
                </a:effectLst>
              </a:rPr>
              <a:t>∆ Ε Λ Τ Ι Ο    ∆ Ε ∆ Ο Μ Ε Ν Ω Ν    Α Σ Φ Α Λ Ε Ι Α Σ    </a:t>
            </a:r>
            <a:r>
              <a:rPr lang="el-GR" sz="2200" dirty="0">
                <a:effectLst>
                  <a:outerShdw blurRad="38100" dist="38100" dir="2700000" algn="tl">
                    <a:srgbClr val="000000">
                      <a:alpha val="43137"/>
                    </a:srgbClr>
                  </a:outerShdw>
                </a:effectLst>
              </a:rPr>
              <a:t>για τον   </a:t>
            </a:r>
            <a:r>
              <a:rPr lang="el-GR" sz="2200" dirty="0" err="1">
                <a:effectLst>
                  <a:outerShdw blurRad="38100" dist="38100" dir="2700000" algn="tl">
                    <a:srgbClr val="000000">
                      <a:alpha val="43137"/>
                    </a:srgbClr>
                  </a:outerShdw>
                </a:effectLst>
              </a:rPr>
              <a:t>Υδράσβεστο</a:t>
            </a:r>
            <a:r>
              <a:rPr lang="el-GR" sz="2200" dirty="0">
                <a:effectLst>
                  <a:outerShdw blurRad="38100" dist="38100" dir="2700000" algn="tl">
                    <a:srgbClr val="000000">
                      <a:alpha val="43137"/>
                    </a:srgbClr>
                  </a:outerShdw>
                </a:effectLst>
              </a:rPr>
              <a:t>   </a:t>
            </a:r>
            <a:r>
              <a:rPr lang="el-GR" sz="2200" dirty="0" err="1">
                <a:effectLst>
                  <a:outerShdw blurRad="38100" dist="38100" dir="2700000" algn="tl">
                    <a:srgbClr val="000000">
                      <a:alpha val="43137"/>
                    </a:srgbClr>
                  </a:outerShdw>
                </a:effectLst>
              </a:rPr>
              <a:t>Ca</a:t>
            </a:r>
            <a:r>
              <a:rPr lang="el-GR" sz="2200" dirty="0">
                <a:effectLst>
                  <a:outerShdw blurRad="38100" dist="38100" dir="2700000" algn="tl">
                    <a:srgbClr val="000000">
                      <a:alpha val="43137"/>
                    </a:srgbClr>
                  </a:outerShdw>
                </a:effectLst>
              </a:rPr>
              <a:t>(OH)</a:t>
            </a:r>
            <a:r>
              <a:rPr lang="el-GR" sz="2200" baseline="-25000" dirty="0">
                <a:effectLst>
                  <a:outerShdw blurRad="38100" dist="38100" dir="2700000" algn="tl">
                    <a:srgbClr val="000000">
                      <a:alpha val="43137"/>
                    </a:srgbClr>
                  </a:outerShdw>
                </a:effectLst>
              </a:rPr>
              <a:t>2</a:t>
            </a:r>
            <a:endParaRPr lang="en-US" sz="2200" baseline="-25000" dirty="0">
              <a:effectLst>
                <a:outerShdw blurRad="38100" dist="38100" dir="2700000" algn="tl">
                  <a:srgbClr val="000000">
                    <a:alpha val="43137"/>
                  </a:srgbClr>
                </a:outerShdw>
              </a:effectLst>
            </a:endParaRPr>
          </a:p>
        </p:txBody>
      </p:sp>
      <p:pic>
        <p:nvPicPr>
          <p:cNvPr id="5" name="Εικόνα 4">
            <a:extLst>
              <a:ext uri="{FF2B5EF4-FFF2-40B4-BE49-F238E27FC236}">
                <a16:creationId xmlns:a16="http://schemas.microsoft.com/office/drawing/2014/main" id="{023DDB9B-8A70-F9CA-5A8C-753CADB106DE}"/>
              </a:ext>
            </a:extLst>
          </p:cNvPr>
          <p:cNvPicPr>
            <a:picLocks noChangeAspect="1"/>
          </p:cNvPicPr>
          <p:nvPr/>
        </p:nvPicPr>
        <p:blipFill rotWithShape="1">
          <a:blip r:embed="rId2"/>
          <a:srcRect l="21536" t="19418" r="23541" b="5523"/>
          <a:stretch/>
        </p:blipFill>
        <p:spPr>
          <a:xfrm>
            <a:off x="0" y="846225"/>
            <a:ext cx="6696000" cy="5148000"/>
          </a:xfrm>
          <a:prstGeom prst="rect">
            <a:avLst/>
          </a:prstGeom>
        </p:spPr>
      </p:pic>
      <p:pic>
        <p:nvPicPr>
          <p:cNvPr id="12" name="Εικόνα 11">
            <a:extLst>
              <a:ext uri="{FF2B5EF4-FFF2-40B4-BE49-F238E27FC236}">
                <a16:creationId xmlns:a16="http://schemas.microsoft.com/office/drawing/2014/main" id="{9F99463C-55F8-6EA7-1342-E9DD09BF08E8}"/>
              </a:ext>
            </a:extLst>
          </p:cNvPr>
          <p:cNvPicPr>
            <a:picLocks noChangeAspect="1"/>
          </p:cNvPicPr>
          <p:nvPr/>
        </p:nvPicPr>
        <p:blipFill rotWithShape="1">
          <a:blip r:embed="rId3"/>
          <a:srcRect l="22130" t="24125" r="41843" b="6579"/>
          <a:stretch/>
        </p:blipFill>
        <p:spPr>
          <a:xfrm>
            <a:off x="6738600" y="1646475"/>
            <a:ext cx="4392000" cy="4752000"/>
          </a:xfrm>
          <a:prstGeom prst="rect">
            <a:avLst/>
          </a:prstGeom>
        </p:spPr>
      </p:pic>
      <p:pic>
        <p:nvPicPr>
          <p:cNvPr id="13" name="Εικόνα 12" descr="Image">
            <a:extLst>
              <a:ext uri="{FF2B5EF4-FFF2-40B4-BE49-F238E27FC236}">
                <a16:creationId xmlns:a16="http://schemas.microsoft.com/office/drawing/2014/main" id="{0BC400CA-B26D-082F-7E85-F5748CDC66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464" y="3325427"/>
            <a:ext cx="3389022" cy="3389022"/>
          </a:xfrm>
          <a:prstGeom prst="rect">
            <a:avLst/>
          </a:prstGeom>
          <a:noFill/>
          <a:ln>
            <a:noFill/>
          </a:ln>
        </p:spPr>
      </p:pic>
      <p:pic>
        <p:nvPicPr>
          <p:cNvPr id="14" name="Εικόνα 13" descr="Image">
            <a:extLst>
              <a:ext uri="{FF2B5EF4-FFF2-40B4-BE49-F238E27FC236}">
                <a16:creationId xmlns:a16="http://schemas.microsoft.com/office/drawing/2014/main" id="{1D609D24-E7A5-65D6-97F7-601DF41B5E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0127" y="3361878"/>
            <a:ext cx="3389022" cy="3389022"/>
          </a:xfrm>
          <a:prstGeom prst="rect">
            <a:avLst/>
          </a:prstGeom>
          <a:noFill/>
          <a:ln>
            <a:noFill/>
          </a:ln>
        </p:spPr>
      </p:pic>
      <p:grpSp>
        <p:nvGrpSpPr>
          <p:cNvPr id="18" name="Ομάδα 17">
            <a:extLst>
              <a:ext uri="{FF2B5EF4-FFF2-40B4-BE49-F238E27FC236}">
                <a16:creationId xmlns:a16="http://schemas.microsoft.com/office/drawing/2014/main" id="{38FE1C28-1967-AB10-A588-87515651C822}"/>
              </a:ext>
            </a:extLst>
          </p:cNvPr>
          <p:cNvGrpSpPr/>
          <p:nvPr/>
        </p:nvGrpSpPr>
        <p:grpSpPr>
          <a:xfrm>
            <a:off x="825623" y="701333"/>
            <a:ext cx="11236171" cy="4314550"/>
            <a:chOff x="825623" y="701333"/>
            <a:chExt cx="11236171" cy="4314550"/>
          </a:xfrm>
        </p:grpSpPr>
        <p:sp>
          <p:nvSpPr>
            <p:cNvPr id="16" name="Φυσαλίδα ομιλίας: Ορθογώνιο 15">
              <a:extLst>
                <a:ext uri="{FF2B5EF4-FFF2-40B4-BE49-F238E27FC236}">
                  <a16:creationId xmlns:a16="http://schemas.microsoft.com/office/drawing/2014/main" id="{0DEC4E0D-ACE3-CAC8-5ADD-F753902D3DD2}"/>
                </a:ext>
              </a:extLst>
            </p:cNvPr>
            <p:cNvSpPr/>
            <p:nvPr/>
          </p:nvSpPr>
          <p:spPr>
            <a:xfrm>
              <a:off x="825623" y="701333"/>
              <a:ext cx="11236171" cy="4314550"/>
            </a:xfrm>
            <a:prstGeom prst="wedgeRectCallout">
              <a:avLst>
                <a:gd name="adj1" fmla="val 15663"/>
                <a:gd name="adj2" fmla="val 670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a:extLst>
                <a:ext uri="{FF2B5EF4-FFF2-40B4-BE49-F238E27FC236}">
                  <a16:creationId xmlns:a16="http://schemas.microsoft.com/office/drawing/2014/main" id="{2335B5C2-E857-A398-97C0-7B757676DB0C}"/>
                </a:ext>
              </a:extLst>
            </p:cNvPr>
            <p:cNvSpPr txBox="1"/>
            <p:nvPr/>
          </p:nvSpPr>
          <p:spPr>
            <a:xfrm>
              <a:off x="1061400" y="840768"/>
              <a:ext cx="10851436" cy="4031873"/>
            </a:xfrm>
            <a:prstGeom prst="rect">
              <a:avLst/>
            </a:prstGeom>
            <a:solidFill>
              <a:schemeClr val="bg1"/>
            </a:solidFill>
            <a:ln>
              <a:noFill/>
            </a:ln>
          </p:spPr>
          <p:txBody>
            <a:bodyPr wrap="square" rtlCol="0">
              <a:spAutoFit/>
            </a:bodyPr>
            <a:lstStyle/>
            <a:p>
              <a:r>
                <a:rPr lang="el-GR" sz="1600" b="1" i="1" dirty="0"/>
                <a:t>Προσδιορισμός κινδύνου</a:t>
              </a:r>
              <a:endParaRPr lang="en-US" sz="1600" b="1" i="1" dirty="0"/>
            </a:p>
            <a:p>
              <a:r>
                <a:rPr lang="el-GR" sz="1600" b="1" dirty="0">
                  <a:solidFill>
                    <a:srgbClr val="FF0000"/>
                  </a:solidFill>
                </a:rPr>
                <a:t>H315: </a:t>
              </a:r>
              <a:r>
                <a:rPr lang="el-GR" sz="1600" dirty="0">
                  <a:solidFill>
                    <a:srgbClr val="FF0000"/>
                  </a:solidFill>
                </a:rPr>
                <a:t>Προκαλεί </a:t>
              </a:r>
              <a:r>
                <a:rPr lang="el-GR" sz="1600" dirty="0" err="1">
                  <a:solidFill>
                    <a:srgbClr val="FF0000"/>
                  </a:solidFill>
                </a:rPr>
                <a:t>ερεθισµό</a:t>
              </a:r>
              <a:r>
                <a:rPr lang="el-GR" sz="1600" dirty="0">
                  <a:solidFill>
                    <a:srgbClr val="FF0000"/>
                  </a:solidFill>
                </a:rPr>
                <a:t> του </a:t>
              </a:r>
              <a:r>
                <a:rPr lang="el-GR" sz="1600" dirty="0" err="1">
                  <a:solidFill>
                    <a:srgbClr val="FF0000"/>
                  </a:solidFill>
                </a:rPr>
                <a:t>δέρµατος</a:t>
              </a:r>
              <a:endParaRPr lang="el-GR" sz="1600" dirty="0">
                <a:solidFill>
                  <a:srgbClr val="FF0000"/>
                </a:solidFill>
              </a:endParaRPr>
            </a:p>
            <a:p>
              <a:r>
                <a:rPr lang="el-GR" sz="1600" b="1" dirty="0">
                  <a:solidFill>
                    <a:srgbClr val="FF0000"/>
                  </a:solidFill>
                </a:rPr>
                <a:t>H318: </a:t>
              </a:r>
              <a:r>
                <a:rPr lang="el-GR" sz="1600" dirty="0">
                  <a:solidFill>
                    <a:srgbClr val="FF0000"/>
                  </a:solidFill>
                </a:rPr>
                <a:t>Προκαλεί σοβαρή </a:t>
              </a:r>
              <a:r>
                <a:rPr lang="el-GR" sz="1600" dirty="0" err="1">
                  <a:solidFill>
                    <a:srgbClr val="FF0000"/>
                  </a:solidFill>
                </a:rPr>
                <a:t>οφθαλµική</a:t>
              </a:r>
              <a:r>
                <a:rPr lang="el-GR" sz="1600" dirty="0">
                  <a:solidFill>
                    <a:srgbClr val="FF0000"/>
                  </a:solidFill>
                </a:rPr>
                <a:t> βλάβη</a:t>
              </a:r>
            </a:p>
            <a:p>
              <a:r>
                <a:rPr lang="el-GR" sz="1600" b="1" dirty="0">
                  <a:solidFill>
                    <a:srgbClr val="FF0000"/>
                  </a:solidFill>
                </a:rPr>
                <a:t>H335: </a:t>
              </a:r>
              <a:r>
                <a:rPr lang="el-GR" sz="1600" dirty="0">
                  <a:solidFill>
                    <a:srgbClr val="FF0000"/>
                  </a:solidFill>
                </a:rPr>
                <a:t>Μπορεί να προκαλέσει </a:t>
              </a:r>
              <a:r>
                <a:rPr lang="el-GR" sz="1600" dirty="0" err="1">
                  <a:solidFill>
                    <a:srgbClr val="FF0000"/>
                  </a:solidFill>
                </a:rPr>
                <a:t>ερεθισµό</a:t>
              </a:r>
              <a:r>
                <a:rPr lang="el-GR" sz="1600" dirty="0">
                  <a:solidFill>
                    <a:srgbClr val="FF0000"/>
                  </a:solidFill>
                </a:rPr>
                <a:t> της αναπνευστικής οδού.</a:t>
              </a:r>
            </a:p>
            <a:p>
              <a:endParaRPr lang="en-US" sz="1600" b="1" i="1" dirty="0"/>
            </a:p>
            <a:p>
              <a:r>
                <a:rPr lang="el-GR" sz="1600" b="1" i="1" dirty="0"/>
                <a:t>Οδηγίες ασφαλείας</a:t>
              </a:r>
              <a:endParaRPr lang="en-US" sz="1600" b="1" i="1" dirty="0"/>
            </a:p>
            <a:p>
              <a:pPr algn="just"/>
              <a:r>
                <a:rPr lang="el-GR" sz="1600" b="1" dirty="0">
                  <a:solidFill>
                    <a:srgbClr val="FF0000"/>
                  </a:solidFill>
                </a:rPr>
                <a:t>P102: </a:t>
              </a:r>
              <a:r>
                <a:rPr lang="el-GR" sz="1600" dirty="0" err="1">
                  <a:solidFill>
                    <a:srgbClr val="FF0000"/>
                  </a:solidFill>
                </a:rPr>
                <a:t>Mακριά</a:t>
              </a:r>
              <a:r>
                <a:rPr lang="el-GR" sz="1600" dirty="0">
                  <a:solidFill>
                    <a:srgbClr val="FF0000"/>
                  </a:solidFill>
                </a:rPr>
                <a:t> από παιδιά</a:t>
              </a:r>
            </a:p>
            <a:p>
              <a:pPr algn="just"/>
              <a:r>
                <a:rPr lang="el-GR" sz="1600" b="1" dirty="0">
                  <a:solidFill>
                    <a:srgbClr val="FF0000"/>
                  </a:solidFill>
                </a:rPr>
                <a:t>P280: </a:t>
              </a:r>
              <a:r>
                <a:rPr lang="el-GR" sz="1600" dirty="0">
                  <a:solidFill>
                    <a:srgbClr val="FF0000"/>
                  </a:solidFill>
                </a:rPr>
                <a:t>Να φοράτε προστατευτικά γάντια / προστατευτικά </a:t>
              </a:r>
              <a:r>
                <a:rPr lang="el-GR" sz="1600" dirty="0" err="1">
                  <a:solidFill>
                    <a:srgbClr val="FF0000"/>
                  </a:solidFill>
                </a:rPr>
                <a:t>ενδύµατα</a:t>
              </a:r>
              <a:r>
                <a:rPr lang="el-GR" sz="1600" dirty="0">
                  <a:solidFill>
                    <a:srgbClr val="FF0000"/>
                  </a:solidFill>
                </a:rPr>
                <a:t> / µ</a:t>
              </a:r>
              <a:r>
                <a:rPr lang="el-GR" sz="1600" dirty="0" err="1">
                  <a:solidFill>
                    <a:srgbClr val="FF0000"/>
                  </a:solidFill>
                </a:rPr>
                <a:t>έσα</a:t>
              </a:r>
              <a:r>
                <a:rPr lang="el-GR" sz="1600" dirty="0">
                  <a:solidFill>
                    <a:srgbClr val="FF0000"/>
                  </a:solidFill>
                </a:rPr>
                <a:t> </a:t>
              </a:r>
              <a:r>
                <a:rPr lang="el-GR" sz="1600" dirty="0" err="1">
                  <a:solidFill>
                    <a:srgbClr val="FF0000"/>
                  </a:solidFill>
                </a:rPr>
                <a:t>ατοµικής</a:t>
              </a:r>
              <a:r>
                <a:rPr lang="el-GR" sz="1600" dirty="0">
                  <a:solidFill>
                    <a:srgbClr val="FF0000"/>
                  </a:solidFill>
                </a:rPr>
                <a:t> προστασίας για τα µάτια / το πρόσωπο.</a:t>
              </a:r>
            </a:p>
            <a:p>
              <a:pPr algn="just"/>
              <a:r>
                <a:rPr lang="el-GR" sz="1600" b="1" dirty="0">
                  <a:solidFill>
                    <a:srgbClr val="FF0000"/>
                  </a:solidFill>
                </a:rPr>
                <a:t>P305+P351+P338+P310: </a:t>
              </a:r>
              <a:r>
                <a:rPr lang="el-GR" sz="1600" dirty="0">
                  <a:solidFill>
                    <a:srgbClr val="FF0000"/>
                  </a:solidFill>
                </a:rPr>
                <a:t>ΣΕ ΠΕΡΙΠΤΩΣΗ ΕΠΑΦΗΣ ΜΕ ΤΑ ΜΑΤΙΑ: Ξεπλύνετε προσεκτικά µε νερό για αρκετά λεπτά. Εάν υπάρχουν φακοί επαφής, αφαιρέστε τους, εφόσον είναι εύκολο. Συνεχίστε να ξεπλένετε Καλέστε </a:t>
              </a:r>
              <a:r>
                <a:rPr lang="el-GR" sz="1600" dirty="0" err="1">
                  <a:solidFill>
                    <a:srgbClr val="FF0000"/>
                  </a:solidFill>
                </a:rPr>
                <a:t>αµέσως</a:t>
              </a:r>
              <a:r>
                <a:rPr lang="el-GR" sz="1600" dirty="0">
                  <a:solidFill>
                    <a:srgbClr val="FF0000"/>
                  </a:solidFill>
                </a:rPr>
                <a:t> το ΚΕΝΤΡΟ</a:t>
              </a:r>
            </a:p>
            <a:p>
              <a:pPr algn="just"/>
              <a:r>
                <a:rPr lang="el-GR" sz="1600" dirty="0">
                  <a:solidFill>
                    <a:srgbClr val="FF0000"/>
                  </a:solidFill>
                </a:rPr>
                <a:t>∆ΗΛΗΤΗΡΙΑΣΕΩΝ ή ένα γιατρό.</a:t>
              </a:r>
            </a:p>
            <a:p>
              <a:pPr algn="just"/>
              <a:r>
                <a:rPr lang="el-GR" sz="1600" b="1" dirty="0">
                  <a:solidFill>
                    <a:srgbClr val="FF0000"/>
                  </a:solidFill>
                </a:rPr>
                <a:t>P302+P352: </a:t>
              </a:r>
              <a:r>
                <a:rPr lang="el-GR" sz="1600" dirty="0">
                  <a:solidFill>
                    <a:srgbClr val="FF0000"/>
                  </a:solidFill>
                </a:rPr>
                <a:t>ΣΕ ΠΕΡΙΠΤΩΣΗ ΕΠΑΦΗΣ ΜΕ ΤΟ ∆ΕΡΜΑ: Πλύνετε µε άφθονο σαπούνι και νερό.</a:t>
              </a:r>
            </a:p>
            <a:p>
              <a:pPr algn="just"/>
              <a:r>
                <a:rPr lang="el-GR" sz="1600" b="1" dirty="0">
                  <a:solidFill>
                    <a:srgbClr val="FF0000"/>
                  </a:solidFill>
                </a:rPr>
                <a:t>P261: </a:t>
              </a:r>
              <a:r>
                <a:rPr lang="el-GR" sz="1600" dirty="0">
                  <a:solidFill>
                    <a:srgbClr val="FF0000"/>
                  </a:solidFill>
                </a:rPr>
                <a:t>Αποφεύγετε να αναπνέετε σκόνη / </a:t>
              </a:r>
              <a:r>
                <a:rPr lang="el-GR" sz="1600" dirty="0" err="1">
                  <a:solidFill>
                    <a:srgbClr val="FF0000"/>
                  </a:solidFill>
                </a:rPr>
                <a:t>εκνεφώµατα</a:t>
              </a:r>
              <a:r>
                <a:rPr lang="el-GR" sz="1600" dirty="0">
                  <a:solidFill>
                    <a:srgbClr val="FF0000"/>
                  </a:solidFill>
                </a:rPr>
                <a:t>.</a:t>
              </a:r>
            </a:p>
            <a:p>
              <a:pPr algn="just"/>
              <a:r>
                <a:rPr lang="el-GR" sz="1600" b="1" dirty="0">
                  <a:solidFill>
                    <a:srgbClr val="FF0000"/>
                  </a:solidFill>
                </a:rPr>
                <a:t>P304+P340: </a:t>
              </a:r>
              <a:r>
                <a:rPr lang="el-GR" sz="1600" dirty="0">
                  <a:solidFill>
                    <a:srgbClr val="FF0000"/>
                  </a:solidFill>
                </a:rPr>
                <a:t>ΣΕ ΠΕΡΙΠΤΩΣΗ ΕΙΣΠΝΟΗΣ: Μεταφέρετε τον ασθενή στον καθαρό αέρα και αφήστε τον να ξεκουραστεί σε στάση που διευκολύνει την αναπνοή.</a:t>
              </a:r>
            </a:p>
            <a:p>
              <a:pPr algn="just"/>
              <a:r>
                <a:rPr lang="el-GR" sz="1600" b="1" dirty="0">
                  <a:solidFill>
                    <a:srgbClr val="FF0000"/>
                  </a:solidFill>
                </a:rPr>
                <a:t>P501: </a:t>
              </a:r>
              <a:r>
                <a:rPr lang="el-GR" sz="1600" dirty="0">
                  <a:solidFill>
                    <a:srgbClr val="FF0000"/>
                  </a:solidFill>
                </a:rPr>
                <a:t>∆</a:t>
              </a:r>
              <a:r>
                <a:rPr lang="el-GR" sz="1600" dirty="0" err="1">
                  <a:solidFill>
                    <a:srgbClr val="FF0000"/>
                  </a:solidFill>
                </a:rPr>
                <a:t>ιάθεση</a:t>
              </a:r>
              <a:r>
                <a:rPr lang="el-GR" sz="1600" dirty="0">
                  <a:solidFill>
                    <a:srgbClr val="FF0000"/>
                  </a:solidFill>
                </a:rPr>
                <a:t> του </a:t>
              </a:r>
              <a:r>
                <a:rPr lang="el-GR" sz="1600" dirty="0" err="1">
                  <a:solidFill>
                    <a:srgbClr val="FF0000"/>
                  </a:solidFill>
                </a:rPr>
                <a:t>περιεχοµένου</a:t>
              </a:r>
              <a:r>
                <a:rPr lang="el-GR" sz="1600" dirty="0">
                  <a:solidFill>
                    <a:srgbClr val="FF0000"/>
                  </a:solidFill>
                </a:rPr>
                <a:t> / </a:t>
              </a:r>
              <a:r>
                <a:rPr lang="el-GR" sz="1600" dirty="0" err="1">
                  <a:solidFill>
                    <a:srgbClr val="FF0000"/>
                  </a:solidFill>
                </a:rPr>
                <a:t>περιέκτη</a:t>
              </a:r>
              <a:r>
                <a:rPr lang="el-GR" sz="1600" dirty="0">
                  <a:solidFill>
                    <a:srgbClr val="FF0000"/>
                  </a:solidFill>
                </a:rPr>
                <a:t> </a:t>
              </a:r>
              <a:r>
                <a:rPr lang="el-GR" sz="1600" dirty="0" err="1">
                  <a:solidFill>
                    <a:srgbClr val="FF0000"/>
                  </a:solidFill>
                </a:rPr>
                <a:t>σύµφωνα</a:t>
              </a:r>
              <a:r>
                <a:rPr lang="el-GR" sz="1600" dirty="0">
                  <a:solidFill>
                    <a:srgbClr val="FF0000"/>
                  </a:solidFill>
                </a:rPr>
                <a:t> µε την τοπική / εθνική / διεθνή </a:t>
              </a:r>
              <a:r>
                <a:rPr lang="el-GR" sz="1600" dirty="0" err="1">
                  <a:solidFill>
                    <a:srgbClr val="FF0000"/>
                  </a:solidFill>
                </a:rPr>
                <a:t>νοµοθεσία</a:t>
              </a:r>
              <a:r>
                <a:rPr lang="el-GR" sz="1600" dirty="0">
                  <a:solidFill>
                    <a:srgbClr val="FF0000"/>
                  </a:solidFill>
                </a:rPr>
                <a:t>.</a:t>
              </a:r>
            </a:p>
          </p:txBody>
        </p:sp>
      </p:grpSp>
      <p:pic>
        <p:nvPicPr>
          <p:cNvPr id="20" name="Εικόνα 19">
            <a:extLst>
              <a:ext uri="{FF2B5EF4-FFF2-40B4-BE49-F238E27FC236}">
                <a16:creationId xmlns:a16="http://schemas.microsoft.com/office/drawing/2014/main" id="{B3250A5D-6C64-C001-05A5-87CA128282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21" name="Εικόνα 20" descr="logo askt el">
            <a:extLst>
              <a:ext uri="{FF2B5EF4-FFF2-40B4-BE49-F238E27FC236}">
                <a16:creationId xmlns:a16="http://schemas.microsoft.com/office/drawing/2014/main" id="{70660F04-6B2C-64D1-0563-78E9F99A07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Tree>
    <p:extLst>
      <p:ext uri="{BB962C8B-B14F-4D97-AF65-F5344CB8AC3E}">
        <p14:creationId xmlns:p14="http://schemas.microsoft.com/office/powerpoint/2010/main" val="19034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1367155" y="1225117"/>
            <a:ext cx="9197266" cy="1981248"/>
          </a:xfrm>
          <a:prstGeom prst="rect">
            <a:avLst/>
          </a:prstGeom>
          <a:noFill/>
        </p:spPr>
        <p:txBody>
          <a:bodyPr wrap="square" rtlCol="0">
            <a:spAutoFit/>
          </a:bodyPr>
          <a:lstStyle/>
          <a:p>
            <a:pPr algn="just">
              <a:lnSpc>
                <a:spcPct val="150000"/>
              </a:lnSpc>
              <a:spcAft>
                <a:spcPts val="1125"/>
              </a:spcAft>
            </a:pP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Το </a:t>
            </a:r>
            <a:r>
              <a:rPr lang="el-GR" sz="2100" kern="0" dirty="0" err="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εικονόγραμμα</a:t>
            </a:r>
            <a:r>
              <a:rPr lang="el-GR" sz="2100" kern="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κινδύνου </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βάση του  Ευρωπαϊκού κανονισμού αριθ.</a:t>
            </a:r>
            <a:r>
              <a:rPr lang="el-GR" sz="2100" b="1" i="1"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1272/2008  </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είναι ο σύγχρονος τρόπος προειδοποίησης κινδύνου κατά τη </a:t>
            </a:r>
            <a:r>
              <a:rPr lang="el-GR" sz="2100" kern="0" dirty="0">
                <a:solidFill>
                  <a:srgbClr val="92D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χρήση ενός υλικού </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και αποτελείται από μια εικόνα στην ετικέτα της συσκευασίας ενός χημικού προϊόντος, ενός καθαριστικού, ενός απορρυπαντικού, μιας βαφής κλπ.</a:t>
            </a:r>
          </a:p>
        </p:txBody>
      </p:sp>
      <p:sp>
        <p:nvSpPr>
          <p:cNvPr id="4" name="TextBox 3">
            <a:extLst>
              <a:ext uri="{FF2B5EF4-FFF2-40B4-BE49-F238E27FC236}">
                <a16:creationId xmlns:a16="http://schemas.microsoft.com/office/drawing/2014/main" id="{5F88CD7E-2D94-8D2E-7DE6-ECB9683C62B9}"/>
              </a:ext>
            </a:extLst>
          </p:cNvPr>
          <p:cNvSpPr txBox="1"/>
          <p:nvPr/>
        </p:nvSpPr>
        <p:spPr>
          <a:xfrm>
            <a:off x="1349400" y="3728620"/>
            <a:ext cx="9197266" cy="1981248"/>
          </a:xfrm>
          <a:prstGeom prst="rect">
            <a:avLst/>
          </a:prstGeom>
          <a:noFill/>
        </p:spPr>
        <p:txBody>
          <a:bodyPr wrap="square" rtlCol="0">
            <a:spAutoFit/>
          </a:bodyPr>
          <a:lstStyle/>
          <a:p>
            <a:pPr algn="just">
              <a:lnSpc>
                <a:spcPct val="150000"/>
              </a:lnSpc>
              <a:spcAft>
                <a:spcPts val="1125"/>
              </a:spcAft>
            </a:pP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Η εικόνα περιέχει ένα </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μαύρο σύμβολο </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προειδοποίησης σε </a:t>
            </a:r>
            <a:r>
              <a:rPr lang="el-GR" sz="2100" kern="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κόκκινο πλαίσιο</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δηλαδή πληροφορία και χρώματα τα οποία αποσκοπούν στο να ενημερώνουν</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εμφατικά </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για τη βλάβη που μπορεί να προκαλέσει μια ουσία ή ένα μείγμα </a:t>
            </a:r>
            <a:r>
              <a:rPr lang="el-GR" sz="2100" kern="0"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στην υγεία του ανθρώπου</a:t>
            </a:r>
            <a:r>
              <a:rPr lang="el-GR" sz="2100" kern="0" dirty="0">
                <a:latin typeface="Calibri" panose="020F0502020204030204" pitchFamily="34" charset="0"/>
                <a:ea typeface="Times New Roman" panose="02020603050405020304" pitchFamily="18" charset="0"/>
                <a:cs typeface="Calibri" panose="020F0502020204030204" pitchFamily="34" charset="0"/>
              </a:rPr>
              <a:t> ή </a:t>
            </a:r>
            <a:r>
              <a:rPr lang="el-GR" sz="2100" kern="0"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στο περιβάλλον</a:t>
            </a:r>
            <a:r>
              <a:rPr lang="el-GR" sz="2100"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spTree>
    <p:extLst>
      <p:ext uri="{BB962C8B-B14F-4D97-AF65-F5344CB8AC3E}">
        <p14:creationId xmlns:p14="http://schemas.microsoft.com/office/powerpoint/2010/main" val="1286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189B7D8-D48B-766E-5DE7-BB7EF742CF4B}"/>
              </a:ext>
            </a:extLst>
          </p:cNvPr>
          <p:cNvSpPr>
            <a:spLocks noGrp="1"/>
          </p:cNvSpPr>
          <p:nvPr>
            <p:ph type="subTitle" idx="1"/>
          </p:nvPr>
        </p:nvSpPr>
        <p:spPr>
          <a:xfrm>
            <a:off x="0" y="223453"/>
            <a:ext cx="12192000" cy="557782"/>
          </a:xfrm>
        </p:spPr>
        <p:txBody>
          <a:bodyPr>
            <a:normAutofit/>
          </a:bodyPr>
          <a:lstStyle/>
          <a:p>
            <a:r>
              <a:rPr lang="el-GR" sz="2200" b="1" dirty="0">
                <a:effectLst>
                  <a:outerShdw blurRad="38100" dist="38100" dir="2700000" algn="tl">
                    <a:srgbClr val="000000">
                      <a:alpha val="43137"/>
                    </a:srgbClr>
                  </a:outerShdw>
                </a:effectLst>
              </a:rPr>
              <a:t>Ε Ι Κ Ο Ν Ο Γ Ρ Α Μ </a:t>
            </a:r>
            <a:r>
              <a:rPr lang="el-GR" sz="2200" b="1" dirty="0" err="1">
                <a:effectLst>
                  <a:outerShdw blurRad="38100" dist="38100" dir="2700000" algn="tl">
                    <a:srgbClr val="000000">
                      <a:alpha val="43137"/>
                    </a:srgbClr>
                  </a:outerShdw>
                </a:effectLst>
              </a:rPr>
              <a:t>Μ</a:t>
            </a:r>
            <a:r>
              <a:rPr lang="el-GR" sz="2200" b="1" dirty="0">
                <a:effectLst>
                  <a:outerShdw blurRad="38100" dist="38100" dir="2700000" algn="tl">
                    <a:srgbClr val="000000">
                      <a:alpha val="43137"/>
                    </a:srgbClr>
                  </a:outerShdw>
                </a:effectLst>
              </a:rPr>
              <a:t> Α Τ Α    Κ Ι Ν Δ Υ Ν Ο Υ    </a:t>
            </a:r>
            <a:r>
              <a:rPr lang="el-GR" sz="2200" dirty="0">
                <a:effectLst>
                  <a:outerShdw blurRad="38100" dist="38100" dir="2700000" algn="tl">
                    <a:srgbClr val="000000">
                      <a:alpha val="43137"/>
                    </a:srgbClr>
                  </a:outerShdw>
                </a:effectLst>
              </a:rPr>
              <a:t>για την Ταξινόμηση, την Επισήμανση και τη Συσκευασία</a:t>
            </a:r>
            <a:endParaRPr lang="en-US" sz="2200" baseline="-25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649139E-0C22-B973-358A-15914C90C920}"/>
              </a:ext>
            </a:extLst>
          </p:cNvPr>
          <p:cNvSpPr txBox="1"/>
          <p:nvPr/>
        </p:nvSpPr>
        <p:spPr>
          <a:xfrm>
            <a:off x="1367155" y="1225117"/>
            <a:ext cx="9197266" cy="5251374"/>
          </a:xfrm>
          <a:prstGeom prst="rect">
            <a:avLst/>
          </a:prstGeom>
          <a:noFill/>
        </p:spPr>
        <p:txBody>
          <a:bodyPr wrap="square" rtlCol="0">
            <a:spAutoFit/>
          </a:bodyPr>
          <a:lstStyle/>
          <a:p>
            <a:pPr algn="just">
              <a:lnSpc>
                <a:spcPct val="150000"/>
              </a:lnSpc>
              <a:spcAft>
                <a:spcPts val="1125"/>
              </a:spcAft>
            </a:pP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Στην ιστοσελίδα του Ευρωπαϊκού Οργανισμού για την Ασφάλεια και την Υγεία στην Εργασία (</a:t>
            </a:r>
            <a:r>
              <a:rPr lang="en-US"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hlinkClick r:id="rId2"/>
              </a:rPr>
              <a:t>https://osha.europa.eu/en</a:t>
            </a:r>
            <a:r>
              <a:rPr lang="el-GR" sz="2100" kern="0" dirty="0">
                <a:solidFill>
                  <a:srgbClr val="384A53"/>
                </a:solidFill>
                <a:effectLst/>
                <a:latin typeface="Calibri" panose="020F0502020204030204" pitchFamily="34" charset="0"/>
                <a:ea typeface="Times New Roman" panose="02020603050405020304" pitchFamily="18" charset="0"/>
                <a:cs typeface="Calibri" panose="020F0502020204030204" pitchFamily="34" charset="0"/>
              </a:rPr>
              <a:t>) που αναφέρεται στην κανονισμό μπορεί να βρει κανείς σχετικό υλικό πληροφόρησης, όπως:</a:t>
            </a:r>
          </a:p>
          <a:p>
            <a:pPr algn="just">
              <a:lnSpc>
                <a:spcPct val="150000"/>
              </a:lnSpc>
              <a:spcAft>
                <a:spcPts val="1125"/>
              </a:spcAft>
            </a:pPr>
            <a:endParaRPr lang="el-GR" sz="2100" b="1" i="1" kern="0" dirty="0">
              <a:solidFill>
                <a:srgbClr val="384A53"/>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1125"/>
              </a:spcAft>
            </a:pPr>
            <a:r>
              <a:rPr lang="el-GR" sz="2100" kern="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ΕΙΚΟΝΟΓΡΑΜΑΤΑ ΚΙΝΔΥΝΟΥ</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spcAft>
                <a:spcPts val="1125"/>
              </a:spcAft>
            </a:pPr>
            <a:r>
              <a:rPr lang="el-GR" sz="2100" kern="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Τι σημαίνουν</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spcAft>
                <a:spcPts val="1125"/>
              </a:spcAft>
            </a:pP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100" kern="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Παράδειγμα του πού μπορεί να το συναντήσουμε</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spcAft>
                <a:spcPts val="1125"/>
              </a:spcAft>
            </a:pPr>
            <a:r>
              <a:rPr lang="el-GR" sz="2100" kern="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Παραδείγματα δηλώσεων προφύλαξης</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καθώς και </a:t>
            </a:r>
          </a:p>
          <a:p>
            <a:pPr algn="just">
              <a:lnSpc>
                <a:spcPct val="150000"/>
              </a:lnSpc>
              <a:spcAft>
                <a:spcPts val="1125"/>
              </a:spcAft>
            </a:pPr>
            <a:r>
              <a:rPr lang="el-GR" sz="2100" kern="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Σύμβολα που θα καταργηθούν σταδιακά</a:t>
            </a:r>
            <a:r>
              <a:rPr lang="el-GR" sz="2100" kern="0" dirty="0">
                <a:solidFill>
                  <a:srgbClr val="384A5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6" name="Εικόνα 5">
            <a:extLst>
              <a:ext uri="{FF2B5EF4-FFF2-40B4-BE49-F238E27FC236}">
                <a16:creationId xmlns:a16="http://schemas.microsoft.com/office/drawing/2014/main" id="{95FF71AC-8424-DA19-D72A-5AC765898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28" y="6226687"/>
            <a:ext cx="1908175" cy="530225"/>
          </a:xfrm>
          <a:prstGeom prst="rect">
            <a:avLst/>
          </a:prstGeom>
          <a:noFill/>
        </p:spPr>
      </p:pic>
      <p:pic>
        <p:nvPicPr>
          <p:cNvPr id="7" name="Εικόνα 6" descr="logo askt el">
            <a:extLst>
              <a:ext uri="{FF2B5EF4-FFF2-40B4-BE49-F238E27FC236}">
                <a16:creationId xmlns:a16="http://schemas.microsoft.com/office/drawing/2014/main" id="{96A03DE6-0729-4B5E-9793-FC1E5D2DAD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3797" y="5820287"/>
            <a:ext cx="892175" cy="936625"/>
          </a:xfrm>
          <a:prstGeom prst="rect">
            <a:avLst/>
          </a:prstGeom>
          <a:noFill/>
          <a:ln>
            <a:noFill/>
          </a:ln>
        </p:spPr>
      </p:pic>
      <p:grpSp>
        <p:nvGrpSpPr>
          <p:cNvPr id="18" name="Ομάδα 17">
            <a:extLst>
              <a:ext uri="{FF2B5EF4-FFF2-40B4-BE49-F238E27FC236}">
                <a16:creationId xmlns:a16="http://schemas.microsoft.com/office/drawing/2014/main" id="{D0B95358-76D8-41BB-B872-C8253288FBC5}"/>
              </a:ext>
            </a:extLst>
          </p:cNvPr>
          <p:cNvGrpSpPr/>
          <p:nvPr/>
        </p:nvGrpSpPr>
        <p:grpSpPr>
          <a:xfrm>
            <a:off x="4755499" y="3029537"/>
            <a:ext cx="6871264" cy="3622034"/>
            <a:chOff x="4755499" y="3029537"/>
            <a:chExt cx="6871264" cy="3622034"/>
          </a:xfrm>
        </p:grpSpPr>
        <p:pic>
          <p:nvPicPr>
            <p:cNvPr id="9" name="Εικόνα 8" descr="Image">
              <a:extLst>
                <a:ext uri="{FF2B5EF4-FFF2-40B4-BE49-F238E27FC236}">
                  <a16:creationId xmlns:a16="http://schemas.microsoft.com/office/drawing/2014/main" id="{A33DB05E-6ECC-BD36-970E-BC3537F810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5499" y="3029537"/>
              <a:ext cx="1331595" cy="1331595"/>
            </a:xfrm>
            <a:prstGeom prst="rect">
              <a:avLst/>
            </a:prstGeom>
            <a:noFill/>
            <a:ln>
              <a:noFill/>
            </a:ln>
          </p:spPr>
        </p:pic>
        <p:pic>
          <p:nvPicPr>
            <p:cNvPr id="10" name="Εικόνα 9" descr="Image">
              <a:extLst>
                <a:ext uri="{FF2B5EF4-FFF2-40B4-BE49-F238E27FC236}">
                  <a16:creationId xmlns:a16="http://schemas.microsoft.com/office/drawing/2014/main" id="{120EC182-4498-3FDB-6CDF-D107A31B92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1537" y="3038404"/>
              <a:ext cx="1331595" cy="1331595"/>
            </a:xfrm>
            <a:prstGeom prst="rect">
              <a:avLst/>
            </a:prstGeom>
            <a:noFill/>
            <a:ln>
              <a:noFill/>
            </a:ln>
          </p:spPr>
        </p:pic>
        <p:pic>
          <p:nvPicPr>
            <p:cNvPr id="11" name="Εικόνα 10" descr="Image">
              <a:extLst>
                <a:ext uri="{FF2B5EF4-FFF2-40B4-BE49-F238E27FC236}">
                  <a16:creationId xmlns:a16="http://schemas.microsoft.com/office/drawing/2014/main" id="{4942F7AE-7209-268B-467B-A0752DE37FD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89825" y="3047286"/>
              <a:ext cx="1331595" cy="1331595"/>
            </a:xfrm>
            <a:prstGeom prst="rect">
              <a:avLst/>
            </a:prstGeom>
            <a:noFill/>
            <a:ln>
              <a:noFill/>
            </a:ln>
          </p:spPr>
        </p:pic>
        <p:pic>
          <p:nvPicPr>
            <p:cNvPr id="12" name="Εικόνα 11" descr="Image">
              <a:extLst>
                <a:ext uri="{FF2B5EF4-FFF2-40B4-BE49-F238E27FC236}">
                  <a16:creationId xmlns:a16="http://schemas.microsoft.com/office/drawing/2014/main" id="{6869BDC2-EE6F-0DB9-4243-682AC0B4FF5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95168" y="3038413"/>
              <a:ext cx="1331595" cy="1331595"/>
            </a:xfrm>
            <a:prstGeom prst="rect">
              <a:avLst/>
            </a:prstGeom>
            <a:noFill/>
            <a:ln>
              <a:noFill/>
            </a:ln>
          </p:spPr>
        </p:pic>
        <p:pic>
          <p:nvPicPr>
            <p:cNvPr id="13" name="Εικόνα 12" descr="Image">
              <a:extLst>
                <a:ext uri="{FF2B5EF4-FFF2-40B4-BE49-F238E27FC236}">
                  <a16:creationId xmlns:a16="http://schemas.microsoft.com/office/drawing/2014/main" id="{B0F3711E-61A2-D5E1-E138-5FB3C91E4BA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01370" y="3047286"/>
              <a:ext cx="1331595" cy="1331595"/>
            </a:xfrm>
            <a:prstGeom prst="rect">
              <a:avLst/>
            </a:prstGeom>
            <a:noFill/>
            <a:ln>
              <a:noFill/>
            </a:ln>
          </p:spPr>
        </p:pic>
        <p:pic>
          <p:nvPicPr>
            <p:cNvPr id="14" name="Εικόνα 13" descr="Image">
              <a:extLst>
                <a:ext uri="{FF2B5EF4-FFF2-40B4-BE49-F238E27FC236}">
                  <a16:creationId xmlns:a16="http://schemas.microsoft.com/office/drawing/2014/main" id="{0B24B948-5150-D70D-7E8F-08DA9684810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24827" y="4325671"/>
              <a:ext cx="1331595" cy="1331595"/>
            </a:xfrm>
            <a:prstGeom prst="rect">
              <a:avLst/>
            </a:prstGeom>
            <a:noFill/>
            <a:ln>
              <a:noFill/>
            </a:ln>
          </p:spPr>
        </p:pic>
        <p:pic>
          <p:nvPicPr>
            <p:cNvPr id="15" name="Εικόνα 14" descr="Image">
              <a:extLst>
                <a:ext uri="{FF2B5EF4-FFF2-40B4-BE49-F238E27FC236}">
                  <a16:creationId xmlns:a16="http://schemas.microsoft.com/office/drawing/2014/main" id="{B51BD25E-8998-D033-A749-FF94837822E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318624" y="4325672"/>
              <a:ext cx="1331595" cy="1331595"/>
            </a:xfrm>
            <a:prstGeom prst="rect">
              <a:avLst/>
            </a:prstGeom>
            <a:noFill/>
            <a:ln>
              <a:noFill/>
            </a:ln>
          </p:spPr>
        </p:pic>
        <p:pic>
          <p:nvPicPr>
            <p:cNvPr id="16" name="Εικόνα 15" descr="Image">
              <a:extLst>
                <a:ext uri="{FF2B5EF4-FFF2-40B4-BE49-F238E27FC236}">
                  <a16:creationId xmlns:a16="http://schemas.microsoft.com/office/drawing/2014/main" id="{648EBEC9-F03A-D4C7-1A82-20FF4945D74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99860" y="5311094"/>
              <a:ext cx="1331595" cy="1331595"/>
            </a:xfrm>
            <a:prstGeom prst="rect">
              <a:avLst/>
            </a:prstGeom>
            <a:noFill/>
            <a:ln>
              <a:noFill/>
            </a:ln>
          </p:spPr>
        </p:pic>
        <p:pic>
          <p:nvPicPr>
            <p:cNvPr id="17" name="Εικόνα 16" descr="Image">
              <a:extLst>
                <a:ext uri="{FF2B5EF4-FFF2-40B4-BE49-F238E27FC236}">
                  <a16:creationId xmlns:a16="http://schemas.microsoft.com/office/drawing/2014/main" id="{9F267CB5-F9E9-5AF1-C883-8A8EAD168AA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97194" y="5319976"/>
              <a:ext cx="1331595" cy="1331595"/>
            </a:xfrm>
            <a:prstGeom prst="rect">
              <a:avLst/>
            </a:prstGeom>
            <a:noFill/>
            <a:ln>
              <a:noFill/>
            </a:ln>
          </p:spPr>
        </p:pic>
      </p:grpSp>
    </p:spTree>
    <p:extLst>
      <p:ext uri="{BB962C8B-B14F-4D97-AF65-F5344CB8AC3E}">
        <p14:creationId xmlns:p14="http://schemas.microsoft.com/office/powerpoint/2010/main" val="14701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2255</Words>
  <Application>Microsoft Office PowerPoint</Application>
  <PresentationFormat>Ευρεία οθόνη</PresentationFormat>
  <Paragraphs>157</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Calibri</vt:lpstr>
      <vt:lpstr>Calibri Light</vt:lpstr>
      <vt:lpstr>Courier New</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Haris Retsos</dc:creator>
  <cp:lastModifiedBy>Haris Retsos</cp:lastModifiedBy>
  <cp:revision>64</cp:revision>
  <dcterms:created xsi:type="dcterms:W3CDTF">2023-03-18T17:46:27Z</dcterms:created>
  <dcterms:modified xsi:type="dcterms:W3CDTF">2023-12-11T09:00:30Z</dcterms:modified>
</cp:coreProperties>
</file>