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6" r:id="rId2"/>
    <p:sldId id="678" r:id="rId3"/>
    <p:sldId id="668" r:id="rId4"/>
    <p:sldId id="695" r:id="rId5"/>
    <p:sldId id="694" r:id="rId6"/>
    <p:sldId id="693" r:id="rId7"/>
    <p:sldId id="692" r:id="rId8"/>
    <p:sldId id="699" r:id="rId9"/>
    <p:sldId id="698" r:id="rId10"/>
    <p:sldId id="697" r:id="rId11"/>
    <p:sldId id="696" r:id="rId12"/>
    <p:sldId id="723" r:id="rId13"/>
    <p:sldId id="722" r:id="rId14"/>
    <p:sldId id="721" r:id="rId15"/>
    <p:sldId id="724" r:id="rId16"/>
    <p:sldId id="739" r:id="rId17"/>
    <p:sldId id="740" r:id="rId18"/>
    <p:sldId id="741" r:id="rId19"/>
    <p:sldId id="742" r:id="rId20"/>
    <p:sldId id="743" r:id="rId21"/>
    <p:sldId id="744" r:id="rId22"/>
    <p:sldId id="671" r:id="rId23"/>
    <p:sldId id="709" r:id="rId24"/>
    <p:sldId id="707" r:id="rId25"/>
    <p:sldId id="717" r:id="rId26"/>
    <p:sldId id="719" r:id="rId27"/>
    <p:sldId id="718" r:id="rId28"/>
    <p:sldId id="705" r:id="rId29"/>
    <p:sldId id="704" r:id="rId30"/>
    <p:sldId id="710" r:id="rId31"/>
    <p:sldId id="703" r:id="rId32"/>
    <p:sldId id="702" r:id="rId33"/>
    <p:sldId id="679" r:id="rId34"/>
    <p:sldId id="257" r:id="rId35"/>
    <p:sldId id="258" r:id="rId36"/>
    <p:sldId id="262" r:id="rId37"/>
    <p:sldId id="263" r:id="rId38"/>
    <p:sldId id="282" r:id="rId39"/>
    <p:sldId id="283" r:id="rId40"/>
    <p:sldId id="280" r:id="rId41"/>
    <p:sldId id="281" r:id="rId42"/>
    <p:sldId id="278" r:id="rId43"/>
    <p:sldId id="279" r:id="rId44"/>
    <p:sldId id="276" r:id="rId45"/>
    <p:sldId id="277" r:id="rId46"/>
    <p:sldId id="680" r:id="rId47"/>
    <p:sldId id="274" r:id="rId48"/>
    <p:sldId id="275" r:id="rId49"/>
    <p:sldId id="713" r:id="rId50"/>
    <p:sldId id="714" r:id="rId51"/>
    <p:sldId id="716" r:id="rId52"/>
    <p:sldId id="715" r:id="rId53"/>
    <p:sldId id="690" r:id="rId54"/>
    <p:sldId id="689" r:id="rId55"/>
    <p:sldId id="688" r:id="rId56"/>
    <p:sldId id="687" r:id="rId57"/>
    <p:sldId id="691" r:id="rId58"/>
    <p:sldId id="686" r:id="rId59"/>
    <p:sldId id="685" r:id="rId60"/>
    <p:sldId id="725" r:id="rId61"/>
    <p:sldId id="726" r:id="rId62"/>
    <p:sldId id="727" r:id="rId63"/>
    <p:sldId id="728" r:id="rId64"/>
    <p:sldId id="729" r:id="rId65"/>
    <p:sldId id="730" r:id="rId66"/>
    <p:sldId id="731" r:id="rId67"/>
    <p:sldId id="732" r:id="rId68"/>
    <p:sldId id="733" r:id="rId69"/>
    <p:sldId id="734" r:id="rId70"/>
    <p:sldId id="735" r:id="rId71"/>
    <p:sldId id="736" r:id="rId72"/>
    <p:sldId id="737" r:id="rId73"/>
    <p:sldId id="738" r:id="rId74"/>
    <p:sldId id="272" r:id="rId75"/>
    <p:sldId id="273" r:id="rId76"/>
    <p:sldId id="270" r:id="rId77"/>
    <p:sldId id="271" r:id="rId78"/>
    <p:sldId id="259" r:id="rId79"/>
    <p:sldId id="268" r:id="rId80"/>
    <p:sldId id="479" r:id="rId81"/>
    <p:sldId id="269" r:id="rId82"/>
    <p:sldId id="260" r:id="rId83"/>
    <p:sldId id="266" r:id="rId84"/>
    <p:sldId id="376" r:id="rId85"/>
    <p:sldId id="377" r:id="rId86"/>
    <p:sldId id="378" r:id="rId87"/>
    <p:sldId id="379" r:id="rId88"/>
    <p:sldId id="380" r:id="rId89"/>
    <p:sldId id="381" r:id="rId90"/>
    <p:sldId id="382" r:id="rId91"/>
    <p:sldId id="383" r:id="rId92"/>
    <p:sldId id="480" r:id="rId93"/>
    <p:sldId id="481" r:id="rId94"/>
    <p:sldId id="482" r:id="rId95"/>
    <p:sldId id="483" r:id="rId96"/>
    <p:sldId id="384" r:id="rId97"/>
    <p:sldId id="385" r:id="rId98"/>
    <p:sldId id="386" r:id="rId99"/>
    <p:sldId id="484" r:id="rId100"/>
    <p:sldId id="455" r:id="rId101"/>
    <p:sldId id="387" r:id="rId102"/>
    <p:sldId id="425" r:id="rId103"/>
    <p:sldId id="462" r:id="rId104"/>
    <p:sldId id="464" r:id="rId105"/>
    <p:sldId id="463" r:id="rId106"/>
    <p:sldId id="410" r:id="rId107"/>
    <p:sldId id="749" r:id="rId108"/>
    <p:sldId id="750" r:id="rId109"/>
    <p:sldId id="751" r:id="rId110"/>
    <p:sldId id="412" r:id="rId111"/>
    <p:sldId id="748" r:id="rId112"/>
    <p:sldId id="415" r:id="rId113"/>
    <p:sldId id="414" r:id="rId114"/>
    <p:sldId id="411" r:id="rId115"/>
    <p:sldId id="745" r:id="rId116"/>
    <p:sldId id="672" r:id="rId117"/>
    <p:sldId id="747" r:id="rId118"/>
    <p:sldId id="746" r:id="rId119"/>
    <p:sldId id="465" r:id="rId120"/>
    <p:sldId id="466" r:id="rId121"/>
    <p:sldId id="763" r:id="rId122"/>
    <p:sldId id="413" r:id="rId123"/>
    <p:sldId id="467" r:id="rId124"/>
    <p:sldId id="754" r:id="rId125"/>
    <p:sldId id="416" r:id="rId126"/>
    <p:sldId id="756" r:id="rId127"/>
    <p:sldId id="753" r:id="rId128"/>
    <p:sldId id="451" r:id="rId129"/>
    <p:sldId id="440" r:id="rId130"/>
    <p:sldId id="441" r:id="rId131"/>
    <p:sldId id="438" r:id="rId132"/>
    <p:sldId id="431" r:id="rId133"/>
    <p:sldId id="432" r:id="rId134"/>
    <p:sldId id="433" r:id="rId135"/>
    <p:sldId id="434" r:id="rId136"/>
    <p:sldId id="752" r:id="rId137"/>
    <p:sldId id="759" r:id="rId138"/>
    <p:sldId id="757" r:id="rId139"/>
    <p:sldId id="761" r:id="rId140"/>
    <p:sldId id="760" r:id="rId141"/>
    <p:sldId id="758" r:id="rId142"/>
    <p:sldId id="755" r:id="rId143"/>
    <p:sldId id="762" r:id="rId144"/>
    <p:sldId id="764" r:id="rId145"/>
    <p:sldId id="442" r:id="rId146"/>
    <p:sldId id="423" r:id="rId147"/>
    <p:sldId id="424" r:id="rId148"/>
    <p:sldId id="419" r:id="rId149"/>
    <p:sldId id="420" r:id="rId150"/>
    <p:sldId id="421" r:id="rId151"/>
    <p:sldId id="426" r:id="rId152"/>
    <p:sldId id="765" r:id="rId153"/>
    <p:sldId id="766" r:id="rId154"/>
    <p:sldId id="427" r:id="rId155"/>
    <p:sldId id="428" r:id="rId156"/>
    <p:sldId id="429" r:id="rId157"/>
    <p:sldId id="444" r:id="rId158"/>
    <p:sldId id="445" r:id="rId159"/>
    <p:sldId id="446" r:id="rId160"/>
    <p:sldId id="447" r:id="rId161"/>
    <p:sldId id="448" r:id="rId162"/>
    <p:sldId id="388" r:id="rId163"/>
    <p:sldId id="391" r:id="rId164"/>
    <p:sldId id="397" r:id="rId165"/>
    <p:sldId id="400" r:id="rId166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8" autoAdjust="0"/>
  </p:normalViewPr>
  <p:slideViewPr>
    <p:cSldViewPr>
      <p:cViewPr varScale="1">
        <p:scale>
          <a:sx n="84" d="100"/>
          <a:sy n="84" d="100"/>
        </p:scale>
        <p:origin x="-139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4C01F-4625-4DAC-A80E-9AECD541F451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C6BFB-7118-4978-A9B0-D108210838E9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B7EED-9EE6-432A-9FA0-EAB9A78D7527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7F75C-9317-4BA0-9E28-460C32D4A23F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56AE4-AECF-4819-8F4F-7E301D55ADDA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844468-C3FB-41F2-AB21-954B886D020D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5004D7-315F-4AB3-9813-F7133EF560EC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56B6C6-4799-4866-835C-91593EB89F32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B9792-B53E-4AAA-8DC2-546B3C73E1E2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A5C59-7792-46D5-9586-BC8B6A6DCD56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D8CAA-7C63-4DBB-88B6-C2E55EDF4298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9A1C45F-2766-4C30-9560-33056306DBE9}" type="slidenum">
              <a:rPr lang="el-GR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gif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gif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3300"/>
            </a:gs>
            <a:gs pos="100000">
              <a:schemeClr val="tx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2565400"/>
            <a:ext cx="7488832" cy="1470025"/>
          </a:xfrm>
        </p:spPr>
        <p:txBody>
          <a:bodyPr/>
          <a:lstStyle/>
          <a:p>
            <a:r>
              <a:rPr lang="el-GR" sz="3200" b="1" dirty="0">
                <a:latin typeface="Tahoma" pitchFamily="34" charset="0"/>
              </a:rPr>
              <a:t>ΑΠΟ </a:t>
            </a:r>
            <a:r>
              <a:rPr lang="el-GR" sz="3200" b="1" dirty="0" smtClean="0">
                <a:latin typeface="Tahoma" pitchFamily="34" charset="0"/>
              </a:rPr>
              <a:t>ΤΟ ΠΕΡΙΟΔΙΚΟ </a:t>
            </a:r>
            <a:br>
              <a:rPr lang="el-GR" sz="3200" b="1" dirty="0" smtClean="0">
                <a:latin typeface="Tahoma" pitchFamily="34" charset="0"/>
              </a:rPr>
            </a:br>
            <a:r>
              <a:rPr lang="en-US" sz="5400" b="1" dirty="0" smtClean="0">
                <a:latin typeface="Tahoma" pitchFamily="34" charset="0"/>
              </a:rPr>
              <a:t>MAD</a:t>
            </a:r>
            <a:r>
              <a:rPr lang="en-US" sz="3200" b="1" dirty="0" smtClean="0">
                <a:latin typeface="Tahoma" pitchFamily="34" charset="0"/>
              </a:rPr>
              <a:t> </a:t>
            </a:r>
            <a:r>
              <a:rPr lang="el-GR" sz="3200" b="1" dirty="0" smtClean="0">
                <a:latin typeface="Tahoma" pitchFamily="34" charset="0"/>
              </a:rPr>
              <a:t/>
            </a:r>
            <a:br>
              <a:rPr lang="el-GR" sz="3200" b="1" dirty="0" smtClean="0">
                <a:latin typeface="Tahoma" pitchFamily="34" charset="0"/>
              </a:rPr>
            </a:br>
            <a:r>
              <a:rPr lang="el-GR" sz="3200" b="1" dirty="0" smtClean="0">
                <a:latin typeface="Tahoma" pitchFamily="34" charset="0"/>
              </a:rPr>
              <a:t>ΣΤΑ</a:t>
            </a:r>
            <a:r>
              <a:rPr lang="en-US" sz="3200" b="1" dirty="0" smtClean="0">
                <a:latin typeface="Tahoma" pitchFamily="34" charset="0"/>
              </a:rPr>
              <a:t> </a:t>
            </a:r>
            <a:r>
              <a:rPr lang="el-GR" sz="4800" b="1" dirty="0" smtClean="0">
                <a:latin typeface="Tahoma" pitchFamily="34" charset="0"/>
              </a:rPr>
              <a:t> </a:t>
            </a:r>
            <a:br>
              <a:rPr lang="el-GR" sz="4800" b="1" dirty="0" smtClean="0">
                <a:latin typeface="Tahoma" pitchFamily="34" charset="0"/>
              </a:rPr>
            </a:br>
            <a:r>
              <a:rPr lang="en-US" sz="5400" b="1" dirty="0" smtClean="0">
                <a:latin typeface="Tahoma" pitchFamily="34" charset="0"/>
              </a:rPr>
              <a:t>UNDERGROUND</a:t>
            </a:r>
            <a:r>
              <a:rPr lang="en-US" sz="4800" b="1" dirty="0" smtClean="0">
                <a:latin typeface="Tahoma" pitchFamily="34" charset="0"/>
              </a:rPr>
              <a:t> </a:t>
            </a:r>
            <a:r>
              <a:rPr lang="el-GR" sz="4800" b="1" dirty="0">
                <a:latin typeface="Tahoma" pitchFamily="34" charset="0"/>
              </a:rPr>
              <a:t/>
            </a:r>
            <a:br>
              <a:rPr lang="el-GR" sz="4800" b="1" dirty="0">
                <a:latin typeface="Tahoma" pitchFamily="34" charset="0"/>
              </a:rPr>
            </a:br>
            <a:r>
              <a:rPr lang="en-US" sz="4800" b="1" dirty="0" smtClean="0">
                <a:latin typeface="Tahoma" pitchFamily="34" charset="0"/>
              </a:rPr>
              <a:t>COMI</a:t>
            </a:r>
            <a:r>
              <a:rPr lang="en-US" sz="9600" b="1" dirty="0" smtClean="0">
                <a:latin typeface="Tahoma" pitchFamily="34" charset="0"/>
              </a:rPr>
              <a:t>X</a:t>
            </a:r>
            <a:r>
              <a:rPr lang="el-GR" sz="4000" dirty="0">
                <a:latin typeface="Rockwell" pitchFamily="18" charset="0"/>
              </a:rPr>
              <a:t/>
            </a:r>
            <a:br>
              <a:rPr lang="el-GR" sz="4000" dirty="0">
                <a:latin typeface="Rockwell" pitchFamily="18" charset="0"/>
              </a:rPr>
            </a:br>
            <a:r>
              <a:rPr lang="el-GR" sz="4000" dirty="0">
                <a:latin typeface="Rockwell" pitchFamily="18" charset="0"/>
              </a:rPr>
              <a:t/>
            </a:r>
            <a:br>
              <a:rPr lang="el-GR" sz="4000" dirty="0">
                <a:latin typeface="Rockwell" pitchFamily="18" charset="0"/>
              </a:rPr>
            </a:br>
            <a:endParaRPr lang="el-GR" sz="3200" b="1" dirty="0">
              <a:latin typeface="Rockwell" pitchFamily="18" charset="0"/>
            </a:endParaRP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4581525"/>
            <a:ext cx="6335713" cy="1752600"/>
          </a:xfrm>
        </p:spPr>
        <p:txBody>
          <a:bodyPr/>
          <a:lstStyle/>
          <a:p>
            <a:pPr algn="l"/>
            <a:endParaRPr lang="el-GR" sz="1600" b="1" dirty="0"/>
          </a:p>
          <a:p>
            <a:r>
              <a:rPr lang="el-GR" sz="1600" b="1" dirty="0" smtClean="0"/>
              <a:t>ΙΣΤΟΡΙΚΕΣ ΚΑΙ ΘΕΩΡΗΤΙΚΕΣ ΠΡΟΣΕΓΓΙΣΕΙΣ </a:t>
            </a:r>
            <a:r>
              <a:rPr lang="el-GR" sz="1600" b="1" dirty="0" smtClean="0"/>
              <a:t>ΤΩΝ </a:t>
            </a:r>
            <a:r>
              <a:rPr lang="el-GR" sz="1600" b="1" dirty="0"/>
              <a:t>ΚΟΜΙΚΣ</a:t>
            </a:r>
            <a:r>
              <a:rPr lang="el-GR" b="1" dirty="0"/>
              <a:t> </a:t>
            </a:r>
            <a:endParaRPr lang="el-GR" b="1" dirty="0" smtClean="0"/>
          </a:p>
          <a:p>
            <a:r>
              <a:rPr lang="el-GR" sz="1600" b="1" dirty="0" smtClean="0"/>
              <a:t>10</a:t>
            </a:r>
            <a:r>
              <a:rPr lang="el-GR" sz="1600" b="1" baseline="30000" dirty="0" smtClean="0"/>
              <a:t>ο</a:t>
            </a:r>
            <a:r>
              <a:rPr lang="el-GR" sz="1600" b="1" dirty="0" smtClean="0"/>
              <a:t> </a:t>
            </a:r>
            <a:r>
              <a:rPr lang="el-GR" sz="1600" b="1" dirty="0"/>
              <a:t>ΜΕΡΟΣ</a:t>
            </a:r>
          </a:p>
          <a:p>
            <a:pPr algn="r"/>
            <a:endParaRPr lang="el-GR" sz="16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4680520" cy="685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787900" y="274638"/>
            <a:ext cx="4356100" cy="6323012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Air Pirates Funnies #1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July 1971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207876" name="Picture 4" descr="σάρωση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646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87900" y="2060575"/>
            <a:ext cx="4356100" cy="4005263"/>
          </a:xfrm>
        </p:spPr>
        <p:txBody>
          <a:bodyPr/>
          <a:lstStyle/>
          <a:p>
            <a:r>
              <a:rPr lang="en-US" sz="4400">
                <a:solidFill>
                  <a:schemeClr val="bg1"/>
                </a:solidFill>
              </a:rPr>
              <a:t>Air Pirate </a:t>
            </a:r>
          </a:p>
          <a:p>
            <a:r>
              <a:rPr lang="en-US" sz="4400">
                <a:solidFill>
                  <a:schemeClr val="bg1"/>
                </a:solidFill>
              </a:rPr>
              <a:t>Funnies #2 </a:t>
            </a:r>
          </a:p>
          <a:p>
            <a:endParaRPr lang="en-US" sz="4400">
              <a:solidFill>
                <a:schemeClr val="bg1"/>
              </a:solidFill>
            </a:endParaRPr>
          </a:p>
          <a:p>
            <a:r>
              <a:rPr lang="en-US" sz="4400">
                <a:solidFill>
                  <a:schemeClr val="bg1"/>
                </a:solidFill>
              </a:rPr>
              <a:t>August 1971</a:t>
            </a:r>
            <a:endParaRPr lang="el-GR" sz="4400">
              <a:solidFill>
                <a:schemeClr val="bg1"/>
              </a:solidFill>
            </a:endParaRPr>
          </a:p>
        </p:txBody>
      </p:sp>
      <p:pic>
        <p:nvPicPr>
          <p:cNvPr id="136195" name="Picture 3" descr="airpirates_19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212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105400"/>
            <a:ext cx="6400800" cy="1752600"/>
          </a:xfrm>
        </p:spPr>
        <p:txBody>
          <a:bodyPr/>
          <a:lstStyle/>
          <a:p>
            <a:endParaRPr lang="el-GR"/>
          </a:p>
        </p:txBody>
      </p:sp>
      <p:pic>
        <p:nvPicPr>
          <p:cNvPr id="175107" name="Picture 3" descr="σάρωση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7897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3800" y="274638"/>
            <a:ext cx="3683000" cy="41624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Vaughn Bode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215045" name="Picture 5" descr="pos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069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5219700" y="274638"/>
            <a:ext cx="3924300" cy="6323012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Vaughn Bode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217093" name="Picture 5" descr="cw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784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64163" y="274638"/>
            <a:ext cx="3322637" cy="574675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Vaughn Bode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1970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216069" name="Picture 5" descr="riverme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46038"/>
            <a:ext cx="5191125" cy="6811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859338" y="1052513"/>
            <a:ext cx="4284662" cy="5805487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Dealer McDope Dealing Game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Dave Sheridan</a:t>
            </a:r>
          </a:p>
          <a:p>
            <a:r>
              <a:rPr lang="en-US">
                <a:solidFill>
                  <a:schemeClr val="bg1"/>
                </a:solidFill>
              </a:rPr>
              <a:t>1972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59747" name="Picture 3" descr="σάρωση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536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0"/>
            <a:ext cx="5040559" cy="687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0" y="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Phineas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Phreak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7524328" y="4293096"/>
            <a:ext cx="161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Freewheelin</a:t>
            </a:r>
            <a:r>
              <a:rPr lang="en-US" dirty="0" smtClean="0">
                <a:solidFill>
                  <a:schemeClr val="bg1"/>
                </a:solidFill>
              </a:rPr>
              <a:t>’ Franklin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0" y="3356992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Fat Freddy 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Freekowtski</a:t>
            </a:r>
            <a:endParaRPr lang="el-GR" dirty="0">
              <a:solidFill>
                <a:schemeClr val="bg1"/>
              </a:solidFill>
            </a:endParaRPr>
          </a:p>
        </p:txBody>
      </p:sp>
      <p:cxnSp>
        <p:nvCxnSpPr>
          <p:cNvPr id="10" name="9 - Ευθύγραμμο βέλος σύνδεσης"/>
          <p:cNvCxnSpPr/>
          <p:nvPr/>
        </p:nvCxnSpPr>
        <p:spPr>
          <a:xfrm>
            <a:off x="1763688" y="332656"/>
            <a:ext cx="1944216" cy="936104"/>
          </a:xfrm>
          <a:prstGeom prst="straightConnector1">
            <a:avLst/>
          </a:prstGeom>
          <a:ln w="101600">
            <a:solidFill>
              <a:srgbClr val="CC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- Ευθύγραμμο βέλος σύνδεσης"/>
          <p:cNvCxnSpPr/>
          <p:nvPr/>
        </p:nvCxnSpPr>
        <p:spPr>
          <a:xfrm flipV="1">
            <a:off x="251520" y="2924944"/>
            <a:ext cx="2232248" cy="432048"/>
          </a:xfrm>
          <a:prstGeom prst="straightConnector1">
            <a:avLst/>
          </a:prstGeom>
          <a:ln w="101600">
            <a:solidFill>
              <a:srgbClr val="CC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- Ευθύγραμμο βέλος σύνδεσης"/>
          <p:cNvCxnSpPr/>
          <p:nvPr/>
        </p:nvCxnSpPr>
        <p:spPr>
          <a:xfrm flipH="1" flipV="1">
            <a:off x="6948264" y="3356992"/>
            <a:ext cx="1656184" cy="936104"/>
          </a:xfrm>
          <a:prstGeom prst="straightConnector1">
            <a:avLst/>
          </a:prstGeom>
          <a:ln w="101600">
            <a:solidFill>
              <a:srgbClr val="CC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3999" cy="6071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-73255"/>
            <a:ext cx="5256584" cy="700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-1"/>
            <a:ext cx="4536504" cy="6834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148263" y="1844675"/>
            <a:ext cx="3995737" cy="50133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Fabulous Furry Freak Brothers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Gilbert Shelton</a:t>
            </a:r>
          </a:p>
          <a:p>
            <a:r>
              <a:rPr lang="en-US">
                <a:solidFill>
                  <a:schemeClr val="bg1"/>
                </a:solidFill>
              </a:rPr>
              <a:t>Dave Sheridan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1971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61795" name="Picture 3" descr="σάρωση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752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5112568" cy="688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643438" y="2060575"/>
            <a:ext cx="4500562" cy="47974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Fabulous Furry </a:t>
            </a:r>
          </a:p>
          <a:p>
            <a:r>
              <a:rPr lang="en-US">
                <a:solidFill>
                  <a:schemeClr val="bg1"/>
                </a:solidFill>
              </a:rPr>
              <a:t>Freak Brothers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Gilbert Shelton</a:t>
            </a:r>
          </a:p>
          <a:p>
            <a:r>
              <a:rPr lang="en-US">
                <a:solidFill>
                  <a:schemeClr val="bg1"/>
                </a:solidFill>
              </a:rPr>
              <a:t>Paul Mavrides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64867" name="Picture 3" descr="Freak_Brother_No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5025" cy="6858000"/>
          </a:xfrm>
          <a:prstGeom prst="rect">
            <a:avLst/>
          </a:prstGeom>
          <a:noFill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6016" cy="6877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105400"/>
            <a:ext cx="6400800" cy="1752600"/>
          </a:xfrm>
        </p:spPr>
        <p:txBody>
          <a:bodyPr/>
          <a:lstStyle/>
          <a:p>
            <a:endParaRPr lang="el-GR"/>
          </a:p>
        </p:txBody>
      </p:sp>
      <p:pic>
        <p:nvPicPr>
          <p:cNvPr id="163843" name="Picture 3" descr="Keedspil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641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859338" y="1773238"/>
            <a:ext cx="4284662" cy="5084762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Dealer McDope 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in 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Underground Classics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60771" name="Picture 3" descr="σάρωση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736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0036"/>
            <a:ext cx="5472608" cy="681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1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4824536" cy="685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50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59180"/>
            <a:ext cx="4392487" cy="682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644008" cy="1143000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Henri Rousseau, </a:t>
            </a:r>
            <a:r>
              <a:rPr lang="en-US" sz="1800" b="1" i="1" dirty="0" smtClean="0">
                <a:solidFill>
                  <a:schemeClr val="bg1"/>
                </a:solidFill>
              </a:rPr>
              <a:t>The Sleeping </a:t>
            </a:r>
            <a:r>
              <a:rPr lang="en-US" sz="1800" b="1" i="1" dirty="0" err="1" smtClean="0">
                <a:solidFill>
                  <a:schemeClr val="bg1"/>
                </a:solidFill>
              </a:rPr>
              <a:t>Gupsy</a:t>
            </a:r>
            <a:r>
              <a:rPr lang="en-US" sz="1800" b="1" dirty="0" smtClean="0">
                <a:solidFill>
                  <a:schemeClr val="bg1"/>
                </a:solidFill>
              </a:rPr>
              <a:t>, 1897</a:t>
            </a:r>
            <a:endParaRPr lang="el-GR" sz="1800" b="1" dirty="0">
              <a:solidFill>
                <a:schemeClr val="bg1"/>
              </a:solidFill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879963"/>
            <a:ext cx="5076056" cy="39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11943" cy="294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1619672" y="486916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Gilbert Shelton</a:t>
            </a:r>
            <a:endParaRPr lang="el-G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16463" y="188913"/>
            <a:ext cx="4427537" cy="6669087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Home Grown</a:t>
            </a:r>
          </a:p>
          <a:p>
            <a:r>
              <a:rPr lang="en-US">
                <a:solidFill>
                  <a:schemeClr val="bg1"/>
                </a:solidFill>
              </a:rPr>
              <a:t>UK - 1977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218115" name="Picture 3" descr="σάρωση0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561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5112568" cy="6853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076825" y="1196975"/>
            <a:ext cx="4067175" cy="5661025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Cocaine </a:t>
            </a:r>
            <a:r>
              <a:rPr lang="en-US" dirty="0" err="1">
                <a:solidFill>
                  <a:schemeClr val="bg1"/>
                </a:solidFill>
              </a:rPr>
              <a:t>Comix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1981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46896" cy="694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Dope </a:t>
            </a:r>
            <a:r>
              <a:rPr lang="en-US" sz="3200" b="1" dirty="0" err="1" smtClean="0">
                <a:solidFill>
                  <a:schemeClr val="bg1"/>
                </a:solidFill>
              </a:rPr>
              <a:t>Comix</a:t>
            </a:r>
            <a:r>
              <a:rPr lang="en-US" sz="3200" b="1" dirty="0" smtClean="0">
                <a:solidFill>
                  <a:schemeClr val="bg1"/>
                </a:solidFill>
              </a:rPr>
              <a:t> 1981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4824536" cy="678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076825" y="1700213"/>
            <a:ext cx="4067175" cy="5157787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Northern Lightz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2002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62819" name="Picture 3" descr="σάρωση0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133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787900" y="274638"/>
            <a:ext cx="4356100" cy="6034087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Robert Crumb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 1973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220164" name="Picture 4" descr="σάρωση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910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60183"/>
            <a:ext cx="4824536" cy="670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659563" y="188913"/>
            <a:ext cx="2484437" cy="6669087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Robert Crumb 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1971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5508104" cy="688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3576"/>
            <a:ext cx="4608512" cy="682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-25250"/>
            <a:ext cx="6840760" cy="68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87900" y="260350"/>
            <a:ext cx="4356100" cy="6597650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Robert Crumb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Mr Natural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Zap #6 - 1973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203779" name="Picture 3" descr="σάρωση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339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1268413"/>
            <a:ext cx="4572000" cy="5589587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Robert Crumb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Zap #0 - 1968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92515" name="Picture 3" descr="σάρωση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875" y="-100013"/>
            <a:ext cx="4830763" cy="69580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4968552" cy="682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32363" y="908050"/>
            <a:ext cx="4211637" cy="5949950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Robert Crumb</a:t>
            </a:r>
          </a:p>
          <a:p>
            <a:r>
              <a:rPr lang="en-US">
                <a:solidFill>
                  <a:schemeClr val="bg1"/>
                </a:solidFill>
              </a:rPr>
              <a:t>Zap#1 - 1968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93539" name="Picture 3" descr="σάρωση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577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105400"/>
            <a:ext cx="6400800" cy="1752600"/>
          </a:xfrm>
        </p:spPr>
        <p:txBody>
          <a:bodyPr/>
          <a:lstStyle/>
          <a:p>
            <a:endParaRPr lang="el-GR"/>
          </a:p>
        </p:txBody>
      </p:sp>
      <p:pic>
        <p:nvPicPr>
          <p:cNvPr id="189443" name="Picture 3" descr="σάρωση0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56125" cy="6845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364163" y="692150"/>
            <a:ext cx="3779837" cy="6165850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Arcade #1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1975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81251" name="Picture 3" descr="σάρωση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593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003800" y="1557338"/>
            <a:ext cx="4140200" cy="5300662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Robert Crumb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Snatch Comics</a:t>
            </a:r>
          </a:p>
          <a:p>
            <a:r>
              <a:rPr lang="en-US">
                <a:solidFill>
                  <a:schemeClr val="bg1"/>
                </a:solidFill>
              </a:rPr>
              <a:t> </a:t>
            </a:r>
          </a:p>
          <a:p>
            <a:r>
              <a:rPr lang="en-US">
                <a:solidFill>
                  <a:schemeClr val="bg1"/>
                </a:solidFill>
              </a:rPr>
              <a:t>1969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83299" name="Picture 3" descr="σάρωση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514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292725" y="1125538"/>
            <a:ext cx="3851275" cy="5732462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Weirdo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1981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84323" name="Picture 3" descr="w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784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435600" y="765175"/>
            <a:ext cx="3708400" cy="6092825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Weirdo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1992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85347" name="Picture 3" descr="w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419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7590" y="1"/>
            <a:ext cx="5176658" cy="679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2356"/>
            <a:ext cx="5112568" cy="679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0144"/>
            <a:ext cx="5112568" cy="6785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388"/>
            <a:ext cx="5256583" cy="684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9114"/>
            <a:ext cx="5112568" cy="676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-36894"/>
            <a:ext cx="5472608" cy="689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4437"/>
            <a:ext cx="5256583" cy="687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1589"/>
            <a:ext cx="4464496" cy="678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228184" y="274638"/>
            <a:ext cx="2458616" cy="1143000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Robert Williams</a:t>
            </a:r>
            <a:endParaRPr lang="el-GR" sz="1800" b="1" dirty="0">
              <a:solidFill>
                <a:schemeClr val="bg1"/>
              </a:solidFill>
            </a:endParaRP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-25902"/>
            <a:ext cx="5112568" cy="689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8581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>
          <a:xfrm>
            <a:off x="7740352" y="5715000"/>
            <a:ext cx="1403648" cy="1143000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Robert Williams</a:t>
            </a:r>
            <a:endParaRPr lang="el-GR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356100" y="1341438"/>
            <a:ext cx="4787900" cy="5516562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Wimmen’s Comix #1 </a:t>
            </a:r>
          </a:p>
          <a:p>
            <a:r>
              <a:rPr lang="en-US">
                <a:solidFill>
                  <a:schemeClr val="bg1"/>
                </a:solidFill>
              </a:rPr>
              <a:t> 1970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94563" name="Picture 3" descr="σάρωση0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560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32363" y="333375"/>
            <a:ext cx="4211637" cy="6524625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Amputee Love #1  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1975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73059" name="Picture 3" descr="amputee-lo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355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115888"/>
            <a:ext cx="4572000" cy="6742112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Dr Wirtham’s </a:t>
            </a:r>
          </a:p>
          <a:p>
            <a:r>
              <a:rPr lang="en-US">
                <a:solidFill>
                  <a:schemeClr val="bg1"/>
                </a:solidFill>
              </a:rPr>
              <a:t>Comix &amp; Stories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1977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74083" name="Picture 3" descr="wirthams_irons19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434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5516563"/>
            <a:ext cx="9144000" cy="13414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>
                <a:solidFill>
                  <a:schemeClr val="bg1"/>
                </a:solidFill>
              </a:rPr>
              <a:t>Roberta Gregory               Mary Wings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chemeClr val="bg1"/>
                </a:solidFill>
              </a:rPr>
              <a:t>Dynamite Damsels            Dyke Shorts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chemeClr val="bg1"/>
                </a:solidFill>
              </a:rPr>
              <a:t>1976                                  1978</a:t>
            </a:r>
            <a:endParaRPr lang="el-GR" sz="2800">
              <a:solidFill>
                <a:schemeClr val="bg1"/>
              </a:solidFill>
            </a:endParaRPr>
          </a:p>
        </p:txBody>
      </p:sp>
      <p:pic>
        <p:nvPicPr>
          <p:cNvPr id="168963" name="Picture 3" descr="σάρωση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0"/>
            <a:ext cx="7885112" cy="5487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32363" y="1125538"/>
            <a:ext cx="4211637" cy="5732462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Tits &amp; Clits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Lyn Chevely</a:t>
            </a:r>
          </a:p>
          <a:p>
            <a:r>
              <a:rPr lang="en-US">
                <a:solidFill>
                  <a:schemeClr val="bg1"/>
                </a:solidFill>
              </a:rPr>
              <a:t>Joyce Farmer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1976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69987" name="Picture 3" descr="σάρωση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777" y="1556792"/>
            <a:ext cx="9229653" cy="416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23850" y="5445125"/>
            <a:ext cx="8820150" cy="15367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solidFill>
                  <a:schemeClr val="bg1"/>
                </a:solidFill>
              </a:rPr>
              <a:t>Girl Fight Comics #2             Abortion Eve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chemeClr val="bg1"/>
                </a:solidFill>
              </a:rPr>
              <a:t>Trina Robins – 1974              Lyn Chevely 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chemeClr val="bg1"/>
                </a:solidFill>
              </a:rPr>
              <a:t>                                          Joyce Farmer - 1973</a:t>
            </a:r>
            <a:endParaRPr lang="el-GR" sz="2800">
              <a:solidFill>
                <a:schemeClr val="bg1"/>
              </a:solidFill>
            </a:endParaRPr>
          </a:p>
        </p:txBody>
      </p:sp>
      <p:pic>
        <p:nvPicPr>
          <p:cNvPr id="171011" name="Picture 3" descr="σάρωση0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0"/>
            <a:ext cx="8172450" cy="5462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Comix Book                     Comix International</a:t>
            </a:r>
          </a:p>
          <a:p>
            <a:r>
              <a:rPr lang="en-US">
                <a:solidFill>
                  <a:schemeClr val="bg1"/>
                </a:solidFill>
              </a:rPr>
              <a:t>Marvel – 1974                          Warren - 1975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76131" name="Picture 3" descr="σάρωση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144000" cy="4481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76256" y="274638"/>
            <a:ext cx="1810544" cy="1143000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Spain Rodriguez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1972</a:t>
            </a:r>
            <a:endParaRPr lang="el-GR" sz="1800" b="1" dirty="0">
              <a:solidFill>
                <a:schemeClr val="bg1"/>
              </a:solidFill>
            </a:endParaRP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3240"/>
            <a:ext cx="4896544" cy="685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4974"/>
            <a:ext cx="4743306" cy="681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- Τίτλος"/>
          <p:cNvSpPr txBox="1">
            <a:spLocks/>
          </p:cNvSpPr>
          <p:nvPr/>
        </p:nvSpPr>
        <p:spPr bwMode="auto">
          <a:xfrm>
            <a:off x="6876256" y="274638"/>
            <a:ext cx="18105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Spain Rodriguez</a:t>
            </a:r>
            <a:b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1972</a:t>
            </a:r>
            <a:endParaRPr kumimoji="0" lang="el-GR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643438" y="333375"/>
            <a:ext cx="4500562" cy="6524625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The New </a:t>
            </a:r>
          </a:p>
          <a:p>
            <a:r>
              <a:rPr lang="en-US">
                <a:solidFill>
                  <a:schemeClr val="bg1"/>
                </a:solidFill>
              </a:rPr>
              <a:t>Adventures </a:t>
            </a:r>
          </a:p>
          <a:p>
            <a:r>
              <a:rPr lang="en-US">
                <a:solidFill>
                  <a:schemeClr val="bg1"/>
                </a:solidFill>
              </a:rPr>
              <a:t>of Jesus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Frank Stack 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1964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77155" name="Picture 3" descr="newadventuresjesus_19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656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87900" y="549275"/>
            <a:ext cx="4356100" cy="6308725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Justin Green 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1972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78179" name="Picture 3" descr="σάρωση0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783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32363" y="476250"/>
            <a:ext cx="4211637" cy="6381750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Jesus Meets the Armed Services 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1970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79203" name="Picture 3" descr="σάρωση0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767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859338" y="836613"/>
            <a:ext cx="4284662" cy="6021387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Anarchy Comics 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1978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96611" name="Picture 3" descr="Anarchy_Comics_%28no_1%29_-_1978_-_Last_Gasp_Com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0" cy="6858000"/>
          </a:xfrm>
          <a:prstGeom prst="rect">
            <a:avLst/>
          </a:prstGeom>
          <a:noFill/>
        </p:spPr>
      </p:pic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60032" cy="6870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105400"/>
            <a:ext cx="6400800" cy="1752600"/>
          </a:xfrm>
        </p:spPr>
        <p:txBody>
          <a:bodyPr/>
          <a:lstStyle/>
          <a:p>
            <a:endParaRPr lang="el-GR"/>
          </a:p>
        </p:txBody>
      </p:sp>
      <p:pic>
        <p:nvPicPr>
          <p:cNvPr id="197635" name="Picture 3" descr="code_brainstormcomix19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022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105400"/>
            <a:ext cx="6400800" cy="1752600"/>
          </a:xfrm>
        </p:spPr>
        <p:txBody>
          <a:bodyPr/>
          <a:lstStyle/>
          <a:p>
            <a:endParaRPr lang="el-GR"/>
          </a:p>
        </p:txBody>
      </p:sp>
      <p:pic>
        <p:nvPicPr>
          <p:cNvPr id="198659" name="Picture 3" descr="code_zapcomix19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48263" y="115888"/>
            <a:ext cx="3995737" cy="6742112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i="1" dirty="0">
                <a:solidFill>
                  <a:schemeClr val="bg1"/>
                </a:solidFill>
              </a:rPr>
              <a:t>MAD MAGAZINE</a:t>
            </a:r>
          </a:p>
          <a:p>
            <a:r>
              <a:rPr lang="en-US" b="1" dirty="0">
                <a:solidFill>
                  <a:schemeClr val="bg1"/>
                </a:solidFill>
              </a:rPr>
              <a:t>Harvey </a:t>
            </a:r>
            <a:r>
              <a:rPr lang="en-US" b="1" dirty="0" err="1">
                <a:solidFill>
                  <a:schemeClr val="bg1"/>
                </a:solidFill>
              </a:rPr>
              <a:t>Kurtzman</a:t>
            </a:r>
            <a:r>
              <a:rPr lang="en-US" b="1" dirty="0">
                <a:solidFill>
                  <a:schemeClr val="bg1"/>
                </a:solidFill>
              </a:rPr>
              <a:t>  William Gaines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1952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10092_4_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212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Swamp Thing 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1972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99683" name="Picture 3" descr="σάρωση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61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105400"/>
            <a:ext cx="6400800" cy="1752600"/>
          </a:xfrm>
        </p:spPr>
        <p:txBody>
          <a:bodyPr/>
          <a:lstStyle/>
          <a:p>
            <a:endParaRPr lang="el-GR"/>
          </a:p>
        </p:txBody>
      </p:sp>
      <p:pic>
        <p:nvPicPr>
          <p:cNvPr id="200707" name="Picture 3" descr="naylor_dillen_frankie_la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164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292725" y="1557338"/>
            <a:ext cx="3851275" cy="5300662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Harvey Pekar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American Splendor 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1976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37219" name="Picture 3" descr="AmericanSplendo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94300" cy="6858000"/>
          </a:xfrm>
          <a:prstGeom prst="rect">
            <a:avLst/>
          </a:prstGeom>
          <a:noFill/>
        </p:spPr>
      </p:pic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4959" y="-99392"/>
            <a:ext cx="5295031" cy="702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16463" y="260350"/>
            <a:ext cx="4427537" cy="6597650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Dave Sim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Cerebus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1977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40291" name="Picture 3" descr="Cerebus112and1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2596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427538" y="188913"/>
            <a:ext cx="4716462" cy="6669087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Bob Burden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Flaming Carrot 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1984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46435" name="Picture 3" descr="FlamingCarrot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275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765175"/>
            <a:ext cx="4572000" cy="6092825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Peter Bagge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Hate 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1983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149507" name="Picture 3" descr="Hate-issu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386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4464496" cy="690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4958"/>
            <a:ext cx="4464496" cy="6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4536504" cy="681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B6B9E-A47E-4FF7-BA75-E19BEC2CCCC4}" type="slidenum">
              <a:rPr lang="el-GR"/>
              <a:pPr/>
              <a:t>2</a:t>
            </a:fld>
            <a:endParaRPr lang="el-GR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5544393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sz="4000" b="1" dirty="0" smtClean="0">
                <a:solidFill>
                  <a:schemeClr val="bg1"/>
                </a:solidFill>
                <a:latin typeface="Comic Sans MS" pitchFamily="66" charset="0"/>
              </a:rPr>
              <a:t>10ο </a:t>
            </a:r>
            <a:r>
              <a:rPr lang="el-GR" sz="4000" b="1" dirty="0" smtClean="0">
                <a:solidFill>
                  <a:schemeClr val="bg1"/>
                </a:solidFill>
                <a:latin typeface="Comic Sans MS" pitchFamily="66" charset="0"/>
              </a:rPr>
              <a:t>ΜΕΡΟΣ</a:t>
            </a:r>
            <a:endParaRPr lang="en-US" sz="40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>
              <a:buFontTx/>
              <a:buNone/>
            </a:pPr>
            <a:endParaRPr lang="el-GR" sz="40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914400" indent="-914400">
              <a:buFontTx/>
              <a:buAutoNum type="arabicPeriod"/>
            </a:pP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Ο </a:t>
            </a:r>
            <a:r>
              <a:rPr lang="en-US" sz="1800" b="1" dirty="0" smtClean="0">
                <a:solidFill>
                  <a:schemeClr val="bg1"/>
                </a:solidFill>
                <a:latin typeface="Comic Sans MS" pitchFamily="66" charset="0"/>
              </a:rPr>
              <a:t>Harvey </a:t>
            </a:r>
            <a:r>
              <a:rPr lang="en-US" sz="1800" b="1" dirty="0" err="1" smtClean="0">
                <a:solidFill>
                  <a:schemeClr val="bg1"/>
                </a:solidFill>
                <a:latin typeface="Comic Sans MS" pitchFamily="66" charset="0"/>
              </a:rPr>
              <a:t>Kurtzman</a:t>
            </a:r>
            <a:r>
              <a:rPr lang="en-US" sz="1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και το περιοδικό </a:t>
            </a:r>
            <a:r>
              <a:rPr lang="en-US" sz="1800" b="1" dirty="0" smtClean="0">
                <a:solidFill>
                  <a:schemeClr val="bg1"/>
                </a:solidFill>
                <a:latin typeface="Comic Sans MS" pitchFamily="66" charset="0"/>
              </a:rPr>
              <a:t>MAD – </a:t>
            </a: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Η παρωδία και η σάτιρα στο στόχαστρο της </a:t>
            </a:r>
            <a:r>
              <a:rPr lang="el-GR" sz="1800" b="1" dirty="0" err="1" smtClean="0">
                <a:solidFill>
                  <a:schemeClr val="bg1"/>
                </a:solidFill>
                <a:latin typeface="Comic Sans MS" pitchFamily="66" charset="0"/>
              </a:rPr>
              <a:t>μακαρθικής</a:t>
            </a: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 λογοκρισίας</a:t>
            </a:r>
          </a:p>
          <a:p>
            <a:pPr marL="914400" indent="-914400">
              <a:buFontTx/>
              <a:buAutoNum type="arabicPeriod"/>
            </a:pP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Η αντίδραση των κόμικς στην </a:t>
            </a:r>
            <a:r>
              <a:rPr lang="en-US" sz="1800" b="1" dirty="0" smtClean="0">
                <a:solidFill>
                  <a:schemeClr val="bg1"/>
                </a:solidFill>
                <a:latin typeface="Comic Sans MS" pitchFamily="66" charset="0"/>
              </a:rPr>
              <a:t>Comics Code Authority</a:t>
            </a:r>
          </a:p>
          <a:p>
            <a:pPr marL="914400" indent="-914400">
              <a:buFontTx/>
              <a:buAutoNum type="arabicPeriod"/>
            </a:pPr>
            <a:r>
              <a:rPr lang="en-US" sz="1800" b="1" dirty="0" smtClean="0">
                <a:solidFill>
                  <a:schemeClr val="bg1"/>
                </a:solidFill>
                <a:latin typeface="Comic Sans MS" pitchFamily="66" charset="0"/>
              </a:rPr>
              <a:t>H </a:t>
            </a: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καθιέρωση και η </a:t>
            </a:r>
            <a:r>
              <a:rPr lang="en-US" sz="1800" b="1" dirty="0" smtClean="0">
                <a:solidFill>
                  <a:schemeClr val="bg1"/>
                </a:solidFill>
                <a:latin typeface="Comic Sans MS" pitchFamily="66" charset="0"/>
              </a:rPr>
              <a:t>“</a:t>
            </a: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νομιμοποίηση</a:t>
            </a:r>
            <a:r>
              <a:rPr lang="en-US" sz="1800" b="1" dirty="0" smtClean="0">
                <a:solidFill>
                  <a:schemeClr val="bg1"/>
                </a:solidFill>
                <a:latin typeface="Comic Sans MS" pitchFamily="66" charset="0"/>
              </a:rPr>
              <a:t>” </a:t>
            </a: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της παρωδίας κινηματογραφικών ταινιών, τηλεοπτικών σειρών, ζωγραφικών έργων, λογοτεχνικών αριστουργημάτων, διαφημίσεων.</a:t>
            </a:r>
          </a:p>
          <a:p>
            <a:pPr marL="914400" indent="-914400">
              <a:buFontTx/>
              <a:buAutoNum type="arabicPeriod"/>
            </a:pP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Το </a:t>
            </a:r>
            <a:r>
              <a:rPr lang="en-US" sz="1800" b="1" dirty="0" smtClean="0">
                <a:solidFill>
                  <a:schemeClr val="bg1"/>
                </a:solidFill>
                <a:latin typeface="Comic Sans MS" pitchFamily="66" charset="0"/>
              </a:rPr>
              <a:t>Underground </a:t>
            </a: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κίνημα ως απότοκο των κοινωνικών κινημάτων</a:t>
            </a:r>
          </a:p>
          <a:p>
            <a:pPr marL="914400" indent="-914400">
              <a:buFontTx/>
              <a:buAutoNum type="arabicPeriod"/>
            </a:pP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Το έργο των </a:t>
            </a:r>
            <a:r>
              <a:rPr lang="en-US" sz="1800" b="1" dirty="0" smtClean="0">
                <a:solidFill>
                  <a:schemeClr val="bg1"/>
                </a:solidFill>
                <a:latin typeface="Comic Sans MS" pitchFamily="66" charset="0"/>
              </a:rPr>
              <a:t>Robert Crumb </a:t>
            </a: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και </a:t>
            </a:r>
            <a:r>
              <a:rPr lang="en-US" sz="1800" b="1" dirty="0" smtClean="0">
                <a:solidFill>
                  <a:schemeClr val="bg1"/>
                </a:solidFill>
                <a:latin typeface="Comic Sans MS" pitchFamily="66" charset="0"/>
              </a:rPr>
              <a:t>Gilbert Shelton</a:t>
            </a:r>
            <a:endParaRPr lang="el-GR" sz="18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914400" indent="-914400">
              <a:buFontTx/>
              <a:buAutoNum type="arabicPeriod"/>
            </a:pPr>
            <a:r>
              <a:rPr lang="el-GR" sz="1800" b="1" dirty="0" smtClean="0">
                <a:solidFill>
                  <a:schemeClr val="bg1"/>
                </a:solidFill>
                <a:latin typeface="Comic Sans MS" pitchFamily="66" charset="0"/>
              </a:rPr>
              <a:t>Η νέα θεματολογία (ναρκωτικά, σεξ, αντιπολεμικά κινήματα, οικογενειακές σχέσεις, φεμινισμός, δικαιώματα ομοφυλόφιλων, δικαιώματα μειονοτήτων κ.λπ.)</a:t>
            </a:r>
            <a:r>
              <a:rPr lang="el-GR" sz="1800" dirty="0" smtClean="0"/>
              <a:t> </a:t>
            </a:r>
            <a:endParaRPr lang="el-GR" sz="18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4752528" cy="686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 descr="D:\ΒΑΒΕΛ\COMIX FILES\COMIX FILES\ΕΙΚΟΝΕΣ ΓΙΑ COMIX FILES\Εικόνες για Comix File #41\5.Scan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5400600" cy="68094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0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5040560" cy="684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264954"/>
            <a:ext cx="5112568" cy="771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-13705"/>
            <a:ext cx="5112567" cy="6881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-6921"/>
            <a:ext cx="5112568" cy="686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1112"/>
            <a:ext cx="4968552" cy="6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535" y="0"/>
            <a:ext cx="4985705" cy="681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55913"/>
            <a:ext cx="5040560" cy="6833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891" y="-73025"/>
            <a:ext cx="4984931" cy="700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69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6306"/>
            <a:ext cx="7524328" cy="682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-40960"/>
            <a:ext cx="5040560" cy="68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2755"/>
            <a:ext cx="5112568" cy="681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5904"/>
            <a:ext cx="4968552" cy="684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http://www.youtube.com/watch?v=whi0Fcjs820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003800" y="333375"/>
            <a:ext cx="4140200" cy="6524625"/>
          </a:xfrm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MAD MAGAZINE</a:t>
            </a:r>
          </a:p>
          <a:p>
            <a:r>
              <a:rPr lang="en-US">
                <a:solidFill>
                  <a:schemeClr val="bg1"/>
                </a:solidFill>
              </a:rPr>
              <a:t>Harvey Kurtzman  William Gaines</a:t>
            </a:r>
          </a:p>
          <a:p>
            <a:endParaRPr lang="el-GR">
              <a:solidFill>
                <a:schemeClr val="bg1"/>
              </a:solidFill>
            </a:endParaRPr>
          </a:p>
        </p:txBody>
      </p:sp>
      <p:pic>
        <p:nvPicPr>
          <p:cNvPr id="3075" name="Picture 3" descr="10092_4_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387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32363" y="2636838"/>
            <a:ext cx="4211637" cy="4221162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MAD MAGAZINE</a:t>
            </a:r>
          </a:p>
          <a:p>
            <a:r>
              <a:rPr lang="en-US">
                <a:solidFill>
                  <a:schemeClr val="bg1"/>
                </a:solidFill>
              </a:rPr>
              <a:t>Harvey Kurtzman  William Gaines</a:t>
            </a:r>
          </a:p>
          <a:p>
            <a:endParaRPr lang="el-GR">
              <a:solidFill>
                <a:schemeClr val="bg1"/>
              </a:solidFill>
            </a:endParaRPr>
          </a:p>
        </p:txBody>
      </p:sp>
      <p:pic>
        <p:nvPicPr>
          <p:cNvPr id="4099" name="Picture 3" descr="10092_4_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5456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16463" y="2420938"/>
            <a:ext cx="4427537" cy="4437062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MAD MAGAZINE</a:t>
            </a:r>
          </a:p>
          <a:p>
            <a:r>
              <a:rPr lang="en-US">
                <a:solidFill>
                  <a:schemeClr val="bg1"/>
                </a:solidFill>
              </a:rPr>
              <a:t>Harvey Kurtzman  William Gaines</a:t>
            </a:r>
          </a:p>
          <a:p>
            <a:endParaRPr lang="el-GR">
              <a:solidFill>
                <a:schemeClr val="bg1"/>
              </a:solidFill>
            </a:endParaRPr>
          </a:p>
        </p:txBody>
      </p:sp>
      <p:pic>
        <p:nvPicPr>
          <p:cNvPr id="8195" name="Picture 3" descr="10092_4_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323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16463" y="2276475"/>
            <a:ext cx="4319587" cy="45815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MAD MAGAZINE</a:t>
            </a:r>
          </a:p>
          <a:p>
            <a:r>
              <a:rPr lang="en-US">
                <a:solidFill>
                  <a:schemeClr val="bg1"/>
                </a:solidFill>
              </a:rPr>
              <a:t>Harvey Kurtzman  William Gaines</a:t>
            </a:r>
          </a:p>
          <a:p>
            <a:endParaRPr lang="el-GR"/>
          </a:p>
        </p:txBody>
      </p:sp>
      <p:pic>
        <p:nvPicPr>
          <p:cNvPr id="9219" name="Picture 3" descr="10092_4_0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101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16463" y="2565400"/>
            <a:ext cx="4248150" cy="42926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MAD MAGAZINE</a:t>
            </a:r>
          </a:p>
          <a:p>
            <a:r>
              <a:rPr lang="en-US">
                <a:solidFill>
                  <a:schemeClr val="bg1"/>
                </a:solidFill>
              </a:rPr>
              <a:t>Harvey Kurtzman  William Gaines</a:t>
            </a:r>
          </a:p>
          <a:p>
            <a:endParaRPr lang="el-GR">
              <a:solidFill>
                <a:schemeClr val="bg1"/>
              </a:solidFill>
            </a:endParaRPr>
          </a:p>
        </p:txBody>
      </p:sp>
      <p:pic>
        <p:nvPicPr>
          <p:cNvPr id="28675" name="Picture 3" descr="10092_4_0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18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3068638"/>
            <a:ext cx="4464050" cy="3789362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MAD MAGAZINE</a:t>
            </a:r>
          </a:p>
          <a:p>
            <a:r>
              <a:rPr lang="en-US">
                <a:solidFill>
                  <a:schemeClr val="bg1"/>
                </a:solidFill>
              </a:rPr>
              <a:t>Harvey Kurtzman  William Gaines</a:t>
            </a:r>
          </a:p>
          <a:p>
            <a:endParaRPr lang="el-GR">
              <a:solidFill>
                <a:schemeClr val="bg1"/>
              </a:solidFill>
            </a:endParaRPr>
          </a:p>
        </p:txBody>
      </p:sp>
      <p:pic>
        <p:nvPicPr>
          <p:cNvPr id="29699" name="Picture 3" descr="10092_4_0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561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21392"/>
            <a:ext cx="4824536" cy="684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859338" y="2565400"/>
            <a:ext cx="4105275" cy="42926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MAD MAGAZINE</a:t>
            </a:r>
          </a:p>
          <a:p>
            <a:r>
              <a:rPr lang="en-US">
                <a:solidFill>
                  <a:schemeClr val="bg1"/>
                </a:solidFill>
              </a:rPr>
              <a:t>Harvey Kurtzman  William Gaines</a:t>
            </a:r>
          </a:p>
          <a:p>
            <a:endParaRPr lang="el-GR"/>
          </a:p>
        </p:txBody>
      </p:sp>
      <p:pic>
        <p:nvPicPr>
          <p:cNvPr id="26627" name="Picture 3" descr="10092_4_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307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643438" y="2781300"/>
            <a:ext cx="4500562" cy="40767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MAD MAGAZINE</a:t>
            </a:r>
          </a:p>
          <a:p>
            <a:r>
              <a:rPr lang="en-US">
                <a:solidFill>
                  <a:schemeClr val="bg1"/>
                </a:solidFill>
              </a:rPr>
              <a:t>Harvey Kurtzman  William Gaines</a:t>
            </a:r>
          </a:p>
          <a:p>
            <a:endParaRPr lang="el-GR">
              <a:solidFill>
                <a:schemeClr val="bg1"/>
              </a:solidFill>
            </a:endParaRPr>
          </a:p>
        </p:txBody>
      </p:sp>
      <p:pic>
        <p:nvPicPr>
          <p:cNvPr id="27651" name="Picture 3" descr="10092_4_0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656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87900" y="2781300"/>
            <a:ext cx="4356100" cy="40767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MAD MAGAZINE</a:t>
            </a:r>
          </a:p>
          <a:p>
            <a:r>
              <a:rPr lang="en-US">
                <a:solidFill>
                  <a:schemeClr val="bg1"/>
                </a:solidFill>
              </a:rPr>
              <a:t>Harvey Kurtzman  William Gaines</a:t>
            </a:r>
          </a:p>
          <a:p>
            <a:endParaRPr lang="el-GR"/>
          </a:p>
        </p:txBody>
      </p:sp>
      <p:pic>
        <p:nvPicPr>
          <p:cNvPr id="24579" name="Picture 3" descr="10092_4_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053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16463" y="3213100"/>
            <a:ext cx="4427537" cy="36449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MAD MAGAZINE</a:t>
            </a:r>
          </a:p>
          <a:p>
            <a:r>
              <a:rPr lang="en-US">
                <a:solidFill>
                  <a:schemeClr val="bg1"/>
                </a:solidFill>
              </a:rPr>
              <a:t>Harvey Kurtzman  William Gaines</a:t>
            </a:r>
          </a:p>
          <a:p>
            <a:endParaRPr lang="el-GR"/>
          </a:p>
        </p:txBody>
      </p:sp>
      <p:pic>
        <p:nvPicPr>
          <p:cNvPr id="25603" name="Picture 3" descr="10092_4_0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8200" cy="6858000"/>
          </a:xfrm>
          <a:prstGeom prst="rect">
            <a:avLst/>
          </a:prstGeom>
          <a:noFill/>
        </p:spPr>
      </p:pic>
      <p:sp>
        <p:nvSpPr>
          <p:cNvPr id="4" name="3 - Αριστερό βέλος"/>
          <p:cNvSpPr/>
          <p:nvPr/>
        </p:nvSpPr>
        <p:spPr>
          <a:xfrm rot="19950442">
            <a:off x="3105958" y="1378736"/>
            <a:ext cx="3714712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TextBox"/>
          <p:cNvSpPr txBox="1"/>
          <p:nvPr/>
        </p:nvSpPr>
        <p:spPr>
          <a:xfrm>
            <a:off x="5364088" y="1556792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Alfred Newman - first appearance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87900" y="2997200"/>
            <a:ext cx="4356100" cy="38608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MAD MAGAZINE</a:t>
            </a:r>
          </a:p>
          <a:p>
            <a:r>
              <a:rPr lang="en-US">
                <a:solidFill>
                  <a:schemeClr val="bg1"/>
                </a:solidFill>
              </a:rPr>
              <a:t>Harvey Kurtzman  William Gaines</a:t>
            </a:r>
          </a:p>
          <a:p>
            <a:endParaRPr lang="el-GR"/>
          </a:p>
        </p:txBody>
      </p:sp>
      <p:pic>
        <p:nvPicPr>
          <p:cNvPr id="22531" name="Picture 3" descr="10092_4_0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18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643438" y="2924175"/>
            <a:ext cx="4500562" cy="39338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MAD MAGAZINE</a:t>
            </a:r>
          </a:p>
          <a:p>
            <a:r>
              <a:rPr lang="en-US">
                <a:solidFill>
                  <a:schemeClr val="bg1"/>
                </a:solidFill>
              </a:rPr>
              <a:t>Harvey Kurtzman  William Gaines</a:t>
            </a:r>
          </a:p>
          <a:p>
            <a:endParaRPr lang="el-GR">
              <a:solidFill>
                <a:schemeClr val="bg1"/>
              </a:solidFill>
            </a:endParaRPr>
          </a:p>
        </p:txBody>
      </p:sp>
      <p:pic>
        <p:nvPicPr>
          <p:cNvPr id="23555" name="Picture 3" descr="10092_4_00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http://www.youtube.com/watch?v=HnUDjYi89CI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219700" y="2492375"/>
            <a:ext cx="3924300" cy="43656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THE NEW MAD</a:t>
            </a:r>
            <a:endParaRPr lang="el-GR">
              <a:solidFill>
                <a:schemeClr val="bg1"/>
              </a:solidFill>
            </a:endParaRPr>
          </a:p>
        </p:txBody>
      </p:sp>
      <p:pic>
        <p:nvPicPr>
          <p:cNvPr id="20483" name="Picture 3" descr="10092_4_0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371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219700" y="2708275"/>
            <a:ext cx="3924300" cy="41497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ALFRED NEWMAN (first </a:t>
            </a:r>
            <a:r>
              <a:rPr lang="en-US" dirty="0" smtClean="0">
                <a:solidFill>
                  <a:schemeClr val="bg1"/>
                </a:solidFill>
              </a:rPr>
              <a:t>full cover official appearance</a:t>
            </a:r>
            <a:r>
              <a:rPr lang="en-US" dirty="0">
                <a:solidFill>
                  <a:schemeClr val="bg1"/>
                </a:solidFill>
              </a:rPr>
              <a:t>)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21507" name="Picture 3" descr="10092_4_0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752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6430"/>
            <a:ext cx="5400600" cy="6887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5515"/>
            <a:ext cx="4824536" cy="676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4876"/>
            <a:ext cx="4464496" cy="6781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-7969"/>
            <a:ext cx="4464496" cy="685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68250"/>
            <a:ext cx="4608512" cy="698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-24050"/>
            <a:ext cx="5256584" cy="692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8083" y="-38099"/>
            <a:ext cx="5155337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5688632" cy="68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5184576" cy="685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2445"/>
            <a:ext cx="5112568" cy="683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-5446"/>
            <a:ext cx="5112568" cy="686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6918" y="0"/>
            <a:ext cx="5137330" cy="6831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1074"/>
            <a:ext cx="4824536" cy="6791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80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46898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11290"/>
            <a:ext cx="4968552" cy="685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4968552" cy="690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0"/>
            <a:ext cx="4968552" cy="6911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3405"/>
            <a:ext cx="4896544" cy="6834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05658" cy="600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03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16632"/>
            <a:ext cx="4561167" cy="590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6632"/>
            <a:ext cx="4572000" cy="591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8640"/>
            <a:ext cx="4572000" cy="591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4572001" cy="591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093"/>
            <a:ext cx="4572000" cy="636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0297" y="0"/>
            <a:ext cx="4583703" cy="6386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John </a:t>
            </a:r>
            <a:r>
              <a:rPr lang="en-US" dirty="0" err="1" smtClean="0">
                <a:solidFill>
                  <a:schemeClr val="bg1"/>
                </a:solidFill>
              </a:rPr>
              <a:t>Severin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220"/>
            <a:ext cx="4824536" cy="683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4572001" cy="636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188640"/>
            <a:ext cx="4571999" cy="637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162"/>
            <a:ext cx="7128792" cy="68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614" y="1628800"/>
            <a:ext cx="9192613" cy="444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49732"/>
            <a:ext cx="4824535" cy="689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105400"/>
            <a:ext cx="6400800" cy="1752600"/>
          </a:xfrm>
        </p:spPr>
        <p:txBody>
          <a:bodyPr/>
          <a:lstStyle/>
          <a:p>
            <a:endParaRPr lang="el-GR"/>
          </a:p>
        </p:txBody>
      </p:sp>
      <p:pic>
        <p:nvPicPr>
          <p:cNvPr id="18435" name="Picture 3" descr="10092_4_0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085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105400"/>
            <a:ext cx="6400800" cy="1752600"/>
          </a:xfrm>
        </p:spPr>
        <p:txBody>
          <a:bodyPr/>
          <a:lstStyle/>
          <a:p>
            <a:endParaRPr lang="el-GR"/>
          </a:p>
        </p:txBody>
      </p:sp>
      <p:pic>
        <p:nvPicPr>
          <p:cNvPr id="19459" name="Picture 3" descr="10092_4_0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609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105400"/>
            <a:ext cx="6400800" cy="1752600"/>
          </a:xfrm>
        </p:spPr>
        <p:txBody>
          <a:bodyPr/>
          <a:lstStyle/>
          <a:p>
            <a:endParaRPr lang="el-GR"/>
          </a:p>
        </p:txBody>
      </p:sp>
      <p:pic>
        <p:nvPicPr>
          <p:cNvPr id="16387" name="Picture 3" descr="10092_4_00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990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10092_4_0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4475" y="0"/>
            <a:ext cx="5089525" cy="6858000"/>
          </a:xfrm>
          <a:prstGeom prst="rect">
            <a:avLst/>
          </a:prstGeom>
          <a:noFill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3923928" cy="528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105400"/>
            <a:ext cx="6400800" cy="1752600"/>
          </a:xfrm>
        </p:spPr>
        <p:txBody>
          <a:bodyPr/>
          <a:lstStyle/>
          <a:p>
            <a:endParaRPr lang="el-GR"/>
          </a:p>
        </p:txBody>
      </p:sp>
      <p:pic>
        <p:nvPicPr>
          <p:cNvPr id="5123" name="Picture 3" descr="10092_4_00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657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105400"/>
            <a:ext cx="6400800" cy="1752600"/>
          </a:xfrm>
        </p:spPr>
        <p:txBody>
          <a:bodyPr/>
          <a:lstStyle/>
          <a:p>
            <a:endParaRPr lang="el-GR"/>
          </a:p>
        </p:txBody>
      </p:sp>
      <p:pic>
        <p:nvPicPr>
          <p:cNvPr id="14339" name="Picture 3" descr="10092_4_00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562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5515"/>
            <a:ext cx="4896544" cy="686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516216" y="274638"/>
            <a:ext cx="2170584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1961</a:t>
            </a:r>
            <a:endParaRPr lang="el-GR" sz="3200" b="1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4680520" cy="687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105400"/>
            <a:ext cx="6400800" cy="1752600"/>
          </a:xfrm>
        </p:spPr>
        <p:txBody>
          <a:bodyPr/>
          <a:lstStyle/>
          <a:p>
            <a:endParaRPr lang="el-GR"/>
          </a:p>
        </p:txBody>
      </p:sp>
      <p:pic>
        <p:nvPicPr>
          <p:cNvPr id="15363" name="Picture 3" descr="10092_4_00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371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105400"/>
            <a:ext cx="6400800" cy="1752600"/>
          </a:xfrm>
        </p:spPr>
        <p:txBody>
          <a:bodyPr/>
          <a:lstStyle/>
          <a:p>
            <a:endParaRPr lang="el-GR"/>
          </a:p>
        </p:txBody>
      </p:sp>
      <p:pic>
        <p:nvPicPr>
          <p:cNvPr id="6147" name="Picture 3" descr="10092_4_00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181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105400"/>
            <a:ext cx="6400800" cy="1752600"/>
          </a:xfrm>
        </p:spPr>
        <p:txBody>
          <a:bodyPr/>
          <a:lstStyle/>
          <a:p>
            <a:endParaRPr lang="el-GR"/>
          </a:p>
        </p:txBody>
      </p:sp>
      <p:pic>
        <p:nvPicPr>
          <p:cNvPr id="12291" name="Picture 3" descr="10092_4_01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943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105400"/>
            <a:ext cx="6400800" cy="1752600"/>
          </a:xfrm>
        </p:spPr>
        <p:txBody>
          <a:bodyPr/>
          <a:lstStyle/>
          <a:p>
            <a:endParaRPr lang="el-GR"/>
          </a:p>
        </p:txBody>
      </p:sp>
      <p:pic>
        <p:nvPicPr>
          <p:cNvPr id="124931" name="Picture 3" descr="10092_4_01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371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3" descr="10092_4_01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1" y="17251"/>
            <a:ext cx="5292080" cy="6840749"/>
          </a:xfrm>
          <a:prstGeom prst="rect">
            <a:avLst/>
          </a:prstGeom>
          <a:noFill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3438106" cy="378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105400"/>
            <a:ext cx="6400800" cy="1752600"/>
          </a:xfrm>
        </p:spPr>
        <p:txBody>
          <a:bodyPr/>
          <a:lstStyle/>
          <a:p>
            <a:endParaRPr lang="el-GR"/>
          </a:p>
        </p:txBody>
      </p:sp>
      <p:pic>
        <p:nvPicPr>
          <p:cNvPr id="126979" name="Picture 3" descr="10092_4_01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53482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105400"/>
            <a:ext cx="6400800" cy="1752600"/>
          </a:xfrm>
        </p:spPr>
        <p:txBody>
          <a:bodyPr/>
          <a:lstStyle/>
          <a:p>
            <a:endParaRPr lang="el-GR"/>
          </a:p>
        </p:txBody>
      </p:sp>
      <p:pic>
        <p:nvPicPr>
          <p:cNvPr id="128003" name="Picture 3" descr="10092_4_01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023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105400"/>
            <a:ext cx="6400800" cy="1752600"/>
          </a:xfrm>
        </p:spPr>
        <p:txBody>
          <a:bodyPr/>
          <a:lstStyle/>
          <a:p>
            <a:endParaRPr lang="el-GR"/>
          </a:p>
        </p:txBody>
      </p:sp>
      <p:pic>
        <p:nvPicPr>
          <p:cNvPr id="129027" name="Picture 3" descr="10092_4_0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069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1" name="Picture 3" descr="10092_4_01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6350" y="0"/>
            <a:ext cx="5327650" cy="6858000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3635896" cy="272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1833"/>
            <a:ext cx="4896544" cy="689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5" name="Picture 3" descr="10092_4_02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7" y="332656"/>
            <a:ext cx="4892969" cy="6276017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4067944" cy="6223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9" name="Picture 3" descr="10092_4_02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76672"/>
            <a:ext cx="4427984" cy="5689735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4427984" cy="435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0807" y="332656"/>
            <a:ext cx="4403193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4644007" cy="550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-171400"/>
            <a:ext cx="5184576" cy="679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4123361" cy="321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348" y="260648"/>
            <a:ext cx="9174348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7416" y="-1037"/>
            <a:ext cx="5256584" cy="68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3668548" cy="34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105400"/>
            <a:ext cx="6400800" cy="1752600"/>
          </a:xfrm>
        </p:spPr>
        <p:txBody>
          <a:bodyPr/>
          <a:lstStyle/>
          <a:p>
            <a:endParaRPr lang="el-GR"/>
          </a:p>
        </p:txBody>
      </p:sp>
      <p:pic>
        <p:nvPicPr>
          <p:cNvPr id="133123" name="Picture 3" descr="10092_4_03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0"/>
            <a:ext cx="538956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105400"/>
            <a:ext cx="6400800" cy="1752600"/>
          </a:xfrm>
        </p:spPr>
        <p:txBody>
          <a:bodyPr/>
          <a:lstStyle/>
          <a:p>
            <a:endParaRPr lang="el-GR"/>
          </a:p>
        </p:txBody>
      </p:sp>
      <p:pic>
        <p:nvPicPr>
          <p:cNvPr id="134147" name="Picture 3" descr="10092_4_03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482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105400"/>
            <a:ext cx="6400800" cy="1752600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135171" name="Picture 3" descr="10092_4_04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9212" y="0"/>
            <a:ext cx="5284788" cy="6858000"/>
          </a:xfrm>
          <a:prstGeom prst="rect">
            <a:avLst/>
          </a:prstGeom>
          <a:noFill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3536437" cy="467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5408" y="0"/>
            <a:ext cx="5328592" cy="688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3568221" cy="352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30212</TotalTime>
  <Words>438</Words>
  <Application>Microsoft Office PowerPoint</Application>
  <PresentationFormat>Προβολή στην οθόνη (4:3)</PresentationFormat>
  <Paragraphs>274</Paragraphs>
  <Slides>165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165</vt:i4>
      </vt:variant>
    </vt:vector>
  </HeadingPairs>
  <TitlesOfParts>
    <vt:vector size="166" baseType="lpstr">
      <vt:lpstr>Προεπιλεγμένη σχεδίαση</vt:lpstr>
      <vt:lpstr>ΑΠΟ ΤΟ ΠΕΡΙΟΔΙΚΟ  MAD  ΣΤΑ   UNDERGROUND  COMIX  </vt:lpstr>
      <vt:lpstr>Διαφάνεια 2</vt:lpstr>
      <vt:lpstr>Διαφάνεια 3</vt:lpstr>
      <vt:lpstr>Διαφάνεια 4</vt:lpstr>
      <vt:lpstr>Διαφάνεια 5</vt:lpstr>
      <vt:lpstr>Διαφάνεια 6</vt:lpstr>
      <vt:lpstr>John Severin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http://www.youtube.com/watch?v=whi0Fcjs820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http://www.youtube.com/watch?v=HnUDjYi89CI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  <vt:lpstr>Διαφάνεια 72</vt:lpstr>
      <vt:lpstr>Διαφάνεια 73</vt:lpstr>
      <vt:lpstr>Διαφάνεια 74</vt:lpstr>
      <vt:lpstr>Διαφάνεια 75</vt:lpstr>
      <vt:lpstr>Διαφάνεια 76</vt:lpstr>
      <vt:lpstr>Διαφάνεια 77</vt:lpstr>
      <vt:lpstr>Διαφάνεια 78</vt:lpstr>
      <vt:lpstr>Διαφάνεια 79</vt:lpstr>
      <vt:lpstr>1961</vt:lpstr>
      <vt:lpstr>Διαφάνεια 81</vt:lpstr>
      <vt:lpstr>Διαφάνεια 82</vt:lpstr>
      <vt:lpstr>Διαφάνεια 83</vt:lpstr>
      <vt:lpstr>Διαφάνεια 84</vt:lpstr>
      <vt:lpstr>Διαφάνεια 85</vt:lpstr>
      <vt:lpstr>Διαφάνεια 86</vt:lpstr>
      <vt:lpstr>Διαφάνεια 87</vt:lpstr>
      <vt:lpstr>Διαφάνεια 88</vt:lpstr>
      <vt:lpstr>Διαφάνεια 89</vt:lpstr>
      <vt:lpstr>Διαφάνεια 90</vt:lpstr>
      <vt:lpstr>Διαφάνεια 91</vt:lpstr>
      <vt:lpstr>Διαφάνεια 92</vt:lpstr>
      <vt:lpstr>Διαφάνεια 93</vt:lpstr>
      <vt:lpstr>Διαφάνεια 94</vt:lpstr>
      <vt:lpstr>Διαφάνεια 95</vt:lpstr>
      <vt:lpstr>Διαφάνεια 96</vt:lpstr>
      <vt:lpstr>Διαφάνεια 97</vt:lpstr>
      <vt:lpstr>Διαφάνεια 98</vt:lpstr>
      <vt:lpstr>Διαφάνεια 99</vt:lpstr>
      <vt:lpstr>Air Pirates Funnies #1  July 1971</vt:lpstr>
      <vt:lpstr>Διαφάνεια 101</vt:lpstr>
      <vt:lpstr>Διαφάνεια 102</vt:lpstr>
      <vt:lpstr>Vaughn Bode</vt:lpstr>
      <vt:lpstr>Vaughn Bode</vt:lpstr>
      <vt:lpstr>Vaughn Bode   1970</vt:lpstr>
      <vt:lpstr>Διαφάνεια 106</vt:lpstr>
      <vt:lpstr>Διαφάνεια 107</vt:lpstr>
      <vt:lpstr>Διαφάνεια 108</vt:lpstr>
      <vt:lpstr>Διαφάνεια 109</vt:lpstr>
      <vt:lpstr>Διαφάνεια 110</vt:lpstr>
      <vt:lpstr>Διαφάνεια 111</vt:lpstr>
      <vt:lpstr>Διαφάνεια 112</vt:lpstr>
      <vt:lpstr>Διαφάνεια 113</vt:lpstr>
      <vt:lpstr>Διαφάνεια 114</vt:lpstr>
      <vt:lpstr>Διαφάνεια 115</vt:lpstr>
      <vt:lpstr>Διαφάνεια 116</vt:lpstr>
      <vt:lpstr>Διαφάνεια 117</vt:lpstr>
      <vt:lpstr>Henri Rousseau, The Sleeping Gupsy, 1897</vt:lpstr>
      <vt:lpstr>Διαφάνεια 119</vt:lpstr>
      <vt:lpstr>Διαφάνεια 120</vt:lpstr>
      <vt:lpstr>Dope Comix 1981</vt:lpstr>
      <vt:lpstr>Διαφάνεια 122</vt:lpstr>
      <vt:lpstr>Robert Crumb   1973</vt:lpstr>
      <vt:lpstr>Διαφάνεια 124</vt:lpstr>
      <vt:lpstr>Διαφάνεια 125</vt:lpstr>
      <vt:lpstr>Διαφάνεια 126</vt:lpstr>
      <vt:lpstr>Διαφάνεια 127</vt:lpstr>
      <vt:lpstr>Διαφάνεια 128</vt:lpstr>
      <vt:lpstr>Διαφάνεια 129</vt:lpstr>
      <vt:lpstr>Διαφάνεια 130</vt:lpstr>
      <vt:lpstr>Διαφάνεια 131</vt:lpstr>
      <vt:lpstr>Διαφάνεια 132</vt:lpstr>
      <vt:lpstr>Διαφάνεια 133</vt:lpstr>
      <vt:lpstr>Διαφάνεια 134</vt:lpstr>
      <vt:lpstr>Διαφάνεια 135</vt:lpstr>
      <vt:lpstr>Διαφάνεια 136</vt:lpstr>
      <vt:lpstr>Διαφάνεια 137</vt:lpstr>
      <vt:lpstr>Διαφάνεια 138</vt:lpstr>
      <vt:lpstr>Διαφάνεια 139</vt:lpstr>
      <vt:lpstr>Διαφάνεια 140</vt:lpstr>
      <vt:lpstr>Διαφάνεια 141</vt:lpstr>
      <vt:lpstr>Διαφάνεια 142</vt:lpstr>
      <vt:lpstr>Robert Williams</vt:lpstr>
      <vt:lpstr>Robert Williams</vt:lpstr>
      <vt:lpstr>Διαφάνεια 145</vt:lpstr>
      <vt:lpstr>Διαφάνεια 146</vt:lpstr>
      <vt:lpstr>Διαφάνεια 147</vt:lpstr>
      <vt:lpstr>Διαφάνεια 148</vt:lpstr>
      <vt:lpstr>Διαφάνεια 149</vt:lpstr>
      <vt:lpstr>Διαφάνεια 150</vt:lpstr>
      <vt:lpstr>Διαφάνεια 151</vt:lpstr>
      <vt:lpstr>Spain Rodriguez 1972</vt:lpstr>
      <vt:lpstr>Διαφάνεια 153</vt:lpstr>
      <vt:lpstr>Διαφάνεια 154</vt:lpstr>
      <vt:lpstr>Διαφάνεια 155</vt:lpstr>
      <vt:lpstr>Διαφάνεια 156</vt:lpstr>
      <vt:lpstr>Διαφάνεια 157</vt:lpstr>
      <vt:lpstr>Διαφάνεια 158</vt:lpstr>
      <vt:lpstr>Διαφάνεια 159</vt:lpstr>
      <vt:lpstr>Διαφάνεια 160</vt:lpstr>
      <vt:lpstr>Διαφάνεια 161</vt:lpstr>
      <vt:lpstr>Διαφάνεια 162</vt:lpstr>
      <vt:lpstr>Διαφάνεια 163</vt:lpstr>
      <vt:lpstr>Διαφάνεια 164</vt:lpstr>
      <vt:lpstr>Διαφάνεια 165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New</cp:lastModifiedBy>
  <cp:revision>484</cp:revision>
  <dcterms:created xsi:type="dcterms:W3CDTF">2008-03-02T15:53:28Z</dcterms:created>
  <dcterms:modified xsi:type="dcterms:W3CDTF">2021-05-20T06:46:57Z</dcterms:modified>
</cp:coreProperties>
</file>