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54"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4" d="100"/>
          <a:sy n="84" d="100"/>
        </p:scale>
        <p:origin x="-1402" y="-6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42C7322F-1FCE-44C1-8358-730B0C1B56CC}" type="datetimeFigureOut">
              <a:rPr lang="el-GR" smtClean="0">
                <a:solidFill>
                  <a:prstClr val="black">
                    <a:tint val="75000"/>
                  </a:prstClr>
                </a:solidFill>
              </a:rPr>
              <a:pPr/>
              <a:t>24/2/2021</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BFC21FC6-A344-4F7F-8F68-EAC9975ABB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xmlns="" val="757592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42C7322F-1FCE-44C1-8358-730B0C1B56CC}" type="datetimeFigureOut">
              <a:rPr lang="el-GR" smtClean="0">
                <a:solidFill>
                  <a:prstClr val="black">
                    <a:tint val="75000"/>
                  </a:prstClr>
                </a:solidFill>
              </a:rPr>
              <a:pPr/>
              <a:t>24/2/2021</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BFC21FC6-A344-4F7F-8F68-EAC9975ABB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xmlns="" val="3815100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42C7322F-1FCE-44C1-8358-730B0C1B56CC}" type="datetimeFigureOut">
              <a:rPr lang="el-GR" smtClean="0">
                <a:solidFill>
                  <a:prstClr val="black">
                    <a:tint val="75000"/>
                  </a:prstClr>
                </a:solidFill>
              </a:rPr>
              <a:pPr/>
              <a:t>24/2/2021</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BFC21FC6-A344-4F7F-8F68-EAC9975ABB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xmlns="" val="134912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42C7322F-1FCE-44C1-8358-730B0C1B56CC}" type="datetimeFigureOut">
              <a:rPr lang="el-GR" smtClean="0">
                <a:solidFill>
                  <a:prstClr val="black">
                    <a:tint val="75000"/>
                  </a:prstClr>
                </a:solidFill>
              </a:rPr>
              <a:pPr/>
              <a:t>24/2/2021</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BFC21FC6-A344-4F7F-8F68-EAC9975ABB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xmlns="" val="259520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42C7322F-1FCE-44C1-8358-730B0C1B56CC}" type="datetimeFigureOut">
              <a:rPr lang="el-GR" smtClean="0">
                <a:solidFill>
                  <a:prstClr val="black">
                    <a:tint val="75000"/>
                  </a:prstClr>
                </a:solidFill>
              </a:rPr>
              <a:pPr/>
              <a:t>24/2/2021</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BFC21FC6-A344-4F7F-8F68-EAC9975ABB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xmlns="" val="2281372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42C7322F-1FCE-44C1-8358-730B0C1B56CC}" type="datetimeFigureOut">
              <a:rPr lang="el-GR" smtClean="0">
                <a:solidFill>
                  <a:prstClr val="black">
                    <a:tint val="75000"/>
                  </a:prstClr>
                </a:solidFill>
              </a:rPr>
              <a:pPr/>
              <a:t>24/2/2021</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BFC21FC6-A344-4F7F-8F68-EAC9975ABB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xmlns="" val="1812007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42C7322F-1FCE-44C1-8358-730B0C1B56CC}" type="datetimeFigureOut">
              <a:rPr lang="el-GR" smtClean="0">
                <a:solidFill>
                  <a:prstClr val="black">
                    <a:tint val="75000"/>
                  </a:prstClr>
                </a:solidFill>
              </a:rPr>
              <a:pPr/>
              <a:t>24/2/2021</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p:txBody>
          <a:bodyPr/>
          <a:lstStyle/>
          <a:p>
            <a:fld id="{BFC21FC6-A344-4F7F-8F68-EAC9975ABB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xmlns="" val="4271831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42C7322F-1FCE-44C1-8358-730B0C1B56CC}" type="datetimeFigureOut">
              <a:rPr lang="el-GR" smtClean="0">
                <a:solidFill>
                  <a:prstClr val="black">
                    <a:tint val="75000"/>
                  </a:prstClr>
                </a:solidFill>
              </a:rPr>
              <a:pPr/>
              <a:t>24/2/2021</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p:txBody>
          <a:bodyPr/>
          <a:lstStyle/>
          <a:p>
            <a:fld id="{BFC21FC6-A344-4F7F-8F68-EAC9975ABB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xmlns="" val="3297835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42C7322F-1FCE-44C1-8358-730B0C1B56CC}" type="datetimeFigureOut">
              <a:rPr lang="el-GR" smtClean="0">
                <a:solidFill>
                  <a:prstClr val="black">
                    <a:tint val="75000"/>
                  </a:prstClr>
                </a:solidFill>
              </a:rPr>
              <a:pPr/>
              <a:t>24/2/2021</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BFC21FC6-A344-4F7F-8F68-EAC9975ABB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xmlns="" val="115540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42C7322F-1FCE-44C1-8358-730B0C1B56CC}" type="datetimeFigureOut">
              <a:rPr lang="el-GR" smtClean="0">
                <a:solidFill>
                  <a:prstClr val="black">
                    <a:tint val="75000"/>
                  </a:prstClr>
                </a:solidFill>
              </a:rPr>
              <a:pPr/>
              <a:t>24/2/2021</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BFC21FC6-A344-4F7F-8F68-EAC9975ABB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xmlns="" val="159302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42C7322F-1FCE-44C1-8358-730B0C1B56CC}" type="datetimeFigureOut">
              <a:rPr lang="el-GR" smtClean="0">
                <a:solidFill>
                  <a:prstClr val="black">
                    <a:tint val="75000"/>
                  </a:prstClr>
                </a:solidFill>
              </a:rPr>
              <a:pPr/>
              <a:t>24/2/2021</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BFC21FC6-A344-4F7F-8F68-EAC9975ABB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xmlns="" val="2346385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C7322F-1FCE-44C1-8358-730B0C1B56CC}" type="datetimeFigureOut">
              <a:rPr lang="el-GR" smtClean="0">
                <a:solidFill>
                  <a:prstClr val="black">
                    <a:tint val="75000"/>
                  </a:prstClr>
                </a:solidFill>
              </a:rPr>
              <a:pPr/>
              <a:t>24/2/2021</a:t>
            </a:fld>
            <a:endParaRPr lang="el-GR">
              <a:solidFill>
                <a:prstClr val="black">
                  <a:tint val="75000"/>
                </a:prstClr>
              </a:solidFill>
            </a:endParaRP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C21FC6-A344-4F7F-8F68-EAC9975ABBC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xmlns="" val="24247717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19.jpeg"/><Relationship Id="rId4" Type="http://schemas.openxmlformats.org/officeDocument/2006/relationships/image" Target="../media/image18.gif"/></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7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5 - Θέση αριθμού διαφάνειας"/>
          <p:cNvSpPr>
            <a:spLocks noGrp="1"/>
          </p:cNvSpPr>
          <p:nvPr>
            <p:ph type="sldNum" sz="quarter" idx="12"/>
          </p:nvPr>
        </p:nvSpPr>
        <p:spPr/>
        <p:txBody>
          <a:bodyPr/>
          <a:lstStyle/>
          <a:p>
            <a:fld id="{7ABB7E95-2B2B-4F23-BE59-367E1CBE9045}" type="slidenum">
              <a:rPr lang="el-GR">
                <a:solidFill>
                  <a:prstClr val="black">
                    <a:tint val="75000"/>
                  </a:prstClr>
                </a:solidFill>
              </a:rPr>
              <a:pPr/>
              <a:t>1</a:t>
            </a:fld>
            <a:endParaRPr lang="el-GR">
              <a:solidFill>
                <a:prstClr val="black">
                  <a:tint val="75000"/>
                </a:prstClr>
              </a:solidFill>
            </a:endParaRPr>
          </a:p>
        </p:txBody>
      </p:sp>
      <p:sp>
        <p:nvSpPr>
          <p:cNvPr id="181250" name="Rectangle 2"/>
          <p:cNvSpPr>
            <a:spLocks noGrp="1" noChangeArrowheads="1"/>
          </p:cNvSpPr>
          <p:nvPr>
            <p:ph type="ctrTitle"/>
          </p:nvPr>
        </p:nvSpPr>
        <p:spPr>
          <a:xfrm>
            <a:off x="0" y="0"/>
            <a:ext cx="9144000" cy="2643182"/>
          </a:xfrm>
        </p:spPr>
        <p:txBody>
          <a:bodyPr>
            <a:normAutofit fontScale="90000"/>
          </a:bodyPr>
          <a:lstStyle/>
          <a:p>
            <a:r>
              <a:rPr lang="en-US" sz="1400" b="1" dirty="0" smtClean="0">
                <a:solidFill>
                  <a:schemeClr val="tx1"/>
                </a:solidFill>
                <a:latin typeface="Comic Sans MS" pitchFamily="66" charset="0"/>
              </a:rPr>
              <a:t/>
            </a:r>
            <a:br>
              <a:rPr lang="en-US" sz="1400" b="1" dirty="0" smtClean="0">
                <a:solidFill>
                  <a:schemeClr val="tx1"/>
                </a:solidFill>
                <a:latin typeface="Comic Sans MS" pitchFamily="66" charset="0"/>
              </a:rPr>
            </a:br>
            <a:r>
              <a:rPr lang="en-US" sz="1400" b="1" dirty="0" smtClean="0">
                <a:solidFill>
                  <a:schemeClr val="tx1"/>
                </a:solidFill>
                <a:latin typeface="Comic Sans MS" pitchFamily="66" charset="0"/>
              </a:rPr>
              <a:t/>
            </a:r>
            <a:br>
              <a:rPr lang="en-US" sz="1400" b="1" dirty="0" smtClean="0">
                <a:solidFill>
                  <a:schemeClr val="tx1"/>
                </a:solidFill>
                <a:latin typeface="Comic Sans MS" pitchFamily="66" charset="0"/>
              </a:rPr>
            </a:br>
            <a:r>
              <a:rPr lang="en-US" sz="1400" b="1" dirty="0" smtClean="0">
                <a:solidFill>
                  <a:schemeClr val="tx1"/>
                </a:solidFill>
                <a:latin typeface="Comic Sans MS" pitchFamily="66" charset="0"/>
              </a:rPr>
              <a:t/>
            </a:r>
            <a:br>
              <a:rPr lang="en-US" sz="1400" b="1" dirty="0" smtClean="0">
                <a:solidFill>
                  <a:schemeClr val="tx1"/>
                </a:solidFill>
                <a:latin typeface="Comic Sans MS" pitchFamily="66" charset="0"/>
              </a:rPr>
            </a:br>
            <a:r>
              <a:rPr lang="en-US" sz="1400" b="1" dirty="0">
                <a:latin typeface="Comic Sans MS" pitchFamily="66" charset="0"/>
              </a:rPr>
              <a:t/>
            </a:r>
            <a:br>
              <a:rPr lang="en-US" sz="1400" b="1" dirty="0">
                <a:latin typeface="Comic Sans MS" pitchFamily="66" charset="0"/>
              </a:rPr>
            </a:br>
            <a:r>
              <a:rPr lang="en-US" sz="1400" b="1" dirty="0" smtClean="0">
                <a:latin typeface="Comic Sans MS" pitchFamily="66" charset="0"/>
              </a:rPr>
              <a:t/>
            </a:r>
            <a:br>
              <a:rPr lang="en-US" sz="1400" b="1" dirty="0" smtClean="0">
                <a:latin typeface="Comic Sans MS" pitchFamily="66" charset="0"/>
              </a:rPr>
            </a:br>
            <a:r>
              <a:rPr lang="el-GR" sz="1400" b="1" dirty="0" smtClean="0">
                <a:latin typeface="Comic Sans MS" pitchFamily="66" charset="0"/>
              </a:rPr>
              <a:t>                  </a:t>
            </a:r>
            <a:r>
              <a:rPr lang="el-GR" sz="2000" b="1" dirty="0" smtClean="0">
                <a:solidFill>
                  <a:schemeClr val="bg1"/>
                </a:solidFill>
                <a:latin typeface="Calibri" pitchFamily="34" charset="0"/>
              </a:rPr>
              <a:t>Ανωτάτη </a:t>
            </a:r>
            <a:r>
              <a:rPr lang="el-GR" sz="2000" b="1" dirty="0" smtClean="0">
                <a:solidFill>
                  <a:schemeClr val="bg1"/>
                </a:solidFill>
                <a:latin typeface="Calibri" pitchFamily="34" charset="0"/>
              </a:rPr>
              <a:t>Σχολή Καλών Τεχνών - Τμήμα Θεωρίας και Ιστορίας της Τέχνης </a:t>
            </a:r>
            <a:r>
              <a:rPr lang="en-US" sz="1400" b="1" dirty="0" smtClean="0">
                <a:solidFill>
                  <a:schemeClr val="bg1"/>
                </a:solidFill>
                <a:latin typeface="Comic Sans MS" pitchFamily="66" charset="0"/>
              </a:rPr>
              <a:t/>
            </a:r>
            <a:br>
              <a:rPr lang="en-US" sz="1400" b="1" dirty="0" smtClean="0">
                <a:solidFill>
                  <a:schemeClr val="bg1"/>
                </a:solidFill>
                <a:latin typeface="Comic Sans MS" pitchFamily="66" charset="0"/>
              </a:rPr>
            </a:br>
            <a:r>
              <a:rPr lang="el-GR" sz="5400" b="1" dirty="0">
                <a:solidFill>
                  <a:schemeClr val="bg1"/>
                </a:solidFill>
                <a:latin typeface="Comic Sans MS" pitchFamily="66" charset="0"/>
              </a:rPr>
              <a:t/>
            </a:r>
            <a:br>
              <a:rPr lang="el-GR" sz="5400" b="1" dirty="0">
                <a:solidFill>
                  <a:schemeClr val="bg1"/>
                </a:solidFill>
                <a:latin typeface="Comic Sans MS" pitchFamily="66" charset="0"/>
              </a:rPr>
            </a:br>
            <a:r>
              <a:rPr lang="el-GR" b="1" dirty="0" smtClean="0">
                <a:solidFill>
                  <a:schemeClr val="bg1"/>
                </a:solidFill>
                <a:latin typeface="HELVETICA"/>
              </a:rPr>
              <a:t>ΙΣΤΟΡΙΚΕΣ ΚΑΙ ΘΕΩΡΗΤΙΚΕΣ ΠΡΟΣΕΓΓΙΣΕΙΣ ΤΩΝ ΚΟΜΙΚΣ</a:t>
            </a:r>
            <a:r>
              <a:rPr lang="el-GR" b="1" dirty="0" smtClean="0">
                <a:solidFill>
                  <a:schemeClr val="tx1"/>
                </a:solidFill>
                <a:latin typeface="HELVETICA"/>
              </a:rPr>
              <a:t> </a:t>
            </a:r>
            <a:r>
              <a:rPr lang="el-GR" sz="7200" b="1" dirty="0">
                <a:solidFill>
                  <a:schemeClr val="tx1"/>
                </a:solidFill>
                <a:latin typeface="Comic Sans MS" pitchFamily="66" charset="0"/>
              </a:rPr>
              <a:t/>
            </a:r>
            <a:br>
              <a:rPr lang="el-GR" sz="7200" b="1" dirty="0">
                <a:solidFill>
                  <a:schemeClr val="tx1"/>
                </a:solidFill>
                <a:latin typeface="Comic Sans MS" pitchFamily="66" charset="0"/>
              </a:rPr>
            </a:br>
            <a:endParaRPr lang="el-GR" sz="7200" b="1" dirty="0">
              <a:solidFill>
                <a:schemeClr val="tx1"/>
              </a:solidFill>
              <a:latin typeface="Comic Sans MS" pitchFamily="66" charset="0"/>
            </a:endParaRPr>
          </a:p>
        </p:txBody>
      </p:sp>
      <p:sp>
        <p:nvSpPr>
          <p:cNvPr id="181251" name="Rectangle 3"/>
          <p:cNvSpPr>
            <a:spLocks noGrp="1" noChangeArrowheads="1"/>
          </p:cNvSpPr>
          <p:nvPr>
            <p:ph type="subTitle" idx="1"/>
          </p:nvPr>
        </p:nvSpPr>
        <p:spPr>
          <a:xfrm>
            <a:off x="5214942" y="500042"/>
            <a:ext cx="3929058" cy="785794"/>
          </a:xfrm>
        </p:spPr>
        <p:txBody>
          <a:bodyPr>
            <a:normAutofit/>
          </a:bodyPr>
          <a:lstStyle/>
          <a:p>
            <a:r>
              <a:rPr lang="el-GR" sz="1800" dirty="0">
                <a:solidFill>
                  <a:schemeClr val="bg1"/>
                </a:solidFill>
                <a:latin typeface="+mj-lt"/>
              </a:rPr>
              <a:t>                     </a:t>
            </a:r>
            <a:r>
              <a:rPr lang="el-GR" sz="1800" b="1" dirty="0">
                <a:solidFill>
                  <a:schemeClr val="bg1"/>
                </a:solidFill>
                <a:latin typeface="+mj-lt"/>
              </a:rPr>
              <a:t>Γιάννης </a:t>
            </a:r>
            <a:r>
              <a:rPr lang="el-GR" sz="1800" b="1" dirty="0" err="1">
                <a:solidFill>
                  <a:schemeClr val="bg1"/>
                </a:solidFill>
                <a:latin typeface="+mj-lt"/>
              </a:rPr>
              <a:t>Κουκουλάς</a:t>
            </a:r>
            <a:endParaRPr lang="el-GR" sz="1800" b="1" dirty="0">
              <a:solidFill>
                <a:schemeClr val="bg1"/>
              </a:solidFill>
              <a:latin typeface="+mj-lt"/>
            </a:endParaRPr>
          </a:p>
        </p:txBody>
      </p:sp>
      <p:pic>
        <p:nvPicPr>
          <p:cNvPr id="1026" name="Picture 2"/>
          <p:cNvPicPr>
            <a:picLocks noChangeAspect="1" noChangeArrowheads="1"/>
          </p:cNvPicPr>
          <p:nvPr/>
        </p:nvPicPr>
        <p:blipFill>
          <a:blip r:embed="rId2"/>
          <a:srcRect/>
          <a:stretch>
            <a:fillRect/>
          </a:stretch>
        </p:blipFill>
        <p:spPr bwMode="auto">
          <a:xfrm>
            <a:off x="1428728" y="3143248"/>
            <a:ext cx="6217709" cy="3571876"/>
          </a:xfrm>
          <a:prstGeom prst="rect">
            <a:avLst/>
          </a:prstGeom>
          <a:noFill/>
          <a:ln w="9525">
            <a:noFill/>
            <a:miter lim="800000"/>
            <a:headEnd/>
            <a:tailEnd/>
          </a:ln>
          <a:effectLst/>
        </p:spPr>
      </p:pic>
    </p:spTree>
    <p:extLst>
      <p:ext uri="{BB962C8B-B14F-4D97-AF65-F5344CB8AC3E}">
        <p14:creationId xmlns:p14="http://schemas.microsoft.com/office/powerpoint/2010/main" xmlns="" val="42087389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116632"/>
            <a:ext cx="9144000" cy="6741368"/>
          </a:xfrm>
        </p:spPr>
        <p:txBody>
          <a:bodyPr>
            <a:normAutofit fontScale="92500" lnSpcReduction="10000"/>
          </a:bodyPr>
          <a:lstStyle/>
          <a:p>
            <a:pPr>
              <a:buNone/>
            </a:pPr>
            <a:r>
              <a:rPr lang="en-US" sz="2000" b="1" dirty="0" smtClean="0"/>
              <a:t>Will Eisner</a:t>
            </a:r>
            <a:r>
              <a:rPr lang="el-GR" sz="2000" b="1" dirty="0" smtClean="0"/>
              <a:t> </a:t>
            </a:r>
            <a:r>
              <a:rPr lang="el-GR" sz="2000" dirty="0" smtClean="0"/>
              <a:t>(1985)</a:t>
            </a:r>
            <a:r>
              <a:rPr lang="en-US" sz="2000" dirty="0" smtClean="0"/>
              <a:t>: </a:t>
            </a:r>
            <a:r>
              <a:rPr lang="el-GR" sz="2000" dirty="0" smtClean="0"/>
              <a:t>«Τέχνη της διαδοχής (εικόνων και λόγου).»</a:t>
            </a:r>
          </a:p>
          <a:p>
            <a:pPr>
              <a:buNone/>
            </a:pPr>
            <a:endParaRPr lang="el-GR" sz="2000" dirty="0" smtClean="0"/>
          </a:p>
          <a:p>
            <a:pPr>
              <a:buNone/>
            </a:pPr>
            <a:r>
              <a:rPr lang="en-US" sz="2000" b="1" dirty="0" smtClean="0"/>
              <a:t>Scott McCloud</a:t>
            </a:r>
            <a:r>
              <a:rPr lang="el-GR" sz="2000" b="1" dirty="0" smtClean="0"/>
              <a:t> </a:t>
            </a:r>
            <a:r>
              <a:rPr lang="el-GR" sz="2000" dirty="0" smtClean="0"/>
              <a:t>(1993)</a:t>
            </a:r>
            <a:r>
              <a:rPr lang="en-US" sz="2000" dirty="0" smtClean="0"/>
              <a:t>: </a:t>
            </a:r>
            <a:r>
              <a:rPr lang="el-GR" sz="2000" dirty="0" smtClean="0"/>
              <a:t>Κόμικς</a:t>
            </a:r>
            <a:r>
              <a:rPr lang="en-US" sz="2000" dirty="0" smtClean="0"/>
              <a:t> (</a:t>
            </a:r>
            <a:r>
              <a:rPr lang="el-GR" sz="2000" dirty="0" smtClean="0"/>
              <a:t>πληθυντικός τύπος, χρησιμοποιείται με ρήμα στον ενικό)</a:t>
            </a:r>
            <a:r>
              <a:rPr lang="en-US" sz="2000" dirty="0" smtClean="0"/>
              <a:t>: </a:t>
            </a:r>
            <a:r>
              <a:rPr lang="el-GR" sz="2000" dirty="0" smtClean="0"/>
              <a:t>Προσαρμοσμένα στο χώρο (</a:t>
            </a:r>
            <a:r>
              <a:rPr lang="el-GR" sz="2000" dirty="0" err="1" smtClean="0"/>
              <a:t>συμπαρατιθέμενα</a:t>
            </a:r>
            <a:r>
              <a:rPr lang="el-GR" sz="2000" dirty="0" smtClean="0"/>
              <a:t>) αναπαραστατικά σχέδια και άλλες εικόνες σε εσκεμμένη διαδοχή, με προορισμό να προσφέρουν πληροφόρηση ή/και να παραγάγουν ένα αισθητικό αποτέλεσμα.»</a:t>
            </a:r>
          </a:p>
          <a:p>
            <a:pPr>
              <a:buNone/>
            </a:pPr>
            <a:endParaRPr lang="el-GR" sz="2000" dirty="0" smtClean="0"/>
          </a:p>
          <a:p>
            <a:pPr>
              <a:buNone/>
            </a:pPr>
            <a:r>
              <a:rPr lang="el-GR" sz="2000" b="1" dirty="0" smtClean="0"/>
              <a:t>Πέτρος </a:t>
            </a:r>
            <a:r>
              <a:rPr lang="el-GR" sz="2000" b="1" dirty="0" err="1" smtClean="0"/>
              <a:t>Μαρτινίδης</a:t>
            </a:r>
            <a:r>
              <a:rPr lang="el-GR" sz="2000" b="1" dirty="0" smtClean="0"/>
              <a:t> </a:t>
            </a:r>
            <a:r>
              <a:rPr lang="el-GR" sz="2000" dirty="0" smtClean="0"/>
              <a:t>(1990)</a:t>
            </a:r>
            <a:r>
              <a:rPr lang="en-US" sz="2000" dirty="0" smtClean="0"/>
              <a:t>:</a:t>
            </a:r>
            <a:r>
              <a:rPr lang="el-GR" sz="2000" dirty="0" smtClean="0"/>
              <a:t> «Η τέχνη της αφήγησης ιστοριών με διαδοχή σχεδιασμένων εικόνων στην τυπογραφική επιφάνεια.»</a:t>
            </a:r>
          </a:p>
          <a:p>
            <a:pPr>
              <a:buNone/>
            </a:pPr>
            <a:endParaRPr lang="el-GR" sz="2000" dirty="0" smtClean="0"/>
          </a:p>
          <a:p>
            <a:pPr>
              <a:buNone/>
            </a:pPr>
            <a:r>
              <a:rPr lang="el-GR" sz="2000" b="1" dirty="0" smtClean="0"/>
              <a:t>Γιάννης </a:t>
            </a:r>
            <a:r>
              <a:rPr lang="el-GR" sz="2000" b="1" dirty="0" err="1" smtClean="0"/>
              <a:t>Σκαρπέλος</a:t>
            </a:r>
            <a:r>
              <a:rPr lang="el-GR" sz="2000" b="1" dirty="0" smtClean="0"/>
              <a:t> </a:t>
            </a:r>
            <a:r>
              <a:rPr lang="el-GR" sz="2000" dirty="0" smtClean="0"/>
              <a:t>(2000)</a:t>
            </a:r>
            <a:r>
              <a:rPr lang="en-US" sz="2000" dirty="0" smtClean="0"/>
              <a:t>: </a:t>
            </a:r>
            <a:r>
              <a:rPr lang="el-GR" sz="2000" dirty="0" smtClean="0"/>
              <a:t>«Κόμικς είναι </a:t>
            </a:r>
            <a:r>
              <a:rPr lang="el-GR" sz="2000" dirty="0" err="1" smtClean="0"/>
              <a:t>ό,τι</a:t>
            </a:r>
            <a:r>
              <a:rPr lang="el-GR" sz="2000" dirty="0" smtClean="0"/>
              <a:t> παράγεται, πωλείται και αγοράζεται για να καταναλωθεί ως κόμικς.»</a:t>
            </a:r>
          </a:p>
          <a:p>
            <a:pPr>
              <a:buNone/>
            </a:pPr>
            <a:endParaRPr lang="el-GR" sz="2000" dirty="0" smtClean="0"/>
          </a:p>
          <a:p>
            <a:pPr>
              <a:buNone/>
            </a:pPr>
            <a:r>
              <a:rPr lang="en-US" sz="2000" b="1" dirty="0" smtClean="0"/>
              <a:t>Randy Duncan – Matthew Smith</a:t>
            </a:r>
            <a:r>
              <a:rPr lang="en-US" sz="2000" dirty="0" smtClean="0"/>
              <a:t> (2009): </a:t>
            </a:r>
            <a:r>
              <a:rPr lang="el-GR" sz="2000" dirty="0" smtClean="0"/>
              <a:t>«Η λέξη κόμικς είναι ένας χρήσιμος γενικός όρος για την περιγραφή του φαινομένου της εσκεμμένης </a:t>
            </a:r>
            <a:r>
              <a:rPr lang="el-GR" sz="2000" dirty="0" err="1" smtClean="0"/>
              <a:t>συμπαράθεσης</a:t>
            </a:r>
            <a:r>
              <a:rPr lang="el-GR" sz="2000" dirty="0" smtClean="0"/>
              <a:t> εικόνων σε διαδοχή.»  </a:t>
            </a:r>
            <a:endParaRPr lang="en-US" sz="2000" dirty="0" smtClean="0"/>
          </a:p>
          <a:p>
            <a:pPr>
              <a:buNone/>
            </a:pPr>
            <a:endParaRPr lang="en-US" sz="2000" dirty="0"/>
          </a:p>
          <a:p>
            <a:pPr>
              <a:buNone/>
            </a:pPr>
            <a:r>
              <a:rPr lang="en-US" sz="2000" b="1" dirty="0" err="1" smtClean="0"/>
              <a:t>Shirrel</a:t>
            </a:r>
            <a:r>
              <a:rPr lang="en-US" sz="2000" b="1" dirty="0" smtClean="0"/>
              <a:t> Rhoades</a:t>
            </a:r>
            <a:r>
              <a:rPr lang="en-US" sz="2000" dirty="0" smtClean="0"/>
              <a:t>:</a:t>
            </a:r>
            <a:r>
              <a:rPr lang="el-GR" sz="2000" dirty="0" smtClean="0"/>
              <a:t> «Συνήθως ένα περιοδικό </a:t>
            </a:r>
            <a:r>
              <a:rPr lang="el-GR" sz="2000" dirty="0" smtClean="0"/>
              <a:t>που </a:t>
            </a:r>
            <a:r>
              <a:rPr lang="el-GR" sz="2000" dirty="0" smtClean="0"/>
              <a:t>αποτελείται  από 32 σελίδες συν το εξώφυλλο και περιέχει διαδοχικά καρέ από τετράχρωμη τέχνη και γραμμένους διαλόγους που αφηγούνται μια ιστορία για ψυχαγωγικούς σκοπούς.» (</a:t>
            </a:r>
            <a:r>
              <a:rPr lang="el-GR" sz="2000" i="1" dirty="0" smtClean="0"/>
              <a:t>αναφέρει στη συνέχεια και πιθανές εξαιρέσεις…)</a:t>
            </a:r>
            <a:endParaRPr lang="el-GR" sz="2000" i="1"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10</a:t>
            </a:fld>
            <a:endParaRPr lang="el-GR" dirty="0">
              <a:solidFill>
                <a:prstClr val="black">
                  <a:tint val="75000"/>
                </a:prstClr>
              </a:solidFill>
            </a:endParaRPr>
          </a:p>
        </p:txBody>
      </p:sp>
    </p:spTree>
    <p:extLst>
      <p:ext uri="{BB962C8B-B14F-4D97-AF65-F5344CB8AC3E}">
        <p14:creationId xmlns:p14="http://schemas.microsoft.com/office/powerpoint/2010/main" xmlns="" val="10185633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11</a:t>
            </a:fld>
            <a:endParaRPr lang="el-GR">
              <a:solidFill>
                <a:prstClr val="black">
                  <a:tint val="75000"/>
                </a:prstClr>
              </a:solidFill>
            </a:endParaRPr>
          </a:p>
        </p:txBody>
      </p:sp>
      <p:pic>
        <p:nvPicPr>
          <p:cNvPr id="231426" name="Picture 2"/>
          <p:cNvPicPr>
            <a:picLocks noGrp="1" noChangeAspect="1" noChangeArrowheads="1"/>
          </p:cNvPicPr>
          <p:nvPr>
            <p:ph idx="1"/>
          </p:nvPr>
        </p:nvPicPr>
        <p:blipFill>
          <a:blip r:embed="rId2" cstate="print"/>
          <a:srcRect/>
          <a:stretch>
            <a:fillRect/>
          </a:stretch>
        </p:blipFill>
        <p:spPr bwMode="auto">
          <a:xfrm>
            <a:off x="0" y="476672"/>
            <a:ext cx="2915816" cy="3850166"/>
          </a:xfrm>
          <a:prstGeom prst="rect">
            <a:avLst/>
          </a:prstGeom>
          <a:noFill/>
          <a:ln w="9525">
            <a:noFill/>
            <a:miter lim="800000"/>
            <a:headEnd/>
            <a:tailEnd/>
          </a:ln>
          <a:effectLst/>
        </p:spPr>
      </p:pic>
      <p:pic>
        <p:nvPicPr>
          <p:cNvPr id="231427" name="Picture 3"/>
          <p:cNvPicPr>
            <a:picLocks noChangeAspect="1" noChangeArrowheads="1"/>
          </p:cNvPicPr>
          <p:nvPr/>
        </p:nvPicPr>
        <p:blipFill>
          <a:blip r:embed="rId3" cstate="print"/>
          <a:srcRect/>
          <a:stretch>
            <a:fillRect/>
          </a:stretch>
        </p:blipFill>
        <p:spPr bwMode="auto">
          <a:xfrm>
            <a:off x="3059832" y="2733669"/>
            <a:ext cx="3096344" cy="4124331"/>
          </a:xfrm>
          <a:prstGeom prst="rect">
            <a:avLst/>
          </a:prstGeom>
          <a:noFill/>
          <a:ln w="9525">
            <a:noFill/>
            <a:miter lim="800000"/>
            <a:headEnd/>
            <a:tailEnd/>
          </a:ln>
          <a:effectLst/>
        </p:spPr>
      </p:pic>
      <p:pic>
        <p:nvPicPr>
          <p:cNvPr id="231428" name="Picture 4"/>
          <p:cNvPicPr>
            <a:picLocks noChangeAspect="1" noChangeArrowheads="1"/>
          </p:cNvPicPr>
          <p:nvPr/>
        </p:nvPicPr>
        <p:blipFill>
          <a:blip r:embed="rId4" cstate="print"/>
          <a:srcRect/>
          <a:stretch>
            <a:fillRect/>
          </a:stretch>
        </p:blipFill>
        <p:spPr bwMode="auto">
          <a:xfrm>
            <a:off x="6228184" y="-1"/>
            <a:ext cx="2915816" cy="3872801"/>
          </a:xfrm>
          <a:prstGeom prst="rect">
            <a:avLst/>
          </a:prstGeom>
          <a:noFill/>
          <a:ln w="9525">
            <a:noFill/>
            <a:miter lim="800000"/>
            <a:headEnd/>
            <a:tailEnd/>
          </a:ln>
          <a:effectLst/>
        </p:spPr>
      </p:pic>
    </p:spTree>
    <p:extLst>
      <p:ext uri="{BB962C8B-B14F-4D97-AF65-F5344CB8AC3E}">
        <p14:creationId xmlns:p14="http://schemas.microsoft.com/office/powerpoint/2010/main" xmlns="" val="12412221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12</a:t>
            </a:fld>
            <a:endParaRPr lang="el-GR">
              <a:solidFill>
                <a:prstClr val="black">
                  <a:tint val="75000"/>
                </a:prstClr>
              </a:solidFill>
            </a:endParaRPr>
          </a:p>
        </p:txBody>
      </p:sp>
      <p:pic>
        <p:nvPicPr>
          <p:cNvPr id="2050" name="Picture 2"/>
          <p:cNvPicPr>
            <a:picLocks noGrp="1" noChangeAspect="1" noChangeArrowheads="1"/>
          </p:cNvPicPr>
          <p:nvPr>
            <p:ph idx="1"/>
          </p:nvPr>
        </p:nvPicPr>
        <p:blipFill>
          <a:blip r:embed="rId2" cstate="print"/>
          <a:srcRect/>
          <a:stretch>
            <a:fillRect/>
          </a:stretch>
        </p:blipFill>
        <p:spPr bwMode="auto">
          <a:xfrm>
            <a:off x="2987824" y="2924944"/>
            <a:ext cx="2808312" cy="3602096"/>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0" y="260648"/>
            <a:ext cx="2771800" cy="3592254"/>
          </a:xfrm>
          <a:prstGeom prst="rect">
            <a:avLst/>
          </a:prstGeom>
          <a:noFill/>
          <a:ln w="9525">
            <a:noFill/>
            <a:miter lim="800000"/>
            <a:headEnd/>
            <a:tailEnd/>
          </a:ln>
          <a:effectLst/>
        </p:spPr>
      </p:pic>
      <p:pic>
        <p:nvPicPr>
          <p:cNvPr id="2053" name="Picture 5" descr="http://www.donflowers.pinupcartoongallery.com/comicartcover.jpg"/>
          <p:cNvPicPr>
            <a:picLocks noChangeAspect="1" noChangeArrowheads="1"/>
          </p:cNvPicPr>
          <p:nvPr/>
        </p:nvPicPr>
        <p:blipFill>
          <a:blip r:embed="rId4" cstate="print"/>
          <a:srcRect/>
          <a:stretch>
            <a:fillRect/>
          </a:stretch>
        </p:blipFill>
        <p:spPr bwMode="auto">
          <a:xfrm>
            <a:off x="6012160" y="480070"/>
            <a:ext cx="3131840" cy="4071393"/>
          </a:xfrm>
          <a:prstGeom prst="rect">
            <a:avLst/>
          </a:prstGeom>
          <a:noFill/>
        </p:spPr>
      </p:pic>
    </p:spTree>
    <p:extLst>
      <p:ext uri="{BB962C8B-B14F-4D97-AF65-F5344CB8AC3E}">
        <p14:creationId xmlns:p14="http://schemas.microsoft.com/office/powerpoint/2010/main" xmlns="" val="36510114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0" y="1"/>
            <a:ext cx="2195736" cy="2895826"/>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251520" y="3429000"/>
            <a:ext cx="2592288" cy="3198883"/>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cstate="print"/>
          <a:srcRect/>
          <a:stretch>
            <a:fillRect/>
          </a:stretch>
        </p:blipFill>
        <p:spPr bwMode="auto">
          <a:xfrm>
            <a:off x="2699792" y="548680"/>
            <a:ext cx="2149478" cy="2781079"/>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5364088" y="0"/>
            <a:ext cx="2304256" cy="2843453"/>
          </a:xfrm>
          <a:prstGeom prst="rect">
            <a:avLst/>
          </a:prstGeom>
          <a:noFill/>
          <a:ln w="9525">
            <a:noFill/>
            <a:miter lim="800000"/>
            <a:headEnd/>
            <a:tailEnd/>
          </a:ln>
          <a:effectLst/>
        </p:spPr>
      </p:pic>
      <p:pic>
        <p:nvPicPr>
          <p:cNvPr id="2054" name="Picture 6"/>
          <p:cNvPicPr>
            <a:picLocks noChangeAspect="1" noChangeArrowheads="1"/>
          </p:cNvPicPr>
          <p:nvPr/>
        </p:nvPicPr>
        <p:blipFill>
          <a:blip r:embed="rId6" cstate="print"/>
          <a:srcRect/>
          <a:stretch>
            <a:fillRect/>
          </a:stretch>
        </p:blipFill>
        <p:spPr bwMode="auto">
          <a:xfrm>
            <a:off x="3491880" y="3773486"/>
            <a:ext cx="2385427" cy="3110597"/>
          </a:xfrm>
          <a:prstGeom prst="rect">
            <a:avLst/>
          </a:prstGeom>
          <a:noFill/>
          <a:ln w="9525">
            <a:noFill/>
            <a:miter lim="800000"/>
            <a:headEnd/>
            <a:tailEnd/>
          </a:ln>
          <a:effectLst/>
        </p:spPr>
      </p:pic>
      <p:pic>
        <p:nvPicPr>
          <p:cNvPr id="2055" name="Picture 7"/>
          <p:cNvPicPr>
            <a:picLocks noChangeAspect="1" noChangeArrowheads="1"/>
          </p:cNvPicPr>
          <p:nvPr/>
        </p:nvPicPr>
        <p:blipFill>
          <a:blip r:embed="rId7" cstate="print"/>
          <a:srcRect/>
          <a:stretch>
            <a:fillRect/>
          </a:stretch>
        </p:blipFill>
        <p:spPr bwMode="auto">
          <a:xfrm>
            <a:off x="6444208" y="3068960"/>
            <a:ext cx="2699792" cy="3491398"/>
          </a:xfrm>
          <a:prstGeom prst="rect">
            <a:avLst/>
          </a:prstGeom>
          <a:noFill/>
          <a:ln w="9525">
            <a:noFill/>
            <a:miter lim="800000"/>
            <a:headEnd/>
            <a:tailEnd/>
          </a:ln>
          <a:effectLst/>
        </p:spPr>
      </p:pic>
    </p:spTree>
    <p:extLst>
      <p:ext uri="{BB962C8B-B14F-4D97-AF65-F5344CB8AC3E}">
        <p14:creationId xmlns:p14="http://schemas.microsoft.com/office/powerpoint/2010/main" xmlns="" val="5945774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Comic Strips</a:t>
            </a:r>
            <a:endParaRPr lang="el-GR"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14</a:t>
            </a:fld>
            <a:endParaRPr lang="el-GR">
              <a:solidFill>
                <a:prstClr val="black">
                  <a:tint val="75000"/>
                </a:prstClr>
              </a:solidFill>
            </a:endParaRPr>
          </a:p>
        </p:txBody>
      </p:sp>
      <p:pic>
        <p:nvPicPr>
          <p:cNvPr id="2050" name="Picture 2"/>
          <p:cNvPicPr>
            <a:picLocks noGrp="1" noChangeAspect="1" noChangeArrowheads="1"/>
          </p:cNvPicPr>
          <p:nvPr>
            <p:ph idx="1"/>
          </p:nvPr>
        </p:nvPicPr>
        <p:blipFill>
          <a:blip r:embed="rId2" cstate="print"/>
          <a:srcRect/>
          <a:stretch>
            <a:fillRect/>
          </a:stretch>
        </p:blipFill>
        <p:spPr bwMode="auto">
          <a:xfrm>
            <a:off x="-2379" y="2420888"/>
            <a:ext cx="9146379" cy="1836421"/>
          </a:xfrm>
          <a:prstGeom prst="rect">
            <a:avLst/>
          </a:prstGeom>
          <a:noFill/>
          <a:ln w="9525">
            <a:noFill/>
            <a:miter lim="800000"/>
            <a:headEnd/>
            <a:tailEnd/>
          </a:ln>
          <a:effectLst/>
        </p:spPr>
      </p:pic>
      <p:sp>
        <p:nvSpPr>
          <p:cNvPr id="6" name="5 - TextBox"/>
          <p:cNvSpPr txBox="1"/>
          <p:nvPr/>
        </p:nvSpPr>
        <p:spPr>
          <a:xfrm>
            <a:off x="5714856" y="5373216"/>
            <a:ext cx="3352200" cy="369332"/>
          </a:xfrm>
          <a:prstGeom prst="rect">
            <a:avLst/>
          </a:prstGeom>
          <a:noFill/>
        </p:spPr>
        <p:txBody>
          <a:bodyPr wrap="none" rtlCol="0">
            <a:spAutoFit/>
          </a:bodyPr>
          <a:lstStyle/>
          <a:p>
            <a:r>
              <a:rPr lang="en-US" dirty="0">
                <a:solidFill>
                  <a:prstClr val="black"/>
                </a:solidFill>
              </a:rPr>
              <a:t>Charles Schulz, </a:t>
            </a:r>
            <a:r>
              <a:rPr lang="en-US" i="1" dirty="0">
                <a:solidFill>
                  <a:prstClr val="black"/>
                </a:solidFill>
              </a:rPr>
              <a:t>Peanuts</a:t>
            </a:r>
            <a:r>
              <a:rPr lang="en-US" dirty="0">
                <a:solidFill>
                  <a:prstClr val="black"/>
                </a:solidFill>
              </a:rPr>
              <a:t>, 1950</a:t>
            </a:r>
            <a:endParaRPr lang="el-GR" dirty="0">
              <a:solidFill>
                <a:prstClr val="black"/>
              </a:solidFill>
            </a:endParaRPr>
          </a:p>
        </p:txBody>
      </p:sp>
    </p:spTree>
    <p:extLst>
      <p:ext uri="{BB962C8B-B14F-4D97-AF65-F5344CB8AC3E}">
        <p14:creationId xmlns:p14="http://schemas.microsoft.com/office/powerpoint/2010/main" xmlns="" val="19643498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Comic Strips</a:t>
            </a:r>
            <a:endParaRPr lang="el-GR"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15</a:t>
            </a:fld>
            <a:endParaRPr lang="el-GR">
              <a:solidFill>
                <a:prstClr val="black">
                  <a:tint val="75000"/>
                </a:prstClr>
              </a:solidFill>
            </a:endParaRPr>
          </a:p>
        </p:txBody>
      </p:sp>
      <p:pic>
        <p:nvPicPr>
          <p:cNvPr id="1026" name="Picture 2"/>
          <p:cNvPicPr>
            <a:picLocks noGrp="1" noChangeAspect="1" noChangeArrowheads="1"/>
          </p:cNvPicPr>
          <p:nvPr>
            <p:ph idx="1"/>
          </p:nvPr>
        </p:nvPicPr>
        <p:blipFill>
          <a:blip r:embed="rId2" cstate="print"/>
          <a:srcRect/>
          <a:stretch>
            <a:fillRect/>
          </a:stretch>
        </p:blipFill>
        <p:spPr bwMode="auto">
          <a:xfrm>
            <a:off x="-6371" y="1700808"/>
            <a:ext cx="9150371" cy="2842715"/>
          </a:xfrm>
          <a:prstGeom prst="rect">
            <a:avLst/>
          </a:prstGeom>
          <a:noFill/>
          <a:ln w="9525">
            <a:noFill/>
            <a:miter lim="800000"/>
            <a:headEnd/>
            <a:tailEnd/>
          </a:ln>
          <a:effectLst/>
        </p:spPr>
      </p:pic>
      <p:sp>
        <p:nvSpPr>
          <p:cNvPr id="6" name="5 - TextBox"/>
          <p:cNvSpPr txBox="1"/>
          <p:nvPr/>
        </p:nvSpPr>
        <p:spPr>
          <a:xfrm>
            <a:off x="4817174" y="5373216"/>
            <a:ext cx="4326826" cy="369332"/>
          </a:xfrm>
          <a:prstGeom prst="rect">
            <a:avLst/>
          </a:prstGeom>
          <a:noFill/>
        </p:spPr>
        <p:txBody>
          <a:bodyPr wrap="none" rtlCol="0">
            <a:spAutoFit/>
          </a:bodyPr>
          <a:lstStyle/>
          <a:p>
            <a:r>
              <a:rPr lang="en-US" dirty="0">
                <a:solidFill>
                  <a:prstClr val="black"/>
                </a:solidFill>
              </a:rPr>
              <a:t>Patrick McDonnell, </a:t>
            </a:r>
            <a:r>
              <a:rPr lang="en-US" i="1" dirty="0">
                <a:solidFill>
                  <a:prstClr val="black"/>
                </a:solidFill>
              </a:rPr>
              <a:t>Shelter Stories</a:t>
            </a:r>
            <a:r>
              <a:rPr lang="en-US" dirty="0">
                <a:solidFill>
                  <a:prstClr val="black"/>
                </a:solidFill>
              </a:rPr>
              <a:t>, 2010</a:t>
            </a:r>
            <a:endParaRPr lang="el-GR" dirty="0">
              <a:solidFill>
                <a:prstClr val="black"/>
              </a:solidFill>
            </a:endParaRPr>
          </a:p>
        </p:txBody>
      </p:sp>
    </p:spTree>
    <p:extLst>
      <p:ext uri="{BB962C8B-B14F-4D97-AF65-F5344CB8AC3E}">
        <p14:creationId xmlns:p14="http://schemas.microsoft.com/office/powerpoint/2010/main" xmlns="" val="40200883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0"/>
            <a:ext cx="8229600" cy="908720"/>
          </a:xfrm>
        </p:spPr>
        <p:txBody>
          <a:bodyPr/>
          <a:lstStyle/>
          <a:p>
            <a:r>
              <a:rPr lang="en-US" dirty="0" smtClean="0"/>
              <a:t>Comic Strips</a:t>
            </a:r>
            <a:endParaRPr lang="el-GR"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16</a:t>
            </a:fld>
            <a:endParaRPr lang="el-GR">
              <a:solidFill>
                <a:prstClr val="black">
                  <a:tint val="75000"/>
                </a:prstClr>
              </a:solidFill>
            </a:endParaRPr>
          </a:p>
        </p:txBody>
      </p:sp>
      <p:pic>
        <p:nvPicPr>
          <p:cNvPr id="3074" name="Picture 2"/>
          <p:cNvPicPr>
            <a:picLocks noGrp="1" noChangeAspect="1" noChangeArrowheads="1"/>
          </p:cNvPicPr>
          <p:nvPr>
            <p:ph idx="1"/>
          </p:nvPr>
        </p:nvPicPr>
        <p:blipFill>
          <a:blip r:embed="rId2" cstate="print"/>
          <a:srcRect/>
          <a:stretch>
            <a:fillRect/>
          </a:stretch>
        </p:blipFill>
        <p:spPr bwMode="auto">
          <a:xfrm>
            <a:off x="467544" y="908720"/>
            <a:ext cx="4896544" cy="5678108"/>
          </a:xfrm>
          <a:prstGeom prst="rect">
            <a:avLst/>
          </a:prstGeom>
          <a:noFill/>
          <a:ln w="9525">
            <a:noFill/>
            <a:miter lim="800000"/>
            <a:headEnd/>
            <a:tailEnd/>
          </a:ln>
          <a:effectLst/>
        </p:spPr>
      </p:pic>
      <p:sp>
        <p:nvSpPr>
          <p:cNvPr id="6" name="5 - TextBox"/>
          <p:cNvSpPr txBox="1"/>
          <p:nvPr/>
        </p:nvSpPr>
        <p:spPr>
          <a:xfrm>
            <a:off x="5407080" y="5373216"/>
            <a:ext cx="3736920" cy="369332"/>
          </a:xfrm>
          <a:prstGeom prst="rect">
            <a:avLst/>
          </a:prstGeom>
          <a:noFill/>
        </p:spPr>
        <p:txBody>
          <a:bodyPr wrap="none" rtlCol="0">
            <a:spAutoFit/>
          </a:bodyPr>
          <a:lstStyle/>
          <a:p>
            <a:r>
              <a:rPr lang="en-US" dirty="0">
                <a:solidFill>
                  <a:prstClr val="black"/>
                </a:solidFill>
              </a:rPr>
              <a:t>George </a:t>
            </a:r>
            <a:r>
              <a:rPr lang="en-US" dirty="0" err="1">
                <a:solidFill>
                  <a:prstClr val="black"/>
                </a:solidFill>
              </a:rPr>
              <a:t>Herriman</a:t>
            </a:r>
            <a:r>
              <a:rPr lang="en-US" dirty="0">
                <a:solidFill>
                  <a:prstClr val="black"/>
                </a:solidFill>
              </a:rPr>
              <a:t>, </a:t>
            </a:r>
            <a:r>
              <a:rPr lang="en-US" i="1" dirty="0" err="1">
                <a:solidFill>
                  <a:prstClr val="black"/>
                </a:solidFill>
              </a:rPr>
              <a:t>Krazy</a:t>
            </a:r>
            <a:r>
              <a:rPr lang="en-US" i="1" dirty="0">
                <a:solidFill>
                  <a:prstClr val="black"/>
                </a:solidFill>
              </a:rPr>
              <a:t> Kat</a:t>
            </a:r>
            <a:r>
              <a:rPr lang="en-US" dirty="0">
                <a:solidFill>
                  <a:prstClr val="black"/>
                </a:solidFill>
              </a:rPr>
              <a:t>, 1918</a:t>
            </a:r>
            <a:endParaRPr lang="el-GR" dirty="0">
              <a:solidFill>
                <a:prstClr val="black"/>
              </a:solidFill>
            </a:endParaRPr>
          </a:p>
        </p:txBody>
      </p:sp>
    </p:spTree>
    <p:extLst>
      <p:ext uri="{BB962C8B-B14F-4D97-AF65-F5344CB8AC3E}">
        <p14:creationId xmlns:p14="http://schemas.microsoft.com/office/powerpoint/2010/main" xmlns="" val="2519051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Comic Strips</a:t>
            </a:r>
            <a:endParaRPr lang="el-GR"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17</a:t>
            </a:fld>
            <a:endParaRPr lang="el-GR">
              <a:solidFill>
                <a:prstClr val="black">
                  <a:tint val="75000"/>
                </a:prstClr>
              </a:solidFill>
            </a:endParaRPr>
          </a:p>
        </p:txBody>
      </p:sp>
      <p:pic>
        <p:nvPicPr>
          <p:cNvPr id="4098" name="Picture 2"/>
          <p:cNvPicPr>
            <a:picLocks noGrp="1" noChangeAspect="1" noChangeArrowheads="1"/>
          </p:cNvPicPr>
          <p:nvPr>
            <p:ph idx="1"/>
          </p:nvPr>
        </p:nvPicPr>
        <p:blipFill>
          <a:blip r:embed="rId2" cstate="print"/>
          <a:srcRect/>
          <a:stretch>
            <a:fillRect/>
          </a:stretch>
        </p:blipFill>
        <p:spPr bwMode="auto">
          <a:xfrm>
            <a:off x="0" y="1752199"/>
            <a:ext cx="9144000" cy="4221964"/>
          </a:xfrm>
          <a:prstGeom prst="rect">
            <a:avLst/>
          </a:prstGeom>
          <a:noFill/>
          <a:ln w="9525">
            <a:noFill/>
            <a:miter lim="800000"/>
            <a:headEnd/>
            <a:tailEnd/>
          </a:ln>
          <a:effectLst/>
        </p:spPr>
      </p:pic>
      <p:sp>
        <p:nvSpPr>
          <p:cNvPr id="6" name="5 - TextBox"/>
          <p:cNvSpPr txBox="1"/>
          <p:nvPr/>
        </p:nvSpPr>
        <p:spPr>
          <a:xfrm>
            <a:off x="6537645" y="5805264"/>
            <a:ext cx="2606355" cy="369332"/>
          </a:xfrm>
          <a:prstGeom prst="rect">
            <a:avLst/>
          </a:prstGeom>
          <a:noFill/>
        </p:spPr>
        <p:txBody>
          <a:bodyPr wrap="none" rtlCol="0">
            <a:spAutoFit/>
          </a:bodyPr>
          <a:lstStyle/>
          <a:p>
            <a:r>
              <a:rPr lang="el-GR" dirty="0">
                <a:solidFill>
                  <a:prstClr val="black"/>
                </a:solidFill>
              </a:rPr>
              <a:t>Αρκάς, </a:t>
            </a:r>
            <a:r>
              <a:rPr lang="el-GR" i="1" dirty="0" err="1">
                <a:solidFill>
                  <a:prstClr val="black"/>
                </a:solidFill>
              </a:rPr>
              <a:t>Κόκκορας</a:t>
            </a:r>
            <a:r>
              <a:rPr lang="el-GR" dirty="0">
                <a:solidFill>
                  <a:prstClr val="black"/>
                </a:solidFill>
              </a:rPr>
              <a:t>, 1984</a:t>
            </a:r>
          </a:p>
        </p:txBody>
      </p:sp>
    </p:spTree>
    <p:extLst>
      <p:ext uri="{BB962C8B-B14F-4D97-AF65-F5344CB8AC3E}">
        <p14:creationId xmlns:p14="http://schemas.microsoft.com/office/powerpoint/2010/main" xmlns="" val="25325584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220072" y="0"/>
            <a:ext cx="3466728" cy="6237312"/>
          </a:xfrm>
        </p:spPr>
        <p:txBody>
          <a:bodyPr/>
          <a:lstStyle/>
          <a:p>
            <a:r>
              <a:rPr lang="el-GR" dirty="0" smtClean="0"/>
              <a:t>Σελίδα με 12 ομοιόμορφα </a:t>
            </a:r>
            <a:r>
              <a:rPr lang="en-US" dirty="0" smtClean="0"/>
              <a:t>panels</a:t>
            </a:r>
            <a:r>
              <a:rPr lang="el-GR" dirty="0" smtClean="0"/>
              <a:t> </a:t>
            </a:r>
            <a:r>
              <a:rPr lang="en-US" dirty="0" smtClean="0"/>
              <a:t/>
            </a:r>
            <a:br>
              <a:rPr lang="en-US" dirty="0" smtClean="0"/>
            </a:br>
            <a:r>
              <a:rPr lang="en-US" dirty="0" smtClean="0"/>
              <a:t/>
            </a:r>
            <a:br>
              <a:rPr lang="en-US" dirty="0" smtClean="0"/>
            </a:br>
            <a:r>
              <a:rPr lang="en-US" dirty="0" smtClean="0"/>
              <a:t/>
            </a:r>
            <a:br>
              <a:rPr lang="en-US" dirty="0" smtClean="0"/>
            </a:br>
            <a:r>
              <a:rPr lang="en-US" sz="1800" dirty="0" smtClean="0"/>
              <a:t>Chris Ware, </a:t>
            </a:r>
            <a:r>
              <a:rPr lang="en-US" sz="1800" i="1" dirty="0" smtClean="0"/>
              <a:t>Disconnect</a:t>
            </a:r>
            <a:r>
              <a:rPr lang="en-US" sz="1800" dirty="0" smtClean="0"/>
              <a:t>, 2009</a:t>
            </a:r>
            <a:endParaRPr lang="el-GR" sz="1800"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18</a:t>
            </a:fld>
            <a:endParaRPr lang="el-GR">
              <a:solidFill>
                <a:prstClr val="black">
                  <a:tint val="75000"/>
                </a:prstClr>
              </a:solidFill>
            </a:endParaRPr>
          </a:p>
        </p:txBody>
      </p:sp>
      <p:pic>
        <p:nvPicPr>
          <p:cNvPr id="1026" name="Picture 2"/>
          <p:cNvPicPr>
            <a:picLocks noGrp="1" noChangeAspect="1" noChangeArrowheads="1"/>
          </p:cNvPicPr>
          <p:nvPr>
            <p:ph idx="1"/>
          </p:nvPr>
        </p:nvPicPr>
        <p:blipFill>
          <a:blip r:embed="rId2" cstate="print"/>
          <a:srcRect/>
          <a:stretch>
            <a:fillRect/>
          </a:stretch>
        </p:blipFill>
        <p:spPr bwMode="auto">
          <a:xfrm>
            <a:off x="251520" y="0"/>
            <a:ext cx="5017093" cy="6953799"/>
          </a:xfrm>
          <a:prstGeom prst="rect">
            <a:avLst/>
          </a:prstGeom>
          <a:noFill/>
          <a:ln w="9525">
            <a:noFill/>
            <a:miter lim="800000"/>
            <a:headEnd/>
            <a:tailEnd/>
          </a:ln>
          <a:effectLst/>
        </p:spPr>
      </p:pic>
    </p:spTree>
    <p:extLst>
      <p:ext uri="{BB962C8B-B14F-4D97-AF65-F5344CB8AC3E}">
        <p14:creationId xmlns:p14="http://schemas.microsoft.com/office/powerpoint/2010/main" xmlns="" val="32771161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949280"/>
            <a:ext cx="9144000" cy="908720"/>
          </a:xfrm>
        </p:spPr>
        <p:txBody>
          <a:bodyPr>
            <a:normAutofit fontScale="90000"/>
          </a:bodyPr>
          <a:lstStyle/>
          <a:p>
            <a:pPr algn="l"/>
            <a:r>
              <a:rPr lang="el-GR" sz="1800" dirty="0" smtClean="0"/>
              <a:t>Σελίδα με 64 </a:t>
            </a:r>
            <a:r>
              <a:rPr lang="en-US" sz="1800" dirty="0" smtClean="0"/>
              <a:t>(</a:t>
            </a:r>
            <a:r>
              <a:rPr lang="el-GR" sz="1800" dirty="0" smtClean="0"/>
              <a:t>ή 65</a:t>
            </a:r>
            <a:r>
              <a:rPr lang="en-US" sz="1800" dirty="0" smtClean="0"/>
              <a:t>;</a:t>
            </a:r>
            <a:r>
              <a:rPr lang="el-GR" sz="1800" dirty="0" smtClean="0"/>
              <a:t>) ανομοιόμορφα </a:t>
            </a:r>
            <a:r>
              <a:rPr lang="en-US" sz="1800" dirty="0" smtClean="0"/>
              <a:t>panels</a:t>
            </a:r>
            <a:r>
              <a:rPr lang="el-GR" sz="1800" dirty="0" smtClean="0"/>
              <a:t> με φόντο.      </a:t>
            </a:r>
            <a:br>
              <a:rPr lang="el-GR" sz="1800" dirty="0" smtClean="0"/>
            </a:br>
            <a:r>
              <a:rPr lang="el-GR" sz="1800" dirty="0" smtClean="0"/>
              <a:t>                                                           </a:t>
            </a:r>
            <a:br>
              <a:rPr lang="el-GR" sz="1800" dirty="0" smtClean="0"/>
            </a:br>
            <a:r>
              <a:rPr lang="el-GR" sz="1800" dirty="0" smtClean="0"/>
              <a:t>                                                      </a:t>
            </a:r>
            <a:r>
              <a:rPr lang="en-US" sz="1800" dirty="0" smtClean="0"/>
              <a:t>Chris Ware, </a:t>
            </a:r>
            <a:r>
              <a:rPr lang="en-US" sz="1800" i="1" dirty="0" smtClean="0"/>
              <a:t>Sparky’s Best Comics &amp; Stories</a:t>
            </a:r>
            <a:r>
              <a:rPr lang="en-US" sz="1800" dirty="0" smtClean="0"/>
              <a:t>, 1994 </a:t>
            </a:r>
            <a:endParaRPr lang="el-GR" sz="1800"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19</a:t>
            </a:fld>
            <a:endParaRPr lang="el-GR" dirty="0">
              <a:solidFill>
                <a:prstClr val="black">
                  <a:tint val="75000"/>
                </a:prstClr>
              </a:solidFill>
            </a:endParaRPr>
          </a:p>
        </p:txBody>
      </p:sp>
      <p:pic>
        <p:nvPicPr>
          <p:cNvPr id="2050" name="Picture 2"/>
          <p:cNvPicPr>
            <a:picLocks noGrp="1" noChangeAspect="1" noChangeArrowheads="1"/>
          </p:cNvPicPr>
          <p:nvPr>
            <p:ph idx="1"/>
          </p:nvPr>
        </p:nvPicPr>
        <p:blipFill>
          <a:blip r:embed="rId2" cstate="print"/>
          <a:srcRect/>
          <a:stretch>
            <a:fillRect/>
          </a:stretch>
        </p:blipFill>
        <p:spPr bwMode="auto">
          <a:xfrm>
            <a:off x="0" y="0"/>
            <a:ext cx="9144000" cy="5953125"/>
          </a:xfrm>
          <a:prstGeom prst="rect">
            <a:avLst/>
          </a:prstGeom>
          <a:noFill/>
          <a:ln w="9525">
            <a:noFill/>
            <a:miter lim="800000"/>
            <a:headEnd/>
            <a:tailEnd/>
          </a:ln>
          <a:effectLst/>
        </p:spPr>
      </p:pic>
    </p:spTree>
    <p:extLst>
      <p:ext uri="{BB962C8B-B14F-4D97-AF65-F5344CB8AC3E}">
        <p14:creationId xmlns:p14="http://schemas.microsoft.com/office/powerpoint/2010/main" xmlns="" val="39181159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 Θέση αριθμού διαφάνειας"/>
          <p:cNvSpPr>
            <a:spLocks noGrp="1"/>
          </p:cNvSpPr>
          <p:nvPr>
            <p:ph type="sldNum" sz="quarter" idx="12"/>
          </p:nvPr>
        </p:nvSpPr>
        <p:spPr/>
        <p:txBody>
          <a:bodyPr/>
          <a:lstStyle/>
          <a:p>
            <a:fld id="{2BEB6B9E-A47E-4FF7-BA75-E19BEC2CCCC4}" type="slidenum">
              <a:rPr lang="el-GR">
                <a:solidFill>
                  <a:prstClr val="black">
                    <a:tint val="75000"/>
                  </a:prstClr>
                </a:solidFill>
              </a:rPr>
              <a:pPr/>
              <a:t>2</a:t>
            </a:fld>
            <a:endParaRPr lang="el-GR">
              <a:solidFill>
                <a:prstClr val="black">
                  <a:tint val="75000"/>
                </a:prstClr>
              </a:solidFill>
            </a:endParaRPr>
          </a:p>
        </p:txBody>
      </p:sp>
      <p:sp>
        <p:nvSpPr>
          <p:cNvPr id="182274" name="Rectangle 2"/>
          <p:cNvSpPr>
            <a:spLocks noGrp="1" noChangeArrowheads="1"/>
          </p:cNvSpPr>
          <p:nvPr>
            <p:ph type="title"/>
          </p:nvPr>
        </p:nvSpPr>
        <p:spPr>
          <a:xfrm>
            <a:off x="0" y="0"/>
            <a:ext cx="9144000" cy="500042"/>
          </a:xfrm>
        </p:spPr>
        <p:txBody>
          <a:bodyPr>
            <a:normAutofit fontScale="90000"/>
          </a:bodyPr>
          <a:lstStyle/>
          <a:p>
            <a:pPr algn="l"/>
            <a:r>
              <a:rPr lang="el-GR" sz="1600" b="1" dirty="0" smtClean="0"/>
              <a:t>ΙΣΤΟΡΙ</a:t>
            </a:r>
            <a:r>
              <a:rPr lang="el-GR" sz="1600" b="1" dirty="0" smtClean="0"/>
              <a:t>ΚΕΣ ΚΑΙ ΘΕΩΡΗΤΙΚΕΣ </a:t>
            </a:r>
            <a:r>
              <a:rPr lang="el-GR" sz="1600" b="1" dirty="0" smtClean="0"/>
              <a:t> ΠΡΟΣΕΓΓΙΣΕΙΣ ΤΩΝ ΚΟΜΙΚΣ                                                                                ΓΙΑΝΝΗΣ ΚΟΥΚΟΥΛΑΣ</a:t>
            </a:r>
            <a:br>
              <a:rPr lang="el-GR" sz="1600" b="1" dirty="0" smtClean="0"/>
            </a:br>
            <a:r>
              <a:rPr lang="el-GR" sz="1600" b="1" dirty="0" smtClean="0"/>
              <a:t>ΑΣΚΤ</a:t>
            </a:r>
            <a:endParaRPr lang="el-GR" sz="1600" b="1" dirty="0"/>
          </a:p>
        </p:txBody>
      </p:sp>
      <p:sp>
        <p:nvSpPr>
          <p:cNvPr id="182275" name="Rectangle 3"/>
          <p:cNvSpPr>
            <a:spLocks noGrp="1" noChangeArrowheads="1"/>
          </p:cNvSpPr>
          <p:nvPr>
            <p:ph type="body" idx="1"/>
          </p:nvPr>
        </p:nvSpPr>
        <p:spPr>
          <a:xfrm>
            <a:off x="0" y="642918"/>
            <a:ext cx="9144000" cy="5544393"/>
          </a:xfrm>
        </p:spPr>
        <p:txBody>
          <a:bodyPr/>
          <a:lstStyle/>
          <a:p>
            <a:pPr algn="ctr">
              <a:buFontTx/>
              <a:buNone/>
            </a:pPr>
            <a:r>
              <a:rPr lang="el-GR" sz="4000" b="1" dirty="0" smtClean="0">
                <a:latin typeface="Helvetica" pitchFamily="2" charset="0"/>
              </a:rPr>
              <a:t>1ο </a:t>
            </a:r>
            <a:r>
              <a:rPr lang="el-GR" sz="4000" b="1" dirty="0" smtClean="0">
                <a:latin typeface="Helvetica" pitchFamily="2" charset="0"/>
              </a:rPr>
              <a:t>ΜΑΘΗΜΑ</a:t>
            </a:r>
          </a:p>
          <a:p>
            <a:pPr algn="ctr">
              <a:buFontTx/>
              <a:buNone/>
            </a:pPr>
            <a:endParaRPr lang="el-GR" sz="4000" b="1" dirty="0" smtClean="0">
              <a:latin typeface="Helvetica" pitchFamily="2" charset="0"/>
            </a:endParaRPr>
          </a:p>
          <a:p>
            <a:pPr marL="914400" indent="-914400">
              <a:buFontTx/>
              <a:buAutoNum type="arabicPeriod"/>
            </a:pPr>
            <a:r>
              <a:rPr lang="el-GR" sz="1800" b="1" dirty="0" smtClean="0">
                <a:latin typeface="Helvetica" pitchFamily="2" charset="0"/>
              </a:rPr>
              <a:t>Μα είναι τα </a:t>
            </a:r>
            <a:r>
              <a:rPr lang="el-GR" sz="1800" b="1" dirty="0">
                <a:latin typeface="Helvetica" pitchFamily="2" charset="0"/>
              </a:rPr>
              <a:t>κ</a:t>
            </a:r>
            <a:r>
              <a:rPr lang="el-GR" sz="1800" b="1" dirty="0" smtClean="0">
                <a:latin typeface="Helvetica" pitchFamily="2" charset="0"/>
              </a:rPr>
              <a:t>όμικς τέχνη</a:t>
            </a:r>
            <a:r>
              <a:rPr lang="en-US" sz="1800" b="1" dirty="0" smtClean="0">
                <a:latin typeface="Helvetica" pitchFamily="2" charset="0"/>
              </a:rPr>
              <a:t>;</a:t>
            </a:r>
            <a:endParaRPr lang="el-GR" sz="1800" b="1" dirty="0" smtClean="0">
              <a:latin typeface="Helvetica" pitchFamily="2" charset="0"/>
            </a:endParaRPr>
          </a:p>
          <a:p>
            <a:pPr marL="914400" indent="-914400">
              <a:buFontTx/>
              <a:buAutoNum type="arabicPeriod"/>
            </a:pPr>
            <a:r>
              <a:rPr lang="el-GR" sz="1800" b="1" dirty="0" smtClean="0">
                <a:latin typeface="Helvetica" pitchFamily="2" charset="0"/>
              </a:rPr>
              <a:t>Κι αν ναι, γιατί τα λένε </a:t>
            </a:r>
            <a:r>
              <a:rPr lang="en-US" sz="1800" b="1" dirty="0" smtClean="0">
                <a:latin typeface="Helvetica" pitchFamily="2" charset="0"/>
              </a:rPr>
              <a:t>“</a:t>
            </a:r>
            <a:r>
              <a:rPr lang="el-GR" sz="1800" b="1" dirty="0" smtClean="0">
                <a:latin typeface="Helvetica" pitchFamily="2" charset="0"/>
              </a:rPr>
              <a:t>ένατη τέχνη</a:t>
            </a:r>
            <a:r>
              <a:rPr lang="en-US" sz="1800" b="1" dirty="0" smtClean="0">
                <a:latin typeface="Helvetica" pitchFamily="2" charset="0"/>
              </a:rPr>
              <a:t>”;</a:t>
            </a:r>
            <a:endParaRPr lang="el-GR" sz="1800" b="1" dirty="0" smtClean="0">
              <a:latin typeface="Helvetica" pitchFamily="2" charset="0"/>
            </a:endParaRPr>
          </a:p>
          <a:p>
            <a:pPr marL="914400" indent="-914400">
              <a:buFontTx/>
              <a:buAutoNum type="arabicPeriod"/>
            </a:pPr>
            <a:r>
              <a:rPr lang="en-US" sz="1800" b="1" dirty="0" smtClean="0">
                <a:latin typeface="Helvetica" pitchFamily="2" charset="0"/>
              </a:rPr>
              <a:t>“</a:t>
            </a:r>
            <a:r>
              <a:rPr lang="el-GR" sz="1800" b="1" dirty="0" smtClean="0">
                <a:latin typeface="Helvetica" pitchFamily="2" charset="0"/>
              </a:rPr>
              <a:t>Ορισμοί</a:t>
            </a:r>
            <a:r>
              <a:rPr lang="en-US" sz="1800" b="1" dirty="0" smtClean="0">
                <a:latin typeface="Helvetica" pitchFamily="2" charset="0"/>
              </a:rPr>
              <a:t>”</a:t>
            </a:r>
            <a:r>
              <a:rPr lang="el-GR" sz="1800" b="1" dirty="0" smtClean="0">
                <a:latin typeface="Helvetica" pitchFamily="2" charset="0"/>
              </a:rPr>
              <a:t> και (αφ)ορισμοί</a:t>
            </a:r>
            <a:endParaRPr lang="en-US" sz="1800" b="1" dirty="0" smtClean="0">
              <a:latin typeface="Helvetica" pitchFamily="2" charset="0"/>
            </a:endParaRPr>
          </a:p>
          <a:p>
            <a:pPr marL="914400" indent="-914400">
              <a:buFontTx/>
              <a:buAutoNum type="arabicPeriod"/>
            </a:pPr>
            <a:r>
              <a:rPr lang="el-GR" sz="1800" b="1" dirty="0" smtClean="0">
                <a:latin typeface="Helvetica" pitchFamily="2" charset="0"/>
              </a:rPr>
              <a:t>Είδη των κόμικς ως προς την έκταση (</a:t>
            </a:r>
            <a:r>
              <a:rPr lang="en-US" sz="1800" b="1" dirty="0" smtClean="0">
                <a:latin typeface="Helvetica" pitchFamily="2" charset="0"/>
              </a:rPr>
              <a:t>comic strips, comic books, graphic novels </a:t>
            </a:r>
            <a:r>
              <a:rPr lang="el-GR" sz="1800" b="1" dirty="0" smtClean="0">
                <a:latin typeface="Helvetica" pitchFamily="2" charset="0"/>
              </a:rPr>
              <a:t>κ.ά.)</a:t>
            </a:r>
          </a:p>
          <a:p>
            <a:pPr marL="914400" indent="-914400">
              <a:buFontTx/>
              <a:buAutoNum type="arabicPeriod"/>
            </a:pPr>
            <a:r>
              <a:rPr lang="el-GR" sz="1800" b="1" dirty="0" smtClean="0">
                <a:latin typeface="Helvetica" pitchFamily="2" charset="0"/>
              </a:rPr>
              <a:t>Είδη των κόμικς ως προς τη θεματολογία (</a:t>
            </a:r>
            <a:r>
              <a:rPr lang="en-US" sz="1800" b="1" dirty="0" smtClean="0">
                <a:latin typeface="Helvetica" pitchFamily="2" charset="0"/>
              </a:rPr>
              <a:t>underground, alternative, adult </a:t>
            </a:r>
            <a:r>
              <a:rPr lang="el-GR" sz="1800" b="1" dirty="0" smtClean="0">
                <a:latin typeface="Helvetica" pitchFamily="2" charset="0"/>
              </a:rPr>
              <a:t>κ.ά.)</a:t>
            </a:r>
          </a:p>
          <a:p>
            <a:pPr marL="914400" indent="-914400">
              <a:buFontTx/>
              <a:buAutoNum type="arabicPeriod"/>
            </a:pPr>
            <a:r>
              <a:rPr lang="el-GR" sz="1800" b="1" dirty="0" smtClean="0">
                <a:latin typeface="Helvetica" pitchFamily="2" charset="0"/>
              </a:rPr>
              <a:t>Είδη των κόμικς ως προς το εικαστικό </a:t>
            </a:r>
            <a:r>
              <a:rPr lang="en-US" sz="1800" b="1" dirty="0" smtClean="0">
                <a:latin typeface="Helvetica" pitchFamily="2" charset="0"/>
              </a:rPr>
              <a:t>“</a:t>
            </a:r>
            <a:r>
              <a:rPr lang="el-GR" sz="1800" b="1" dirty="0" smtClean="0">
                <a:latin typeface="Helvetica" pitchFamily="2" charset="0"/>
              </a:rPr>
              <a:t>λεξιλόγιο</a:t>
            </a:r>
            <a:r>
              <a:rPr lang="en-US" sz="1800" b="1" dirty="0" smtClean="0">
                <a:latin typeface="Helvetica" pitchFamily="2" charset="0"/>
              </a:rPr>
              <a:t>” (</a:t>
            </a:r>
            <a:r>
              <a:rPr lang="el-GR" sz="1800" b="1" dirty="0" smtClean="0">
                <a:latin typeface="Helvetica" pitchFamily="2" charset="0"/>
              </a:rPr>
              <a:t>ρεαλιστικά, καρικατούρες, καθαρή γραμμή κ.ά.)</a:t>
            </a:r>
          </a:p>
          <a:p>
            <a:pPr marL="914400" indent="-914400">
              <a:buFontTx/>
              <a:buAutoNum type="arabicPeriod"/>
            </a:pPr>
            <a:r>
              <a:rPr lang="el-GR" sz="1800" b="1" dirty="0" smtClean="0">
                <a:latin typeface="Helvetica" pitchFamily="2" charset="0"/>
              </a:rPr>
              <a:t>Έννοιες και ορολογία (</a:t>
            </a:r>
            <a:r>
              <a:rPr lang="en-US" sz="1800" b="1" dirty="0" smtClean="0">
                <a:latin typeface="Helvetica" pitchFamily="2" charset="0"/>
              </a:rPr>
              <a:t>panel, </a:t>
            </a:r>
            <a:r>
              <a:rPr lang="el-GR" sz="1800" b="1" dirty="0" smtClean="0">
                <a:latin typeface="Helvetica" pitchFamily="2" charset="0"/>
              </a:rPr>
              <a:t>μπαλονάκια λόγου και σκέψης, ονοματοποιίες, σύμβολα, ντεκουπάζ, </a:t>
            </a:r>
            <a:r>
              <a:rPr lang="en-US" sz="1800" b="1" dirty="0" smtClean="0">
                <a:latin typeface="Helvetica" pitchFamily="2" charset="0"/>
              </a:rPr>
              <a:t>crossover, hero universes</a:t>
            </a:r>
            <a:r>
              <a:rPr lang="el-GR" sz="1800" b="1" dirty="0" smtClean="0">
                <a:latin typeface="Helvetica" pitchFamily="2" charset="0"/>
              </a:rPr>
              <a:t> κ.ά.) </a:t>
            </a:r>
            <a:endParaRPr lang="el-GR" sz="1800" b="1" dirty="0">
              <a:latin typeface="Helvetica" pitchFamily="2" charset="0"/>
            </a:endParaRPr>
          </a:p>
        </p:txBody>
      </p:sp>
    </p:spTree>
    <p:extLst>
      <p:ext uri="{BB962C8B-B14F-4D97-AF65-F5344CB8AC3E}">
        <p14:creationId xmlns:p14="http://schemas.microsoft.com/office/powerpoint/2010/main" xmlns="" val="29774907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3968" y="116632"/>
            <a:ext cx="4402832" cy="2165102"/>
          </a:xfrm>
        </p:spPr>
        <p:txBody>
          <a:bodyPr/>
          <a:lstStyle/>
          <a:p>
            <a:r>
              <a:rPr lang="el-GR" dirty="0" smtClean="0"/>
              <a:t>Σελίδα με 9 ομοιόμορφα </a:t>
            </a:r>
            <a:r>
              <a:rPr lang="en-US" dirty="0" smtClean="0"/>
              <a:t>panels</a:t>
            </a:r>
            <a:endParaRPr lang="el-GR"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20</a:t>
            </a:fld>
            <a:endParaRPr lang="el-GR">
              <a:solidFill>
                <a:prstClr val="black">
                  <a:tint val="75000"/>
                </a:prstClr>
              </a:solidFill>
            </a:endParaRPr>
          </a:p>
        </p:txBody>
      </p:sp>
      <p:pic>
        <p:nvPicPr>
          <p:cNvPr id="3074" name="Picture 2"/>
          <p:cNvPicPr>
            <a:picLocks noGrp="1" noChangeAspect="1" noChangeArrowheads="1"/>
          </p:cNvPicPr>
          <p:nvPr>
            <p:ph idx="1"/>
          </p:nvPr>
        </p:nvPicPr>
        <p:blipFill>
          <a:blip r:embed="rId2" cstate="print"/>
          <a:srcRect/>
          <a:stretch>
            <a:fillRect/>
          </a:stretch>
        </p:blipFill>
        <p:spPr bwMode="auto">
          <a:xfrm>
            <a:off x="0" y="0"/>
            <a:ext cx="4346281" cy="6858000"/>
          </a:xfrm>
          <a:prstGeom prst="rect">
            <a:avLst/>
          </a:prstGeom>
          <a:noFill/>
          <a:ln w="9525">
            <a:noFill/>
            <a:miter lim="800000"/>
            <a:headEnd/>
            <a:tailEnd/>
          </a:ln>
          <a:effectLst/>
        </p:spPr>
      </p:pic>
      <p:sp>
        <p:nvSpPr>
          <p:cNvPr id="6" name="5 - TextBox"/>
          <p:cNvSpPr txBox="1"/>
          <p:nvPr/>
        </p:nvSpPr>
        <p:spPr>
          <a:xfrm>
            <a:off x="4325630" y="5733256"/>
            <a:ext cx="4818370" cy="369332"/>
          </a:xfrm>
          <a:prstGeom prst="rect">
            <a:avLst/>
          </a:prstGeom>
          <a:noFill/>
        </p:spPr>
        <p:txBody>
          <a:bodyPr wrap="none" rtlCol="0">
            <a:spAutoFit/>
          </a:bodyPr>
          <a:lstStyle/>
          <a:p>
            <a:pPr algn="ctr"/>
            <a:r>
              <a:rPr lang="en-US" dirty="0">
                <a:solidFill>
                  <a:prstClr val="black"/>
                </a:solidFill>
              </a:rPr>
              <a:t>Alan Moore, Dave Gibbons, </a:t>
            </a:r>
            <a:r>
              <a:rPr lang="en-US" i="1" dirty="0">
                <a:solidFill>
                  <a:prstClr val="black"/>
                </a:solidFill>
              </a:rPr>
              <a:t>Watchmen</a:t>
            </a:r>
            <a:r>
              <a:rPr lang="en-US" dirty="0">
                <a:solidFill>
                  <a:prstClr val="black"/>
                </a:solidFill>
              </a:rPr>
              <a:t>, 198</a:t>
            </a:r>
            <a:r>
              <a:rPr lang="el-GR" dirty="0">
                <a:solidFill>
                  <a:prstClr val="black"/>
                </a:solidFill>
              </a:rPr>
              <a:t>7</a:t>
            </a:r>
          </a:p>
        </p:txBody>
      </p:sp>
    </p:spTree>
    <p:extLst>
      <p:ext uri="{BB962C8B-B14F-4D97-AF65-F5344CB8AC3E}">
        <p14:creationId xmlns:p14="http://schemas.microsoft.com/office/powerpoint/2010/main" xmlns="" val="25829803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796136" y="0"/>
            <a:ext cx="3347864" cy="2492896"/>
          </a:xfrm>
        </p:spPr>
        <p:txBody>
          <a:bodyPr>
            <a:normAutofit/>
          </a:bodyPr>
          <a:lstStyle/>
          <a:p>
            <a:r>
              <a:rPr lang="el-GR" dirty="0" smtClean="0"/>
              <a:t>Σελίδα με 10 </a:t>
            </a:r>
            <a:r>
              <a:rPr lang="en-US" dirty="0" smtClean="0"/>
              <a:t>panels</a:t>
            </a:r>
            <a:r>
              <a:rPr lang="el-GR" dirty="0" smtClean="0"/>
              <a:t> </a:t>
            </a:r>
            <a:r>
              <a:rPr lang="en-US" dirty="0" smtClean="0"/>
              <a:t>(;)</a:t>
            </a:r>
            <a:endParaRPr lang="el-GR"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21</a:t>
            </a:fld>
            <a:endParaRPr lang="el-GR">
              <a:solidFill>
                <a:prstClr val="black">
                  <a:tint val="75000"/>
                </a:prstClr>
              </a:solidFill>
            </a:endParaRPr>
          </a:p>
        </p:txBody>
      </p:sp>
      <p:pic>
        <p:nvPicPr>
          <p:cNvPr id="4098" name="Picture 2"/>
          <p:cNvPicPr>
            <a:picLocks noGrp="1" noChangeAspect="1" noChangeArrowheads="1"/>
          </p:cNvPicPr>
          <p:nvPr>
            <p:ph idx="1"/>
          </p:nvPr>
        </p:nvPicPr>
        <p:blipFill>
          <a:blip r:embed="rId2" cstate="print"/>
          <a:srcRect/>
          <a:stretch>
            <a:fillRect/>
          </a:stretch>
        </p:blipFill>
        <p:spPr bwMode="auto">
          <a:xfrm>
            <a:off x="0" y="-24811"/>
            <a:ext cx="5868144" cy="6887911"/>
          </a:xfrm>
          <a:prstGeom prst="rect">
            <a:avLst/>
          </a:prstGeom>
          <a:noFill/>
          <a:ln w="9525">
            <a:noFill/>
            <a:miter lim="800000"/>
            <a:headEnd/>
            <a:tailEnd/>
          </a:ln>
          <a:effectLst/>
        </p:spPr>
      </p:pic>
      <p:sp>
        <p:nvSpPr>
          <p:cNvPr id="6" name="5 - TextBox"/>
          <p:cNvSpPr txBox="1"/>
          <p:nvPr/>
        </p:nvSpPr>
        <p:spPr>
          <a:xfrm>
            <a:off x="5796136" y="5229200"/>
            <a:ext cx="3347864" cy="646331"/>
          </a:xfrm>
          <a:prstGeom prst="rect">
            <a:avLst/>
          </a:prstGeom>
          <a:noFill/>
        </p:spPr>
        <p:txBody>
          <a:bodyPr wrap="square" rtlCol="0">
            <a:spAutoFit/>
          </a:bodyPr>
          <a:lstStyle/>
          <a:p>
            <a:r>
              <a:rPr lang="en-US" dirty="0">
                <a:solidFill>
                  <a:prstClr val="black"/>
                </a:solidFill>
              </a:rPr>
              <a:t>George </a:t>
            </a:r>
            <a:r>
              <a:rPr lang="en-US" dirty="0" err="1">
                <a:solidFill>
                  <a:prstClr val="black"/>
                </a:solidFill>
              </a:rPr>
              <a:t>Herriman</a:t>
            </a:r>
            <a:r>
              <a:rPr lang="en-US" dirty="0">
                <a:solidFill>
                  <a:prstClr val="black"/>
                </a:solidFill>
              </a:rPr>
              <a:t>, </a:t>
            </a:r>
            <a:r>
              <a:rPr lang="en-US" i="1" dirty="0" err="1">
                <a:solidFill>
                  <a:prstClr val="black"/>
                </a:solidFill>
              </a:rPr>
              <a:t>Krazy</a:t>
            </a:r>
            <a:r>
              <a:rPr lang="en-US" i="1" dirty="0">
                <a:solidFill>
                  <a:prstClr val="black"/>
                </a:solidFill>
              </a:rPr>
              <a:t> Kat</a:t>
            </a:r>
            <a:r>
              <a:rPr lang="en-US" dirty="0">
                <a:solidFill>
                  <a:prstClr val="black"/>
                </a:solidFill>
              </a:rPr>
              <a:t>,</a:t>
            </a:r>
          </a:p>
          <a:p>
            <a:r>
              <a:rPr lang="en-US" dirty="0">
                <a:solidFill>
                  <a:prstClr val="black"/>
                </a:solidFill>
              </a:rPr>
              <a:t>1916</a:t>
            </a:r>
            <a:endParaRPr lang="el-GR" dirty="0">
              <a:solidFill>
                <a:prstClr val="black"/>
              </a:solidFill>
            </a:endParaRPr>
          </a:p>
        </p:txBody>
      </p:sp>
    </p:spTree>
    <p:extLst>
      <p:ext uri="{BB962C8B-B14F-4D97-AF65-F5344CB8AC3E}">
        <p14:creationId xmlns:p14="http://schemas.microsoft.com/office/powerpoint/2010/main" xmlns="" val="2467698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228184" y="0"/>
            <a:ext cx="2915816" cy="3573016"/>
          </a:xfrm>
        </p:spPr>
        <p:txBody>
          <a:bodyPr/>
          <a:lstStyle/>
          <a:p>
            <a:r>
              <a:rPr lang="el-GR" sz="3200" dirty="0" smtClean="0"/>
              <a:t>Σελίδα με 7 ανομοιόμορφα </a:t>
            </a:r>
            <a:r>
              <a:rPr lang="en-US" sz="3200" dirty="0" smtClean="0"/>
              <a:t>panels</a:t>
            </a:r>
            <a:r>
              <a:rPr lang="el-GR" sz="3200" dirty="0" smtClean="0"/>
              <a:t> </a:t>
            </a:r>
            <a:endParaRPr lang="el-GR" sz="3200"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22</a:t>
            </a:fld>
            <a:endParaRPr lang="el-GR">
              <a:solidFill>
                <a:prstClr val="black">
                  <a:tint val="75000"/>
                </a:prstClr>
              </a:solidFill>
            </a:endParaRPr>
          </a:p>
        </p:txBody>
      </p:sp>
      <p:pic>
        <p:nvPicPr>
          <p:cNvPr id="5122" name="Picture 2"/>
          <p:cNvPicPr>
            <a:picLocks noGrp="1" noChangeAspect="1" noChangeArrowheads="1"/>
          </p:cNvPicPr>
          <p:nvPr>
            <p:ph idx="1"/>
          </p:nvPr>
        </p:nvPicPr>
        <p:blipFill>
          <a:blip r:embed="rId2" cstate="print"/>
          <a:srcRect/>
          <a:stretch>
            <a:fillRect/>
          </a:stretch>
        </p:blipFill>
        <p:spPr bwMode="auto">
          <a:xfrm>
            <a:off x="0" y="36957"/>
            <a:ext cx="6156176" cy="6821043"/>
          </a:xfrm>
          <a:prstGeom prst="rect">
            <a:avLst/>
          </a:prstGeom>
          <a:noFill/>
          <a:ln w="9525">
            <a:noFill/>
            <a:miter lim="800000"/>
            <a:headEnd/>
            <a:tailEnd/>
          </a:ln>
          <a:effectLst/>
        </p:spPr>
      </p:pic>
      <p:sp>
        <p:nvSpPr>
          <p:cNvPr id="6" name="5 - TextBox"/>
          <p:cNvSpPr txBox="1"/>
          <p:nvPr/>
        </p:nvSpPr>
        <p:spPr>
          <a:xfrm>
            <a:off x="6214993" y="5085184"/>
            <a:ext cx="2146742" cy="923330"/>
          </a:xfrm>
          <a:prstGeom prst="rect">
            <a:avLst/>
          </a:prstGeom>
          <a:noFill/>
        </p:spPr>
        <p:txBody>
          <a:bodyPr wrap="none" rtlCol="0">
            <a:spAutoFit/>
          </a:bodyPr>
          <a:lstStyle/>
          <a:p>
            <a:r>
              <a:rPr lang="en-US" dirty="0">
                <a:solidFill>
                  <a:prstClr val="black"/>
                </a:solidFill>
              </a:rPr>
              <a:t>Ernie Chua, </a:t>
            </a:r>
          </a:p>
          <a:p>
            <a:r>
              <a:rPr lang="en-US" dirty="0">
                <a:solidFill>
                  <a:prstClr val="black"/>
                </a:solidFill>
              </a:rPr>
              <a:t>Frank McLaughlin, </a:t>
            </a:r>
          </a:p>
          <a:p>
            <a:r>
              <a:rPr lang="en-US" i="1" dirty="0">
                <a:solidFill>
                  <a:prstClr val="black"/>
                </a:solidFill>
              </a:rPr>
              <a:t>Batman</a:t>
            </a:r>
            <a:r>
              <a:rPr lang="en-US" dirty="0">
                <a:solidFill>
                  <a:prstClr val="black"/>
                </a:solidFill>
              </a:rPr>
              <a:t>, 1976</a:t>
            </a:r>
            <a:endParaRPr lang="el-GR" dirty="0">
              <a:solidFill>
                <a:prstClr val="black"/>
              </a:solidFill>
            </a:endParaRPr>
          </a:p>
        </p:txBody>
      </p:sp>
    </p:spTree>
    <p:extLst>
      <p:ext uri="{BB962C8B-B14F-4D97-AF65-F5344CB8AC3E}">
        <p14:creationId xmlns:p14="http://schemas.microsoft.com/office/powerpoint/2010/main" xmlns="" val="31805694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012160" y="1268760"/>
            <a:ext cx="3131840" cy="2016224"/>
          </a:xfrm>
        </p:spPr>
        <p:txBody>
          <a:bodyPr>
            <a:normAutofit/>
          </a:bodyPr>
          <a:lstStyle/>
          <a:p>
            <a:r>
              <a:rPr lang="el-GR" sz="2800" dirty="0" smtClean="0"/>
              <a:t>ΟΙ ΑΘΛΙΟΙ</a:t>
            </a:r>
            <a:br>
              <a:rPr lang="el-GR" sz="2800" dirty="0" smtClean="0"/>
            </a:br>
            <a:r>
              <a:rPr lang="el-GR" sz="2800" dirty="0" smtClean="0"/>
              <a:t/>
            </a:r>
            <a:br>
              <a:rPr lang="el-GR" sz="2800" dirty="0" smtClean="0"/>
            </a:br>
            <a:r>
              <a:rPr lang="el-GR" sz="2800" dirty="0" smtClean="0"/>
              <a:t>Ελληνική έκδοση (1951)</a:t>
            </a:r>
            <a:endParaRPr lang="el-GR" sz="2800" dirty="0"/>
          </a:p>
        </p:txBody>
      </p:sp>
      <p:pic>
        <p:nvPicPr>
          <p:cNvPr id="5" name="4 - Θέση περιεχομένου" descr="ΟΙ ΑΘΛΙΟΙ.jpg"/>
          <p:cNvPicPr>
            <a:picLocks noGrp="1" noChangeAspect="1"/>
          </p:cNvPicPr>
          <p:nvPr>
            <p:ph idx="1"/>
          </p:nvPr>
        </p:nvPicPr>
        <p:blipFill>
          <a:blip r:embed="rId2" cstate="print"/>
          <a:stretch>
            <a:fillRect/>
          </a:stretch>
        </p:blipFill>
        <p:spPr>
          <a:xfrm>
            <a:off x="1115616" y="0"/>
            <a:ext cx="4896544" cy="6873492"/>
          </a:xfrm>
        </p:spPr>
      </p:pic>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23</a:t>
            </a:fld>
            <a:endParaRPr lang="el-GR">
              <a:solidFill>
                <a:prstClr val="black">
                  <a:tint val="75000"/>
                </a:prstClr>
              </a:solidFill>
            </a:endParaRPr>
          </a:p>
        </p:txBody>
      </p:sp>
    </p:spTree>
    <p:extLst>
      <p:ext uri="{BB962C8B-B14F-4D97-AF65-F5344CB8AC3E}">
        <p14:creationId xmlns:p14="http://schemas.microsoft.com/office/powerpoint/2010/main" xmlns="" val="18789927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24</a:t>
            </a:fld>
            <a:endParaRPr lang="el-GR">
              <a:solidFill>
                <a:prstClr val="black">
                  <a:tint val="75000"/>
                </a:prstClr>
              </a:solidFill>
            </a:endParaRPr>
          </a:p>
        </p:txBody>
      </p:sp>
      <p:pic>
        <p:nvPicPr>
          <p:cNvPr id="1026" name="Picture 2"/>
          <p:cNvPicPr>
            <a:picLocks noGrp="1" noChangeAspect="1" noChangeArrowheads="1"/>
          </p:cNvPicPr>
          <p:nvPr>
            <p:ph idx="1"/>
          </p:nvPr>
        </p:nvPicPr>
        <p:blipFill>
          <a:blip r:embed="rId2" cstate="print"/>
          <a:srcRect/>
          <a:stretch>
            <a:fillRect/>
          </a:stretch>
        </p:blipFill>
        <p:spPr bwMode="auto">
          <a:xfrm>
            <a:off x="971600" y="0"/>
            <a:ext cx="5054415" cy="6865634"/>
          </a:xfrm>
          <a:prstGeom prst="rect">
            <a:avLst/>
          </a:prstGeom>
          <a:noFill/>
          <a:ln w="9525">
            <a:noFill/>
            <a:miter lim="800000"/>
            <a:headEnd/>
            <a:tailEnd/>
          </a:ln>
          <a:effectLst/>
        </p:spPr>
      </p:pic>
      <p:sp>
        <p:nvSpPr>
          <p:cNvPr id="6" name="1 - Τίτλος"/>
          <p:cNvSpPr txBox="1">
            <a:spLocks/>
          </p:cNvSpPr>
          <p:nvPr/>
        </p:nvSpPr>
        <p:spPr bwMode="auto">
          <a:xfrm>
            <a:off x="6012160" y="764704"/>
            <a:ext cx="3131840" cy="2952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l-GR" sz="2800" kern="0" dirty="0">
                <a:solidFill>
                  <a:prstClr val="black"/>
                </a:solidFill>
              </a:rPr>
              <a:t>ΤΑ ΤΑΞΕΙΔΙΑ ΤΟΥ ΓΚΙΟΥΛΛΙΒΕΡ </a:t>
            </a:r>
          </a:p>
          <a:p>
            <a:pPr algn="ctr" fontAlgn="base">
              <a:spcBef>
                <a:spcPct val="0"/>
              </a:spcBef>
              <a:spcAft>
                <a:spcPct val="0"/>
              </a:spcAft>
              <a:defRPr/>
            </a:pPr>
            <a:endParaRPr lang="el-GR" sz="3200" kern="0" dirty="0">
              <a:solidFill>
                <a:prstClr val="black"/>
              </a:solidFill>
            </a:endParaRPr>
          </a:p>
          <a:p>
            <a:pPr algn="ctr" fontAlgn="base">
              <a:spcBef>
                <a:spcPct val="0"/>
              </a:spcBef>
              <a:spcAft>
                <a:spcPct val="0"/>
              </a:spcAft>
              <a:defRPr/>
            </a:pPr>
            <a:r>
              <a:rPr lang="el-GR" sz="2800" kern="0" dirty="0">
                <a:solidFill>
                  <a:prstClr val="black"/>
                </a:solidFill>
              </a:rPr>
              <a:t>Ελληνική έκδοση </a:t>
            </a:r>
          </a:p>
          <a:p>
            <a:pPr algn="ctr" fontAlgn="base">
              <a:spcBef>
                <a:spcPct val="0"/>
              </a:spcBef>
              <a:spcAft>
                <a:spcPct val="0"/>
              </a:spcAft>
              <a:defRPr/>
            </a:pPr>
            <a:r>
              <a:rPr lang="el-GR" sz="2800" kern="0" dirty="0">
                <a:solidFill>
                  <a:prstClr val="black"/>
                </a:solidFill>
              </a:rPr>
              <a:t>(1951)</a:t>
            </a:r>
          </a:p>
        </p:txBody>
      </p:sp>
    </p:spTree>
    <p:extLst>
      <p:ext uri="{BB962C8B-B14F-4D97-AF65-F5344CB8AC3E}">
        <p14:creationId xmlns:p14="http://schemas.microsoft.com/office/powerpoint/2010/main" xmlns="" val="15150767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4048" y="274638"/>
            <a:ext cx="4139952" cy="3586410"/>
          </a:xfrm>
        </p:spPr>
        <p:txBody>
          <a:bodyPr>
            <a:normAutofit/>
          </a:bodyPr>
          <a:lstStyle/>
          <a:p>
            <a:r>
              <a:rPr lang="el-GR" sz="2800" dirty="0" smtClean="0"/>
              <a:t>ΙΩΑΝΝΑ ΝΤ’ ΑΡΚ</a:t>
            </a:r>
            <a:br>
              <a:rPr lang="el-GR" sz="2800" dirty="0" smtClean="0"/>
            </a:br>
            <a:r>
              <a:rPr lang="el-GR" sz="2800" dirty="0" smtClean="0"/>
              <a:t/>
            </a:r>
            <a:br>
              <a:rPr lang="el-GR" sz="2800" dirty="0" smtClean="0"/>
            </a:br>
            <a:r>
              <a:rPr lang="el-GR" sz="2800" dirty="0" smtClean="0"/>
              <a:t>Ελληνική έκδοση (1951)</a:t>
            </a:r>
            <a:endParaRPr lang="el-GR" sz="2800"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25</a:t>
            </a:fld>
            <a:endParaRPr lang="el-GR">
              <a:solidFill>
                <a:prstClr val="black">
                  <a:tint val="75000"/>
                </a:prstClr>
              </a:solidFill>
            </a:endParaRPr>
          </a:p>
        </p:txBody>
      </p:sp>
      <p:pic>
        <p:nvPicPr>
          <p:cNvPr id="2050" name="Picture 2"/>
          <p:cNvPicPr>
            <a:picLocks noGrp="1" noChangeAspect="1" noChangeArrowheads="1"/>
          </p:cNvPicPr>
          <p:nvPr>
            <p:ph idx="1"/>
          </p:nvPr>
        </p:nvPicPr>
        <p:blipFill>
          <a:blip r:embed="rId2" cstate="print"/>
          <a:srcRect/>
          <a:stretch>
            <a:fillRect/>
          </a:stretch>
        </p:blipFill>
        <p:spPr bwMode="auto">
          <a:xfrm>
            <a:off x="0" y="0"/>
            <a:ext cx="4971616" cy="6886803"/>
          </a:xfrm>
          <a:prstGeom prst="rect">
            <a:avLst/>
          </a:prstGeom>
          <a:noFill/>
          <a:ln w="9525">
            <a:noFill/>
            <a:miter lim="800000"/>
            <a:headEnd/>
            <a:tailEnd/>
          </a:ln>
          <a:effectLst/>
        </p:spPr>
      </p:pic>
    </p:spTree>
    <p:extLst>
      <p:ext uri="{BB962C8B-B14F-4D97-AF65-F5344CB8AC3E}">
        <p14:creationId xmlns:p14="http://schemas.microsoft.com/office/powerpoint/2010/main" xmlns="" val="13752129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26</a:t>
            </a:fld>
            <a:endParaRPr lang="el-GR">
              <a:solidFill>
                <a:prstClr val="black">
                  <a:tint val="75000"/>
                </a:prstClr>
              </a:solidFill>
            </a:endParaRPr>
          </a:p>
        </p:txBody>
      </p:sp>
      <p:pic>
        <p:nvPicPr>
          <p:cNvPr id="41986" name="Picture 2"/>
          <p:cNvPicPr>
            <a:picLocks noGrp="1" noChangeAspect="1" noChangeArrowheads="1"/>
          </p:cNvPicPr>
          <p:nvPr>
            <p:ph idx="1"/>
          </p:nvPr>
        </p:nvPicPr>
        <p:blipFill>
          <a:blip r:embed="rId2" cstate="print"/>
          <a:srcRect/>
          <a:stretch>
            <a:fillRect/>
          </a:stretch>
        </p:blipFill>
        <p:spPr bwMode="auto">
          <a:xfrm>
            <a:off x="0" y="1"/>
            <a:ext cx="8316416" cy="6227219"/>
          </a:xfrm>
          <a:prstGeom prst="rect">
            <a:avLst/>
          </a:prstGeom>
          <a:noFill/>
          <a:ln w="9525">
            <a:noFill/>
            <a:miter lim="800000"/>
            <a:headEnd/>
            <a:tailEnd/>
          </a:ln>
          <a:effectLst/>
        </p:spPr>
      </p:pic>
      <p:sp>
        <p:nvSpPr>
          <p:cNvPr id="6" name="5 - TextBox"/>
          <p:cNvSpPr txBox="1"/>
          <p:nvPr/>
        </p:nvSpPr>
        <p:spPr>
          <a:xfrm>
            <a:off x="2555776" y="6488668"/>
            <a:ext cx="2718308" cy="369332"/>
          </a:xfrm>
          <a:prstGeom prst="rect">
            <a:avLst/>
          </a:prstGeom>
          <a:noFill/>
        </p:spPr>
        <p:txBody>
          <a:bodyPr wrap="none" rtlCol="0">
            <a:spAutoFit/>
          </a:bodyPr>
          <a:lstStyle/>
          <a:p>
            <a:r>
              <a:rPr lang="el-GR" dirty="0">
                <a:solidFill>
                  <a:prstClr val="black"/>
                </a:solidFill>
              </a:rPr>
              <a:t>Τάσος Αναστασίου, 2013</a:t>
            </a:r>
          </a:p>
        </p:txBody>
      </p:sp>
    </p:spTree>
    <p:extLst>
      <p:ext uri="{BB962C8B-B14F-4D97-AF65-F5344CB8AC3E}">
        <p14:creationId xmlns:p14="http://schemas.microsoft.com/office/powerpoint/2010/main" xmlns="" val="35335259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715000"/>
            <a:ext cx="8229600" cy="1143000"/>
          </a:xfrm>
        </p:spPr>
        <p:txBody>
          <a:bodyPr/>
          <a:lstStyle/>
          <a:p>
            <a:r>
              <a:rPr lang="en-US" sz="1800" dirty="0" smtClean="0"/>
              <a:t>Pablo Picasso, </a:t>
            </a:r>
            <a:r>
              <a:rPr lang="en-US" sz="1800" i="1" dirty="0" smtClean="0"/>
              <a:t>Guernica</a:t>
            </a:r>
            <a:r>
              <a:rPr lang="en-US" sz="1800" dirty="0" smtClean="0"/>
              <a:t>, 1937</a:t>
            </a:r>
            <a:endParaRPr lang="el-GR" sz="1800"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27</a:t>
            </a:fld>
            <a:endParaRPr lang="el-GR">
              <a:solidFill>
                <a:prstClr val="black">
                  <a:tint val="75000"/>
                </a:prstClr>
              </a:solidFill>
            </a:endParaRPr>
          </a:p>
        </p:txBody>
      </p:sp>
      <p:pic>
        <p:nvPicPr>
          <p:cNvPr id="1026" name="Picture 2"/>
          <p:cNvPicPr>
            <a:picLocks noGrp="1" noChangeAspect="1" noChangeArrowheads="1"/>
          </p:cNvPicPr>
          <p:nvPr>
            <p:ph idx="1"/>
          </p:nvPr>
        </p:nvPicPr>
        <p:blipFill>
          <a:blip r:embed="rId2" cstate="print"/>
          <a:srcRect/>
          <a:stretch>
            <a:fillRect/>
          </a:stretch>
        </p:blipFill>
        <p:spPr bwMode="auto">
          <a:xfrm>
            <a:off x="0" y="1124744"/>
            <a:ext cx="9144000" cy="4068498"/>
          </a:xfrm>
          <a:prstGeom prst="rect">
            <a:avLst/>
          </a:prstGeom>
          <a:noFill/>
          <a:ln w="9525">
            <a:noFill/>
            <a:miter lim="800000"/>
            <a:headEnd/>
            <a:tailEnd/>
          </a:ln>
          <a:effectLst/>
        </p:spPr>
      </p:pic>
    </p:spTree>
    <p:extLst>
      <p:ext uri="{BB962C8B-B14F-4D97-AF65-F5344CB8AC3E}">
        <p14:creationId xmlns:p14="http://schemas.microsoft.com/office/powerpoint/2010/main" xmlns="" val="14778409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Καρέ</a:t>
            </a:r>
            <a:endParaRPr lang="el-GR"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28</a:t>
            </a:fld>
            <a:endParaRPr lang="el-GR">
              <a:solidFill>
                <a:prstClr val="black">
                  <a:tint val="75000"/>
                </a:prstClr>
              </a:solidFill>
            </a:endParaRPr>
          </a:p>
        </p:txBody>
      </p:sp>
      <p:pic>
        <p:nvPicPr>
          <p:cNvPr id="5122" name="Picture 2"/>
          <p:cNvPicPr>
            <a:picLocks noGrp="1" noChangeAspect="1" noChangeArrowheads="1"/>
          </p:cNvPicPr>
          <p:nvPr>
            <p:ph idx="1"/>
          </p:nvPr>
        </p:nvPicPr>
        <p:blipFill>
          <a:blip r:embed="rId2" cstate="print"/>
          <a:srcRect/>
          <a:stretch>
            <a:fillRect/>
          </a:stretch>
        </p:blipFill>
        <p:spPr bwMode="auto">
          <a:xfrm>
            <a:off x="-1" y="0"/>
            <a:ext cx="5226869" cy="6858000"/>
          </a:xfrm>
          <a:prstGeom prst="rect">
            <a:avLst/>
          </a:prstGeom>
          <a:noFill/>
          <a:ln w="9525">
            <a:noFill/>
            <a:miter lim="800000"/>
            <a:headEnd/>
            <a:tailEnd/>
          </a:ln>
          <a:effectLst/>
        </p:spPr>
      </p:pic>
      <p:sp>
        <p:nvSpPr>
          <p:cNvPr id="6" name="5 - TextBox"/>
          <p:cNvSpPr txBox="1"/>
          <p:nvPr/>
        </p:nvSpPr>
        <p:spPr>
          <a:xfrm>
            <a:off x="5364088" y="908720"/>
            <a:ext cx="3600400" cy="769441"/>
          </a:xfrm>
          <a:prstGeom prst="rect">
            <a:avLst/>
          </a:prstGeom>
          <a:noFill/>
        </p:spPr>
        <p:txBody>
          <a:bodyPr wrap="square" rtlCol="0">
            <a:spAutoFit/>
          </a:bodyPr>
          <a:lstStyle/>
          <a:p>
            <a:r>
              <a:rPr lang="el-GR" sz="4400" dirty="0">
                <a:solidFill>
                  <a:prstClr val="black"/>
                </a:solidFill>
              </a:rPr>
              <a:t>Καρέ</a:t>
            </a:r>
          </a:p>
        </p:txBody>
      </p:sp>
      <p:sp>
        <p:nvSpPr>
          <p:cNvPr id="7" name="6 - TextBox"/>
          <p:cNvSpPr txBox="1"/>
          <p:nvPr/>
        </p:nvSpPr>
        <p:spPr>
          <a:xfrm>
            <a:off x="5004048" y="5733256"/>
            <a:ext cx="4248472" cy="646331"/>
          </a:xfrm>
          <a:prstGeom prst="rect">
            <a:avLst/>
          </a:prstGeom>
          <a:noFill/>
        </p:spPr>
        <p:txBody>
          <a:bodyPr wrap="square" rtlCol="0">
            <a:spAutoFit/>
          </a:bodyPr>
          <a:lstStyle/>
          <a:p>
            <a:r>
              <a:rPr lang="en-US" dirty="0">
                <a:solidFill>
                  <a:prstClr val="black"/>
                </a:solidFill>
              </a:rPr>
              <a:t>Mort Walker, </a:t>
            </a:r>
            <a:r>
              <a:rPr lang="en-US" i="1" dirty="0">
                <a:solidFill>
                  <a:prstClr val="black"/>
                </a:solidFill>
              </a:rPr>
              <a:t>The Lexicon of </a:t>
            </a:r>
            <a:r>
              <a:rPr lang="en-US" i="1" dirty="0" err="1">
                <a:solidFill>
                  <a:prstClr val="black"/>
                </a:solidFill>
              </a:rPr>
              <a:t>Comicana</a:t>
            </a:r>
            <a:r>
              <a:rPr lang="en-US" dirty="0">
                <a:solidFill>
                  <a:prstClr val="black"/>
                </a:solidFill>
              </a:rPr>
              <a:t>, </a:t>
            </a:r>
          </a:p>
          <a:p>
            <a:r>
              <a:rPr lang="en-US" dirty="0">
                <a:solidFill>
                  <a:prstClr val="black"/>
                </a:solidFill>
              </a:rPr>
              <a:t>1980</a:t>
            </a:r>
            <a:endParaRPr lang="el-GR" dirty="0">
              <a:solidFill>
                <a:prstClr val="black"/>
              </a:solidFill>
            </a:endParaRPr>
          </a:p>
        </p:txBody>
      </p:sp>
    </p:spTree>
    <p:extLst>
      <p:ext uri="{BB962C8B-B14F-4D97-AF65-F5344CB8AC3E}">
        <p14:creationId xmlns:p14="http://schemas.microsoft.com/office/powerpoint/2010/main" xmlns="" val="5095691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Καρέ</a:t>
            </a:r>
            <a:endParaRPr lang="el-GR"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29</a:t>
            </a:fld>
            <a:endParaRPr lang="el-GR">
              <a:solidFill>
                <a:prstClr val="black">
                  <a:tint val="75000"/>
                </a:prstClr>
              </a:solidFill>
            </a:endParaRPr>
          </a:p>
        </p:txBody>
      </p:sp>
      <p:pic>
        <p:nvPicPr>
          <p:cNvPr id="6146" name="Picture 2"/>
          <p:cNvPicPr>
            <a:picLocks noGrp="1" noChangeAspect="1" noChangeArrowheads="1"/>
          </p:cNvPicPr>
          <p:nvPr>
            <p:ph idx="1"/>
          </p:nvPr>
        </p:nvPicPr>
        <p:blipFill>
          <a:blip r:embed="rId2" cstate="print"/>
          <a:srcRect/>
          <a:stretch>
            <a:fillRect/>
          </a:stretch>
        </p:blipFill>
        <p:spPr bwMode="auto">
          <a:xfrm>
            <a:off x="0" y="0"/>
            <a:ext cx="5292080" cy="6882950"/>
          </a:xfrm>
          <a:prstGeom prst="rect">
            <a:avLst/>
          </a:prstGeom>
          <a:noFill/>
          <a:ln w="9525">
            <a:noFill/>
            <a:miter lim="800000"/>
            <a:headEnd/>
            <a:tailEnd/>
          </a:ln>
          <a:effectLst/>
        </p:spPr>
      </p:pic>
      <p:sp>
        <p:nvSpPr>
          <p:cNvPr id="6" name="5 - TextBox"/>
          <p:cNvSpPr txBox="1"/>
          <p:nvPr/>
        </p:nvSpPr>
        <p:spPr>
          <a:xfrm>
            <a:off x="5364088" y="908720"/>
            <a:ext cx="3600400" cy="769441"/>
          </a:xfrm>
          <a:prstGeom prst="rect">
            <a:avLst/>
          </a:prstGeom>
          <a:noFill/>
        </p:spPr>
        <p:txBody>
          <a:bodyPr wrap="square" rtlCol="0">
            <a:spAutoFit/>
          </a:bodyPr>
          <a:lstStyle/>
          <a:p>
            <a:r>
              <a:rPr lang="el-GR" sz="4400" dirty="0">
                <a:solidFill>
                  <a:prstClr val="black"/>
                </a:solidFill>
              </a:rPr>
              <a:t>Καρέ</a:t>
            </a:r>
          </a:p>
        </p:txBody>
      </p:sp>
      <p:sp>
        <p:nvSpPr>
          <p:cNvPr id="7" name="6 - TextBox"/>
          <p:cNvSpPr txBox="1"/>
          <p:nvPr/>
        </p:nvSpPr>
        <p:spPr>
          <a:xfrm>
            <a:off x="5292080" y="5445224"/>
            <a:ext cx="4248472" cy="923330"/>
          </a:xfrm>
          <a:prstGeom prst="rect">
            <a:avLst/>
          </a:prstGeom>
          <a:noFill/>
        </p:spPr>
        <p:txBody>
          <a:bodyPr wrap="square" rtlCol="0">
            <a:spAutoFit/>
          </a:bodyPr>
          <a:lstStyle/>
          <a:p>
            <a:r>
              <a:rPr lang="en-US" dirty="0">
                <a:solidFill>
                  <a:prstClr val="black"/>
                </a:solidFill>
              </a:rPr>
              <a:t>Mort Walker, </a:t>
            </a:r>
            <a:r>
              <a:rPr lang="en-US" i="1" dirty="0">
                <a:solidFill>
                  <a:prstClr val="black"/>
                </a:solidFill>
              </a:rPr>
              <a:t>The Lexicon of </a:t>
            </a:r>
            <a:endParaRPr lang="el-GR" i="1" dirty="0">
              <a:solidFill>
                <a:prstClr val="black"/>
              </a:solidFill>
            </a:endParaRPr>
          </a:p>
          <a:p>
            <a:r>
              <a:rPr lang="en-US" i="1" dirty="0" err="1">
                <a:solidFill>
                  <a:prstClr val="black"/>
                </a:solidFill>
              </a:rPr>
              <a:t>Comicana</a:t>
            </a:r>
            <a:r>
              <a:rPr lang="en-US" dirty="0">
                <a:solidFill>
                  <a:prstClr val="black"/>
                </a:solidFill>
              </a:rPr>
              <a:t>, </a:t>
            </a:r>
          </a:p>
          <a:p>
            <a:r>
              <a:rPr lang="en-US" dirty="0">
                <a:solidFill>
                  <a:prstClr val="black"/>
                </a:solidFill>
              </a:rPr>
              <a:t>1980</a:t>
            </a:r>
            <a:endParaRPr lang="el-GR" dirty="0">
              <a:solidFill>
                <a:prstClr val="black"/>
              </a:solidFill>
            </a:endParaRPr>
          </a:p>
        </p:txBody>
      </p:sp>
    </p:spTree>
    <p:extLst>
      <p:ext uri="{BB962C8B-B14F-4D97-AF65-F5344CB8AC3E}">
        <p14:creationId xmlns:p14="http://schemas.microsoft.com/office/powerpoint/2010/main" xmlns="" val="14123448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5508104" cy="692696"/>
          </a:xfrm>
        </p:spPr>
        <p:txBody>
          <a:bodyPr>
            <a:normAutofit fontScale="90000"/>
          </a:bodyPr>
          <a:lstStyle/>
          <a:p>
            <a:r>
              <a:rPr lang="el-GR" dirty="0" smtClean="0"/>
              <a:t>ΜΑ ΕΙΝΑΙ ΤΕΧΝΗ</a:t>
            </a:r>
            <a:r>
              <a:rPr lang="en-US" dirty="0" smtClean="0"/>
              <a:t>;</a:t>
            </a:r>
            <a:endParaRPr lang="el-GR"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3</a:t>
            </a:fld>
            <a:endParaRPr lang="el-GR">
              <a:solidFill>
                <a:prstClr val="black">
                  <a:tint val="75000"/>
                </a:prstClr>
              </a:solidFill>
            </a:endParaRPr>
          </a:p>
        </p:txBody>
      </p:sp>
      <p:pic>
        <p:nvPicPr>
          <p:cNvPr id="2051" name="Picture 3"/>
          <p:cNvPicPr>
            <a:picLocks noGrp="1" noChangeAspect="1" noChangeArrowheads="1"/>
          </p:cNvPicPr>
          <p:nvPr>
            <p:ph idx="1"/>
          </p:nvPr>
        </p:nvPicPr>
        <p:blipFill>
          <a:blip r:embed="rId2" cstate="print"/>
          <a:srcRect/>
          <a:stretch>
            <a:fillRect/>
          </a:stretch>
        </p:blipFill>
        <p:spPr bwMode="auto">
          <a:xfrm>
            <a:off x="0" y="692696"/>
            <a:ext cx="2613813" cy="3672408"/>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cstate="print"/>
          <a:srcRect/>
          <a:stretch>
            <a:fillRect/>
          </a:stretch>
        </p:blipFill>
        <p:spPr bwMode="auto">
          <a:xfrm>
            <a:off x="2627784" y="2729792"/>
            <a:ext cx="2736304" cy="4128208"/>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5493400" y="1"/>
            <a:ext cx="2786834" cy="3212976"/>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cstate="print"/>
          <a:srcRect/>
          <a:stretch>
            <a:fillRect/>
          </a:stretch>
        </p:blipFill>
        <p:spPr bwMode="auto">
          <a:xfrm>
            <a:off x="6588224" y="3346245"/>
            <a:ext cx="2555776" cy="3511755"/>
          </a:xfrm>
          <a:prstGeom prst="rect">
            <a:avLst/>
          </a:prstGeom>
          <a:noFill/>
          <a:ln w="9525">
            <a:noFill/>
            <a:miter lim="800000"/>
            <a:headEnd/>
            <a:tailEnd/>
          </a:ln>
          <a:effectLst/>
        </p:spPr>
      </p:pic>
    </p:spTree>
    <p:extLst>
      <p:ext uri="{BB962C8B-B14F-4D97-AF65-F5344CB8AC3E}">
        <p14:creationId xmlns:p14="http://schemas.microsoft.com/office/powerpoint/2010/main" xmlns="" val="15762262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Μπαλονάκια λόγου</a:t>
            </a:r>
            <a:endParaRPr lang="el-GR"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30</a:t>
            </a:fld>
            <a:endParaRPr lang="el-GR">
              <a:solidFill>
                <a:prstClr val="black">
                  <a:tint val="75000"/>
                </a:prstClr>
              </a:solidFill>
            </a:endParaRPr>
          </a:p>
        </p:txBody>
      </p:sp>
      <p:pic>
        <p:nvPicPr>
          <p:cNvPr id="6146" name="Picture 2"/>
          <p:cNvPicPr>
            <a:picLocks noGrp="1" noChangeAspect="1" noChangeArrowheads="1"/>
          </p:cNvPicPr>
          <p:nvPr>
            <p:ph idx="1"/>
          </p:nvPr>
        </p:nvPicPr>
        <p:blipFill>
          <a:blip r:embed="rId2" cstate="print"/>
          <a:srcRect/>
          <a:stretch>
            <a:fillRect/>
          </a:stretch>
        </p:blipFill>
        <p:spPr bwMode="auto">
          <a:xfrm>
            <a:off x="0" y="1844824"/>
            <a:ext cx="9144000" cy="3678294"/>
          </a:xfrm>
          <a:prstGeom prst="rect">
            <a:avLst/>
          </a:prstGeom>
          <a:noFill/>
          <a:ln w="9525">
            <a:noFill/>
            <a:miter lim="800000"/>
            <a:headEnd/>
            <a:tailEnd/>
          </a:ln>
          <a:effectLst/>
        </p:spPr>
      </p:pic>
      <p:sp>
        <p:nvSpPr>
          <p:cNvPr id="6" name="5 - TextBox"/>
          <p:cNvSpPr txBox="1"/>
          <p:nvPr/>
        </p:nvSpPr>
        <p:spPr>
          <a:xfrm>
            <a:off x="6444208" y="5661248"/>
            <a:ext cx="2488695" cy="369332"/>
          </a:xfrm>
          <a:prstGeom prst="rect">
            <a:avLst/>
          </a:prstGeom>
          <a:noFill/>
        </p:spPr>
        <p:txBody>
          <a:bodyPr wrap="none" rtlCol="0">
            <a:spAutoFit/>
          </a:bodyPr>
          <a:lstStyle/>
          <a:p>
            <a:r>
              <a:rPr lang="en-US" dirty="0">
                <a:solidFill>
                  <a:prstClr val="black"/>
                </a:solidFill>
              </a:rPr>
              <a:t>Bill </a:t>
            </a:r>
            <a:r>
              <a:rPr lang="en-US" dirty="0" err="1">
                <a:solidFill>
                  <a:prstClr val="black"/>
                </a:solidFill>
              </a:rPr>
              <a:t>Grifith</a:t>
            </a:r>
            <a:r>
              <a:rPr lang="en-US" dirty="0">
                <a:solidFill>
                  <a:prstClr val="black"/>
                </a:solidFill>
              </a:rPr>
              <a:t>, </a:t>
            </a:r>
            <a:r>
              <a:rPr lang="en-US" i="1" dirty="0">
                <a:solidFill>
                  <a:prstClr val="black"/>
                </a:solidFill>
              </a:rPr>
              <a:t>Zippy</a:t>
            </a:r>
            <a:r>
              <a:rPr lang="en-US" dirty="0">
                <a:solidFill>
                  <a:prstClr val="black"/>
                </a:solidFill>
              </a:rPr>
              <a:t>, 2010</a:t>
            </a:r>
            <a:endParaRPr lang="el-GR" dirty="0">
              <a:solidFill>
                <a:prstClr val="black"/>
              </a:solidFill>
            </a:endParaRPr>
          </a:p>
        </p:txBody>
      </p:sp>
    </p:spTree>
    <p:extLst>
      <p:ext uri="{BB962C8B-B14F-4D97-AF65-F5344CB8AC3E}">
        <p14:creationId xmlns:p14="http://schemas.microsoft.com/office/powerpoint/2010/main" xmlns="" val="28829426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436096" y="274638"/>
            <a:ext cx="3707904" cy="1570186"/>
          </a:xfrm>
        </p:spPr>
        <p:txBody>
          <a:bodyPr/>
          <a:lstStyle/>
          <a:p>
            <a:r>
              <a:rPr lang="el-GR" dirty="0" smtClean="0"/>
              <a:t>Μπαλονάκια λόγου</a:t>
            </a:r>
            <a:endParaRPr lang="el-GR"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31</a:t>
            </a:fld>
            <a:endParaRPr lang="el-GR">
              <a:solidFill>
                <a:prstClr val="black">
                  <a:tint val="75000"/>
                </a:prstClr>
              </a:solidFill>
            </a:endParaRPr>
          </a:p>
        </p:txBody>
      </p:sp>
      <p:pic>
        <p:nvPicPr>
          <p:cNvPr id="1026" name="Picture 2"/>
          <p:cNvPicPr>
            <a:picLocks noGrp="1" noChangeAspect="1" noChangeArrowheads="1"/>
          </p:cNvPicPr>
          <p:nvPr>
            <p:ph idx="1"/>
          </p:nvPr>
        </p:nvPicPr>
        <p:blipFill>
          <a:blip r:embed="rId2" cstate="print"/>
          <a:srcRect/>
          <a:stretch>
            <a:fillRect/>
          </a:stretch>
        </p:blipFill>
        <p:spPr bwMode="auto">
          <a:xfrm>
            <a:off x="179512" y="-63714"/>
            <a:ext cx="5242311" cy="6921714"/>
          </a:xfrm>
          <a:prstGeom prst="rect">
            <a:avLst/>
          </a:prstGeom>
          <a:noFill/>
          <a:ln w="9525">
            <a:noFill/>
            <a:miter lim="800000"/>
            <a:headEnd/>
            <a:tailEnd/>
          </a:ln>
          <a:effectLst/>
        </p:spPr>
      </p:pic>
      <p:sp>
        <p:nvSpPr>
          <p:cNvPr id="6" name="5 - TextBox"/>
          <p:cNvSpPr txBox="1"/>
          <p:nvPr/>
        </p:nvSpPr>
        <p:spPr>
          <a:xfrm>
            <a:off x="5508104" y="5733256"/>
            <a:ext cx="3555578" cy="923330"/>
          </a:xfrm>
          <a:prstGeom prst="rect">
            <a:avLst/>
          </a:prstGeom>
          <a:noFill/>
        </p:spPr>
        <p:txBody>
          <a:bodyPr wrap="square" rtlCol="0">
            <a:spAutoFit/>
          </a:bodyPr>
          <a:lstStyle/>
          <a:p>
            <a:r>
              <a:rPr lang="en-US" dirty="0">
                <a:solidFill>
                  <a:prstClr val="black"/>
                </a:solidFill>
              </a:rPr>
              <a:t>Mort Walker, </a:t>
            </a:r>
            <a:r>
              <a:rPr lang="en-US" i="1" dirty="0">
                <a:solidFill>
                  <a:prstClr val="black"/>
                </a:solidFill>
              </a:rPr>
              <a:t>The Lexicon of </a:t>
            </a:r>
            <a:r>
              <a:rPr lang="en-US" i="1" dirty="0" err="1">
                <a:solidFill>
                  <a:prstClr val="black"/>
                </a:solidFill>
              </a:rPr>
              <a:t>Comicana</a:t>
            </a:r>
            <a:r>
              <a:rPr lang="en-US" dirty="0">
                <a:solidFill>
                  <a:prstClr val="black"/>
                </a:solidFill>
              </a:rPr>
              <a:t>, </a:t>
            </a:r>
          </a:p>
          <a:p>
            <a:r>
              <a:rPr lang="en-US" dirty="0">
                <a:solidFill>
                  <a:prstClr val="black"/>
                </a:solidFill>
              </a:rPr>
              <a:t>1980</a:t>
            </a:r>
            <a:endParaRPr lang="el-GR" dirty="0">
              <a:solidFill>
                <a:prstClr val="black"/>
              </a:solidFill>
            </a:endParaRPr>
          </a:p>
        </p:txBody>
      </p:sp>
    </p:spTree>
    <p:extLst>
      <p:ext uri="{BB962C8B-B14F-4D97-AF65-F5344CB8AC3E}">
        <p14:creationId xmlns:p14="http://schemas.microsoft.com/office/powerpoint/2010/main" xmlns="" val="2206819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32</a:t>
            </a:fld>
            <a:endParaRPr lang="el-GR">
              <a:solidFill>
                <a:prstClr val="black">
                  <a:tint val="75000"/>
                </a:prstClr>
              </a:solidFill>
            </a:endParaRPr>
          </a:p>
        </p:txBody>
      </p:sp>
      <p:pic>
        <p:nvPicPr>
          <p:cNvPr id="2050" name="Picture 2"/>
          <p:cNvPicPr>
            <a:picLocks noGrp="1" noChangeAspect="1" noChangeArrowheads="1"/>
          </p:cNvPicPr>
          <p:nvPr>
            <p:ph idx="1"/>
          </p:nvPr>
        </p:nvPicPr>
        <p:blipFill>
          <a:blip r:embed="rId2" cstate="print"/>
          <a:srcRect/>
          <a:stretch>
            <a:fillRect/>
          </a:stretch>
        </p:blipFill>
        <p:spPr bwMode="auto">
          <a:xfrm>
            <a:off x="0" y="-171400"/>
            <a:ext cx="5151982" cy="7029400"/>
          </a:xfrm>
          <a:prstGeom prst="rect">
            <a:avLst/>
          </a:prstGeom>
          <a:noFill/>
          <a:ln w="9525">
            <a:noFill/>
            <a:miter lim="800000"/>
            <a:headEnd/>
            <a:tailEnd/>
          </a:ln>
          <a:effectLst/>
        </p:spPr>
      </p:pic>
      <p:sp>
        <p:nvSpPr>
          <p:cNvPr id="6" name="1 - Τίτλος"/>
          <p:cNvSpPr>
            <a:spLocks noGrp="1"/>
          </p:cNvSpPr>
          <p:nvPr>
            <p:ph type="title"/>
          </p:nvPr>
        </p:nvSpPr>
        <p:spPr>
          <a:xfrm>
            <a:off x="5076056" y="274638"/>
            <a:ext cx="4067944" cy="1143000"/>
          </a:xfrm>
        </p:spPr>
        <p:txBody>
          <a:bodyPr>
            <a:normAutofit fontScale="90000"/>
          </a:bodyPr>
          <a:lstStyle/>
          <a:p>
            <a:r>
              <a:rPr lang="el-GR" dirty="0" smtClean="0"/>
              <a:t>Μπαλονάκια λόγου</a:t>
            </a:r>
            <a:endParaRPr lang="el-GR" dirty="0"/>
          </a:p>
        </p:txBody>
      </p:sp>
      <p:sp>
        <p:nvSpPr>
          <p:cNvPr id="7" name="6 - TextBox"/>
          <p:cNvSpPr txBox="1"/>
          <p:nvPr/>
        </p:nvSpPr>
        <p:spPr>
          <a:xfrm>
            <a:off x="5004048" y="5733256"/>
            <a:ext cx="4248472" cy="646331"/>
          </a:xfrm>
          <a:prstGeom prst="rect">
            <a:avLst/>
          </a:prstGeom>
          <a:noFill/>
        </p:spPr>
        <p:txBody>
          <a:bodyPr wrap="square" rtlCol="0">
            <a:spAutoFit/>
          </a:bodyPr>
          <a:lstStyle/>
          <a:p>
            <a:r>
              <a:rPr lang="en-US" dirty="0">
                <a:solidFill>
                  <a:prstClr val="black"/>
                </a:solidFill>
              </a:rPr>
              <a:t>Mort Walker, </a:t>
            </a:r>
            <a:r>
              <a:rPr lang="en-US" i="1" dirty="0">
                <a:solidFill>
                  <a:prstClr val="black"/>
                </a:solidFill>
              </a:rPr>
              <a:t>The Lexicon of </a:t>
            </a:r>
            <a:r>
              <a:rPr lang="en-US" i="1" dirty="0" err="1">
                <a:solidFill>
                  <a:prstClr val="black"/>
                </a:solidFill>
              </a:rPr>
              <a:t>Comicana</a:t>
            </a:r>
            <a:r>
              <a:rPr lang="en-US" dirty="0">
                <a:solidFill>
                  <a:prstClr val="black"/>
                </a:solidFill>
              </a:rPr>
              <a:t>, </a:t>
            </a:r>
          </a:p>
          <a:p>
            <a:r>
              <a:rPr lang="en-US" dirty="0">
                <a:solidFill>
                  <a:prstClr val="black"/>
                </a:solidFill>
              </a:rPr>
              <a:t>1980</a:t>
            </a:r>
            <a:endParaRPr lang="el-GR" dirty="0">
              <a:solidFill>
                <a:prstClr val="black"/>
              </a:solidFill>
            </a:endParaRPr>
          </a:p>
        </p:txBody>
      </p:sp>
    </p:spTree>
    <p:extLst>
      <p:ext uri="{BB962C8B-B14F-4D97-AF65-F5344CB8AC3E}">
        <p14:creationId xmlns:p14="http://schemas.microsoft.com/office/powerpoint/2010/main" xmlns="" val="4509209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860032" y="116632"/>
            <a:ext cx="4283968" cy="1143000"/>
          </a:xfrm>
        </p:spPr>
        <p:txBody>
          <a:bodyPr>
            <a:normAutofit fontScale="90000"/>
          </a:bodyPr>
          <a:lstStyle/>
          <a:p>
            <a:r>
              <a:rPr lang="el-GR" dirty="0" smtClean="0"/>
              <a:t>Μπαλονάκια σκέψης</a:t>
            </a:r>
            <a:endParaRPr lang="el-GR"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33</a:t>
            </a:fld>
            <a:endParaRPr lang="el-GR">
              <a:solidFill>
                <a:prstClr val="black">
                  <a:tint val="75000"/>
                </a:prstClr>
              </a:solidFill>
            </a:endParaRPr>
          </a:p>
        </p:txBody>
      </p:sp>
      <p:pic>
        <p:nvPicPr>
          <p:cNvPr id="8194" name="Picture 2"/>
          <p:cNvPicPr>
            <a:picLocks noGrp="1" noChangeAspect="1" noChangeArrowheads="1"/>
          </p:cNvPicPr>
          <p:nvPr>
            <p:ph idx="1"/>
          </p:nvPr>
        </p:nvPicPr>
        <p:blipFill>
          <a:blip r:embed="rId2" cstate="print"/>
          <a:srcRect/>
          <a:stretch>
            <a:fillRect/>
          </a:stretch>
        </p:blipFill>
        <p:spPr bwMode="auto">
          <a:xfrm>
            <a:off x="0" y="0"/>
            <a:ext cx="4860032" cy="6823230"/>
          </a:xfrm>
          <a:prstGeom prst="rect">
            <a:avLst/>
          </a:prstGeom>
          <a:noFill/>
          <a:ln w="9525">
            <a:noFill/>
            <a:miter lim="800000"/>
            <a:headEnd/>
            <a:tailEnd/>
          </a:ln>
          <a:effectLst/>
        </p:spPr>
      </p:pic>
      <p:sp>
        <p:nvSpPr>
          <p:cNvPr id="6" name="5 - TextBox"/>
          <p:cNvSpPr txBox="1"/>
          <p:nvPr/>
        </p:nvSpPr>
        <p:spPr>
          <a:xfrm>
            <a:off x="6228184" y="5661248"/>
            <a:ext cx="1890261" cy="369332"/>
          </a:xfrm>
          <a:prstGeom prst="rect">
            <a:avLst/>
          </a:prstGeom>
          <a:noFill/>
        </p:spPr>
        <p:txBody>
          <a:bodyPr wrap="none" rtlCol="0">
            <a:spAutoFit/>
          </a:bodyPr>
          <a:lstStyle/>
          <a:p>
            <a:r>
              <a:rPr lang="en-US" dirty="0">
                <a:solidFill>
                  <a:prstClr val="black"/>
                </a:solidFill>
              </a:rPr>
              <a:t>Superman, 1953</a:t>
            </a:r>
            <a:endParaRPr lang="el-GR" dirty="0">
              <a:solidFill>
                <a:prstClr val="black"/>
              </a:solidFill>
            </a:endParaRPr>
          </a:p>
        </p:txBody>
      </p:sp>
    </p:spTree>
    <p:extLst>
      <p:ext uri="{BB962C8B-B14F-4D97-AF65-F5344CB8AC3E}">
        <p14:creationId xmlns:p14="http://schemas.microsoft.com/office/powerpoint/2010/main" xmlns="" val="15998283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499992" y="116632"/>
            <a:ext cx="4644008" cy="1143000"/>
          </a:xfrm>
        </p:spPr>
        <p:txBody>
          <a:bodyPr>
            <a:normAutofit fontScale="90000"/>
          </a:bodyPr>
          <a:lstStyle/>
          <a:p>
            <a:r>
              <a:rPr lang="el-GR" dirty="0" smtClean="0"/>
              <a:t>Μπαλονάκια σκέψης</a:t>
            </a:r>
            <a:endParaRPr lang="el-GR"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34</a:t>
            </a:fld>
            <a:endParaRPr lang="el-GR">
              <a:solidFill>
                <a:prstClr val="black">
                  <a:tint val="75000"/>
                </a:prstClr>
              </a:solidFill>
            </a:endParaRPr>
          </a:p>
        </p:txBody>
      </p:sp>
      <p:pic>
        <p:nvPicPr>
          <p:cNvPr id="9218" name="Picture 2"/>
          <p:cNvPicPr>
            <a:picLocks noGrp="1" noChangeAspect="1" noChangeArrowheads="1"/>
          </p:cNvPicPr>
          <p:nvPr>
            <p:ph idx="1"/>
          </p:nvPr>
        </p:nvPicPr>
        <p:blipFill>
          <a:blip r:embed="rId2" cstate="print"/>
          <a:srcRect/>
          <a:stretch>
            <a:fillRect/>
          </a:stretch>
        </p:blipFill>
        <p:spPr bwMode="auto">
          <a:xfrm>
            <a:off x="0" y="0"/>
            <a:ext cx="4499992" cy="6806238"/>
          </a:xfrm>
          <a:prstGeom prst="rect">
            <a:avLst/>
          </a:prstGeom>
          <a:noFill/>
          <a:ln w="9525">
            <a:noFill/>
            <a:miter lim="800000"/>
            <a:headEnd/>
            <a:tailEnd/>
          </a:ln>
          <a:effectLst/>
        </p:spPr>
      </p:pic>
      <p:sp>
        <p:nvSpPr>
          <p:cNvPr id="6" name="5 - TextBox"/>
          <p:cNvSpPr txBox="1"/>
          <p:nvPr/>
        </p:nvSpPr>
        <p:spPr>
          <a:xfrm>
            <a:off x="4499992" y="5733256"/>
            <a:ext cx="7059005" cy="646331"/>
          </a:xfrm>
          <a:prstGeom prst="rect">
            <a:avLst/>
          </a:prstGeom>
          <a:noFill/>
        </p:spPr>
        <p:txBody>
          <a:bodyPr wrap="square" rtlCol="0">
            <a:spAutoFit/>
          </a:bodyPr>
          <a:lstStyle/>
          <a:p>
            <a:r>
              <a:rPr lang="en-US" dirty="0">
                <a:solidFill>
                  <a:prstClr val="black"/>
                </a:solidFill>
              </a:rPr>
              <a:t>Stan Lee, Joe Carter, Dick Ayers, </a:t>
            </a:r>
          </a:p>
          <a:p>
            <a:r>
              <a:rPr lang="en-US" i="1" dirty="0">
                <a:solidFill>
                  <a:prstClr val="black"/>
                </a:solidFill>
              </a:rPr>
              <a:t>                     Strange Tales</a:t>
            </a:r>
            <a:r>
              <a:rPr lang="en-US" dirty="0">
                <a:solidFill>
                  <a:prstClr val="black"/>
                </a:solidFill>
              </a:rPr>
              <a:t>, 1963</a:t>
            </a:r>
            <a:endParaRPr lang="el-GR" dirty="0">
              <a:solidFill>
                <a:prstClr val="black"/>
              </a:solidFill>
            </a:endParaRPr>
          </a:p>
        </p:txBody>
      </p:sp>
    </p:spTree>
    <p:extLst>
      <p:ext uri="{BB962C8B-B14F-4D97-AF65-F5344CB8AC3E}">
        <p14:creationId xmlns:p14="http://schemas.microsoft.com/office/powerpoint/2010/main" xmlns="" val="39068045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35</a:t>
            </a:fld>
            <a:endParaRPr lang="el-GR">
              <a:solidFill>
                <a:prstClr val="black">
                  <a:tint val="75000"/>
                </a:prstClr>
              </a:solidFill>
            </a:endParaRPr>
          </a:p>
        </p:txBody>
      </p:sp>
      <p:pic>
        <p:nvPicPr>
          <p:cNvPr id="29698" name="Picture 2"/>
          <p:cNvPicPr>
            <a:picLocks noGrp="1" noChangeAspect="1" noChangeArrowheads="1"/>
          </p:cNvPicPr>
          <p:nvPr>
            <p:ph idx="1"/>
          </p:nvPr>
        </p:nvPicPr>
        <p:blipFill>
          <a:blip r:embed="rId2" cstate="print"/>
          <a:srcRect/>
          <a:stretch>
            <a:fillRect/>
          </a:stretch>
        </p:blipFill>
        <p:spPr bwMode="auto">
          <a:xfrm>
            <a:off x="683568" y="-25250"/>
            <a:ext cx="6912768" cy="6912768"/>
          </a:xfrm>
          <a:prstGeom prst="rect">
            <a:avLst/>
          </a:prstGeom>
          <a:noFill/>
          <a:ln w="9525">
            <a:noFill/>
            <a:miter lim="800000"/>
            <a:headEnd/>
            <a:tailEnd/>
          </a:ln>
          <a:effectLst/>
        </p:spPr>
      </p:pic>
    </p:spTree>
    <p:extLst>
      <p:ext uri="{BB962C8B-B14F-4D97-AF65-F5344CB8AC3E}">
        <p14:creationId xmlns:p14="http://schemas.microsoft.com/office/powerpoint/2010/main" xmlns="" val="14786427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0" y="0"/>
            <a:ext cx="4572000" cy="1417638"/>
          </a:xfrm>
        </p:spPr>
        <p:txBody>
          <a:bodyPr/>
          <a:lstStyle/>
          <a:p>
            <a:r>
              <a:rPr lang="el-GR" dirty="0" smtClean="0"/>
              <a:t>Λόγος Αφηγητή</a:t>
            </a:r>
            <a:endParaRPr lang="el-GR"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36</a:t>
            </a:fld>
            <a:endParaRPr lang="el-GR">
              <a:solidFill>
                <a:prstClr val="black">
                  <a:tint val="75000"/>
                </a:prstClr>
              </a:solidFill>
            </a:endParaRPr>
          </a:p>
        </p:txBody>
      </p:sp>
      <p:pic>
        <p:nvPicPr>
          <p:cNvPr id="7170" name="Picture 2"/>
          <p:cNvPicPr>
            <a:picLocks noGrp="1" noChangeAspect="1" noChangeArrowheads="1"/>
          </p:cNvPicPr>
          <p:nvPr>
            <p:ph idx="1"/>
          </p:nvPr>
        </p:nvPicPr>
        <p:blipFill>
          <a:blip r:embed="rId2" cstate="print"/>
          <a:srcRect/>
          <a:stretch>
            <a:fillRect/>
          </a:stretch>
        </p:blipFill>
        <p:spPr bwMode="auto">
          <a:xfrm>
            <a:off x="0" y="0"/>
            <a:ext cx="4572000" cy="6779611"/>
          </a:xfrm>
          <a:prstGeom prst="rect">
            <a:avLst/>
          </a:prstGeom>
          <a:noFill/>
          <a:ln w="9525">
            <a:noFill/>
            <a:miter lim="800000"/>
            <a:headEnd/>
            <a:tailEnd/>
          </a:ln>
          <a:effectLst/>
        </p:spPr>
      </p:pic>
      <p:sp>
        <p:nvSpPr>
          <p:cNvPr id="6" name="5 - TextBox"/>
          <p:cNvSpPr txBox="1"/>
          <p:nvPr/>
        </p:nvSpPr>
        <p:spPr>
          <a:xfrm>
            <a:off x="5220072" y="5733256"/>
            <a:ext cx="3923928" cy="369332"/>
          </a:xfrm>
          <a:prstGeom prst="rect">
            <a:avLst/>
          </a:prstGeom>
          <a:noFill/>
        </p:spPr>
        <p:txBody>
          <a:bodyPr wrap="square" rtlCol="0">
            <a:spAutoFit/>
          </a:bodyPr>
          <a:lstStyle/>
          <a:p>
            <a:r>
              <a:rPr lang="en-US" dirty="0">
                <a:solidFill>
                  <a:prstClr val="black"/>
                </a:solidFill>
              </a:rPr>
              <a:t>Craig Thompson, </a:t>
            </a:r>
            <a:r>
              <a:rPr lang="en-US" i="1" dirty="0">
                <a:solidFill>
                  <a:prstClr val="black"/>
                </a:solidFill>
              </a:rPr>
              <a:t>Blankets</a:t>
            </a:r>
            <a:r>
              <a:rPr lang="en-US" dirty="0">
                <a:solidFill>
                  <a:prstClr val="black"/>
                </a:solidFill>
              </a:rPr>
              <a:t>, 2003</a:t>
            </a:r>
            <a:endParaRPr lang="el-GR" dirty="0">
              <a:solidFill>
                <a:prstClr val="black"/>
              </a:solidFill>
            </a:endParaRPr>
          </a:p>
        </p:txBody>
      </p:sp>
    </p:spTree>
    <p:extLst>
      <p:ext uri="{BB962C8B-B14F-4D97-AF65-F5344CB8AC3E}">
        <p14:creationId xmlns:p14="http://schemas.microsoft.com/office/powerpoint/2010/main" xmlns="" val="22469343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76056" y="274638"/>
            <a:ext cx="4067944" cy="1143000"/>
          </a:xfrm>
        </p:spPr>
        <p:txBody>
          <a:bodyPr/>
          <a:lstStyle/>
          <a:p>
            <a:r>
              <a:rPr lang="el-GR" dirty="0" smtClean="0"/>
              <a:t>Ονοματοποιίες</a:t>
            </a:r>
            <a:endParaRPr lang="el-GR"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37</a:t>
            </a:fld>
            <a:endParaRPr lang="el-GR">
              <a:solidFill>
                <a:prstClr val="black">
                  <a:tint val="75000"/>
                </a:prstClr>
              </a:solidFill>
            </a:endParaRPr>
          </a:p>
        </p:txBody>
      </p:sp>
      <p:pic>
        <p:nvPicPr>
          <p:cNvPr id="10243" name="Picture 3"/>
          <p:cNvPicPr>
            <a:picLocks noGrp="1" noChangeAspect="1" noChangeArrowheads="1"/>
          </p:cNvPicPr>
          <p:nvPr>
            <p:ph idx="1"/>
          </p:nvPr>
        </p:nvPicPr>
        <p:blipFill>
          <a:blip r:embed="rId2" cstate="print"/>
          <a:srcRect/>
          <a:stretch>
            <a:fillRect/>
          </a:stretch>
        </p:blipFill>
        <p:spPr bwMode="auto">
          <a:xfrm>
            <a:off x="0" y="0"/>
            <a:ext cx="5076056" cy="6794278"/>
          </a:xfrm>
          <a:prstGeom prst="rect">
            <a:avLst/>
          </a:prstGeom>
          <a:noFill/>
          <a:ln w="9525">
            <a:noFill/>
            <a:miter lim="800000"/>
            <a:headEnd/>
            <a:tailEnd/>
          </a:ln>
          <a:effectLst/>
        </p:spPr>
      </p:pic>
      <p:sp>
        <p:nvSpPr>
          <p:cNvPr id="7" name="6 - TextBox"/>
          <p:cNvSpPr txBox="1"/>
          <p:nvPr/>
        </p:nvSpPr>
        <p:spPr>
          <a:xfrm>
            <a:off x="5148064" y="5589240"/>
            <a:ext cx="1313180" cy="369332"/>
          </a:xfrm>
          <a:prstGeom prst="rect">
            <a:avLst/>
          </a:prstGeom>
          <a:noFill/>
        </p:spPr>
        <p:txBody>
          <a:bodyPr wrap="none" rtlCol="0">
            <a:spAutoFit/>
          </a:bodyPr>
          <a:lstStyle/>
          <a:p>
            <a:r>
              <a:rPr lang="en-US" dirty="0">
                <a:solidFill>
                  <a:prstClr val="black"/>
                </a:solidFill>
              </a:rPr>
              <a:t>Don Martin</a:t>
            </a:r>
            <a:endParaRPr lang="el-GR" dirty="0">
              <a:solidFill>
                <a:prstClr val="black"/>
              </a:solidFill>
            </a:endParaRPr>
          </a:p>
        </p:txBody>
      </p:sp>
    </p:spTree>
    <p:extLst>
      <p:ext uri="{BB962C8B-B14F-4D97-AF65-F5344CB8AC3E}">
        <p14:creationId xmlns:p14="http://schemas.microsoft.com/office/powerpoint/2010/main" xmlns="" val="24308957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292080" y="274638"/>
            <a:ext cx="3851920" cy="1143000"/>
          </a:xfrm>
        </p:spPr>
        <p:txBody>
          <a:bodyPr/>
          <a:lstStyle/>
          <a:p>
            <a:r>
              <a:rPr lang="el-GR" dirty="0" smtClean="0"/>
              <a:t>Ονοματοποιίες</a:t>
            </a:r>
            <a:endParaRPr lang="el-GR"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38</a:t>
            </a:fld>
            <a:endParaRPr lang="el-GR">
              <a:solidFill>
                <a:prstClr val="black">
                  <a:tint val="75000"/>
                </a:prstClr>
              </a:solidFill>
            </a:endParaRPr>
          </a:p>
        </p:txBody>
      </p:sp>
      <p:pic>
        <p:nvPicPr>
          <p:cNvPr id="3074" name="Picture 2"/>
          <p:cNvPicPr>
            <a:picLocks noGrp="1" noChangeAspect="1" noChangeArrowheads="1"/>
          </p:cNvPicPr>
          <p:nvPr>
            <p:ph idx="1"/>
          </p:nvPr>
        </p:nvPicPr>
        <p:blipFill>
          <a:blip r:embed="rId2" cstate="print"/>
          <a:srcRect/>
          <a:stretch>
            <a:fillRect/>
          </a:stretch>
        </p:blipFill>
        <p:spPr bwMode="auto">
          <a:xfrm>
            <a:off x="0" y="0"/>
            <a:ext cx="5345810" cy="6905758"/>
          </a:xfrm>
          <a:prstGeom prst="rect">
            <a:avLst/>
          </a:prstGeom>
          <a:noFill/>
          <a:ln w="9525">
            <a:noFill/>
            <a:miter lim="800000"/>
            <a:headEnd/>
            <a:tailEnd/>
          </a:ln>
          <a:effectLst/>
        </p:spPr>
      </p:pic>
      <p:sp>
        <p:nvSpPr>
          <p:cNvPr id="6" name="5 - TextBox"/>
          <p:cNvSpPr txBox="1"/>
          <p:nvPr/>
        </p:nvSpPr>
        <p:spPr>
          <a:xfrm>
            <a:off x="5436096" y="5733256"/>
            <a:ext cx="3707904" cy="923330"/>
          </a:xfrm>
          <a:prstGeom prst="rect">
            <a:avLst/>
          </a:prstGeom>
          <a:noFill/>
        </p:spPr>
        <p:txBody>
          <a:bodyPr wrap="square" rtlCol="0">
            <a:spAutoFit/>
          </a:bodyPr>
          <a:lstStyle/>
          <a:p>
            <a:r>
              <a:rPr lang="en-US" dirty="0">
                <a:solidFill>
                  <a:prstClr val="black"/>
                </a:solidFill>
              </a:rPr>
              <a:t>Mort Walker, </a:t>
            </a:r>
            <a:r>
              <a:rPr lang="en-US" i="1" dirty="0">
                <a:solidFill>
                  <a:prstClr val="black"/>
                </a:solidFill>
              </a:rPr>
              <a:t>The Lexicon of </a:t>
            </a:r>
            <a:r>
              <a:rPr lang="en-US" i="1" dirty="0" err="1">
                <a:solidFill>
                  <a:prstClr val="black"/>
                </a:solidFill>
              </a:rPr>
              <a:t>Comicana</a:t>
            </a:r>
            <a:r>
              <a:rPr lang="en-US" dirty="0">
                <a:solidFill>
                  <a:prstClr val="black"/>
                </a:solidFill>
              </a:rPr>
              <a:t>, </a:t>
            </a:r>
          </a:p>
          <a:p>
            <a:r>
              <a:rPr lang="en-US" dirty="0">
                <a:solidFill>
                  <a:prstClr val="black"/>
                </a:solidFill>
              </a:rPr>
              <a:t>1980</a:t>
            </a:r>
            <a:endParaRPr lang="el-GR" dirty="0">
              <a:solidFill>
                <a:prstClr val="black"/>
              </a:solidFill>
            </a:endParaRPr>
          </a:p>
        </p:txBody>
      </p:sp>
    </p:spTree>
    <p:extLst>
      <p:ext uri="{BB962C8B-B14F-4D97-AF65-F5344CB8AC3E}">
        <p14:creationId xmlns:p14="http://schemas.microsoft.com/office/powerpoint/2010/main" xmlns="" val="24473036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39</a:t>
            </a:fld>
            <a:endParaRPr lang="el-GR">
              <a:solidFill>
                <a:prstClr val="black">
                  <a:tint val="75000"/>
                </a:prstClr>
              </a:solidFill>
            </a:endParaRPr>
          </a:p>
        </p:txBody>
      </p:sp>
      <p:pic>
        <p:nvPicPr>
          <p:cNvPr id="4098" name="Picture 2"/>
          <p:cNvPicPr>
            <a:picLocks noGrp="1" noChangeAspect="1" noChangeArrowheads="1"/>
          </p:cNvPicPr>
          <p:nvPr>
            <p:ph idx="1"/>
          </p:nvPr>
        </p:nvPicPr>
        <p:blipFill>
          <a:blip r:embed="rId2" cstate="print"/>
          <a:srcRect/>
          <a:stretch>
            <a:fillRect/>
          </a:stretch>
        </p:blipFill>
        <p:spPr bwMode="auto">
          <a:xfrm>
            <a:off x="0" y="1"/>
            <a:ext cx="5368511" cy="6858000"/>
          </a:xfrm>
          <a:prstGeom prst="rect">
            <a:avLst/>
          </a:prstGeom>
          <a:noFill/>
          <a:ln w="9525">
            <a:noFill/>
            <a:miter lim="800000"/>
            <a:headEnd/>
            <a:tailEnd/>
          </a:ln>
          <a:effectLst/>
        </p:spPr>
      </p:pic>
      <p:sp>
        <p:nvSpPr>
          <p:cNvPr id="6" name="1 - Τίτλος"/>
          <p:cNvSpPr>
            <a:spLocks noGrp="1"/>
          </p:cNvSpPr>
          <p:nvPr>
            <p:ph type="title"/>
          </p:nvPr>
        </p:nvSpPr>
        <p:spPr>
          <a:xfrm>
            <a:off x="5220072" y="274638"/>
            <a:ext cx="3923928" cy="1143000"/>
          </a:xfrm>
        </p:spPr>
        <p:txBody>
          <a:bodyPr/>
          <a:lstStyle/>
          <a:p>
            <a:r>
              <a:rPr lang="el-GR" dirty="0" smtClean="0"/>
              <a:t>Ονοματοποιίες</a:t>
            </a:r>
            <a:endParaRPr lang="el-GR" dirty="0"/>
          </a:p>
        </p:txBody>
      </p:sp>
      <p:sp>
        <p:nvSpPr>
          <p:cNvPr id="7" name="6 - TextBox"/>
          <p:cNvSpPr txBox="1"/>
          <p:nvPr/>
        </p:nvSpPr>
        <p:spPr>
          <a:xfrm>
            <a:off x="5436096" y="5733256"/>
            <a:ext cx="3627586" cy="923330"/>
          </a:xfrm>
          <a:prstGeom prst="rect">
            <a:avLst/>
          </a:prstGeom>
          <a:noFill/>
        </p:spPr>
        <p:txBody>
          <a:bodyPr wrap="square" rtlCol="0">
            <a:spAutoFit/>
          </a:bodyPr>
          <a:lstStyle/>
          <a:p>
            <a:r>
              <a:rPr lang="en-US" dirty="0">
                <a:solidFill>
                  <a:prstClr val="black"/>
                </a:solidFill>
              </a:rPr>
              <a:t>Mort Walker, </a:t>
            </a:r>
            <a:r>
              <a:rPr lang="en-US" i="1" dirty="0">
                <a:solidFill>
                  <a:prstClr val="black"/>
                </a:solidFill>
              </a:rPr>
              <a:t>The Lexicon of </a:t>
            </a:r>
            <a:r>
              <a:rPr lang="en-US" i="1" dirty="0" err="1">
                <a:solidFill>
                  <a:prstClr val="black"/>
                </a:solidFill>
              </a:rPr>
              <a:t>Comicana</a:t>
            </a:r>
            <a:r>
              <a:rPr lang="en-US" dirty="0">
                <a:solidFill>
                  <a:prstClr val="black"/>
                </a:solidFill>
              </a:rPr>
              <a:t>, </a:t>
            </a:r>
          </a:p>
          <a:p>
            <a:r>
              <a:rPr lang="en-US" dirty="0">
                <a:solidFill>
                  <a:prstClr val="black"/>
                </a:solidFill>
              </a:rPr>
              <a:t>1980</a:t>
            </a:r>
            <a:endParaRPr lang="el-GR" dirty="0">
              <a:solidFill>
                <a:prstClr val="black"/>
              </a:solidFill>
            </a:endParaRPr>
          </a:p>
        </p:txBody>
      </p:sp>
    </p:spTree>
    <p:extLst>
      <p:ext uri="{BB962C8B-B14F-4D97-AF65-F5344CB8AC3E}">
        <p14:creationId xmlns:p14="http://schemas.microsoft.com/office/powerpoint/2010/main" xmlns="" val="29319424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764704"/>
            <a:ext cx="9144000" cy="6093296"/>
          </a:xfrm>
        </p:spPr>
        <p:txBody>
          <a:bodyPr/>
          <a:lstStyle/>
          <a:p>
            <a:r>
              <a:rPr lang="el-GR" dirty="0" smtClean="0"/>
              <a:t>Η λέξη </a:t>
            </a:r>
            <a:r>
              <a:rPr lang="en-US" dirty="0" smtClean="0"/>
              <a:t>“</a:t>
            </a:r>
            <a:r>
              <a:rPr lang="el-GR" dirty="0" smtClean="0"/>
              <a:t>τέχνη</a:t>
            </a:r>
            <a:r>
              <a:rPr lang="en-US" dirty="0" smtClean="0"/>
              <a:t>”</a:t>
            </a:r>
            <a:r>
              <a:rPr lang="el-GR" dirty="0" smtClean="0"/>
              <a:t> είναι μια παραφωνία. Μια απάτη που διείσδυσε στο κοινό από τους αποκαλούμενους </a:t>
            </a:r>
            <a:r>
              <a:rPr lang="en-US" dirty="0" smtClean="0"/>
              <a:t>“</a:t>
            </a:r>
            <a:r>
              <a:rPr lang="el-GR" dirty="0" smtClean="0"/>
              <a:t>καλλιτέχνες</a:t>
            </a:r>
            <a:r>
              <a:rPr lang="en-US" dirty="0" smtClean="0"/>
              <a:t>”</a:t>
            </a:r>
            <a:r>
              <a:rPr lang="el-GR" dirty="0" smtClean="0"/>
              <a:t> που εγκαθίδρυσαν τους εαυτούς τους πάνω σε ένα βάθρο και διαφημίστηκαν από </a:t>
            </a:r>
            <a:r>
              <a:rPr lang="el-GR" dirty="0" err="1" smtClean="0"/>
              <a:t>λιγδοσώβρακους</a:t>
            </a:r>
            <a:r>
              <a:rPr lang="el-GR" dirty="0" smtClean="0"/>
              <a:t> διανοούμενους σε χρυσελεφάντινους πύργους και αισθηματικούς «κριτικούς» που νομίζουν ότι ο κόσμος τους χρωστάει κάτι.</a:t>
            </a:r>
          </a:p>
          <a:p>
            <a:pPr algn="r">
              <a:buNone/>
            </a:pPr>
            <a:r>
              <a:rPr lang="en-US" dirty="0" smtClean="0"/>
              <a:t>Robert Crumb</a:t>
            </a:r>
          </a:p>
          <a:p>
            <a:pPr algn="r">
              <a:buNone/>
            </a:pPr>
            <a:r>
              <a:rPr lang="en-US" dirty="0" smtClean="0"/>
              <a:t>(1969)</a:t>
            </a:r>
            <a:r>
              <a:rPr lang="el-GR" dirty="0" smtClean="0"/>
              <a:t> </a:t>
            </a:r>
            <a:endParaRPr lang="el-GR" dirty="0"/>
          </a:p>
        </p:txBody>
      </p:sp>
    </p:spTree>
    <p:extLst>
      <p:ext uri="{BB962C8B-B14F-4D97-AF65-F5344CB8AC3E}">
        <p14:creationId xmlns:p14="http://schemas.microsoft.com/office/powerpoint/2010/main" xmlns="" val="11570260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220072" y="5157192"/>
            <a:ext cx="3923928" cy="1143000"/>
          </a:xfrm>
        </p:spPr>
        <p:txBody>
          <a:bodyPr/>
          <a:lstStyle/>
          <a:p>
            <a:r>
              <a:rPr lang="en-US" sz="1800" dirty="0" smtClean="0"/>
              <a:t>Ramon Perez, Ron </a:t>
            </a:r>
            <a:r>
              <a:rPr lang="en-US" sz="1800" dirty="0" err="1" smtClean="0"/>
              <a:t>Coughler</a:t>
            </a:r>
            <a:r>
              <a:rPr lang="en-US" sz="1800" dirty="0" smtClean="0"/>
              <a:t>, </a:t>
            </a:r>
            <a:r>
              <a:rPr lang="en-US" sz="1800" i="1" dirty="0" smtClean="0"/>
              <a:t>Butternut Squash</a:t>
            </a:r>
            <a:r>
              <a:rPr lang="en-US" sz="1800" dirty="0" smtClean="0"/>
              <a:t>, 2007</a:t>
            </a:r>
            <a:endParaRPr lang="el-GR" sz="1800"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40</a:t>
            </a:fld>
            <a:endParaRPr lang="el-GR">
              <a:solidFill>
                <a:prstClr val="black">
                  <a:tint val="75000"/>
                </a:prstClr>
              </a:solidFill>
            </a:endParaRPr>
          </a:p>
        </p:txBody>
      </p:sp>
      <p:pic>
        <p:nvPicPr>
          <p:cNvPr id="11266" name="Picture 2"/>
          <p:cNvPicPr>
            <a:picLocks noGrp="1" noChangeAspect="1" noChangeArrowheads="1"/>
          </p:cNvPicPr>
          <p:nvPr>
            <p:ph idx="1"/>
          </p:nvPr>
        </p:nvPicPr>
        <p:blipFill>
          <a:blip r:embed="rId2" cstate="print"/>
          <a:srcRect/>
          <a:stretch>
            <a:fillRect/>
          </a:stretch>
        </p:blipFill>
        <p:spPr bwMode="auto">
          <a:xfrm>
            <a:off x="0" y="0"/>
            <a:ext cx="5292080" cy="6859858"/>
          </a:xfrm>
          <a:prstGeom prst="rect">
            <a:avLst/>
          </a:prstGeom>
          <a:noFill/>
          <a:ln w="9525">
            <a:noFill/>
            <a:miter lim="800000"/>
            <a:headEnd/>
            <a:tailEnd/>
          </a:ln>
          <a:effectLst/>
        </p:spPr>
      </p:pic>
      <p:sp>
        <p:nvSpPr>
          <p:cNvPr id="6" name="1 - Τίτλος"/>
          <p:cNvSpPr txBox="1">
            <a:spLocks/>
          </p:cNvSpPr>
          <p:nvPr/>
        </p:nvSpPr>
        <p:spPr bwMode="auto">
          <a:xfrm>
            <a:off x="5220072" y="274638"/>
            <a:ext cx="3923928"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l-GR" sz="4400" kern="0" dirty="0">
                <a:solidFill>
                  <a:srgbClr val="1F497D"/>
                </a:solidFill>
              </a:rPr>
              <a:t>Ονοματοποιίες</a:t>
            </a:r>
          </a:p>
        </p:txBody>
      </p:sp>
    </p:spTree>
    <p:extLst>
      <p:ext uri="{BB962C8B-B14F-4D97-AF65-F5344CB8AC3E}">
        <p14:creationId xmlns:p14="http://schemas.microsoft.com/office/powerpoint/2010/main" xmlns="" val="17710528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5076825" y="5715000"/>
            <a:ext cx="4067175" cy="1143000"/>
          </a:xfrm>
        </p:spPr>
        <p:txBody>
          <a:bodyPr/>
          <a:lstStyle/>
          <a:p>
            <a:r>
              <a:rPr lang="en-US" sz="1800" dirty="0">
                <a:solidFill>
                  <a:schemeClr val="tx1"/>
                </a:solidFill>
              </a:rPr>
              <a:t>Frederick </a:t>
            </a:r>
            <a:r>
              <a:rPr lang="en-US" sz="1800" dirty="0" err="1" smtClean="0">
                <a:solidFill>
                  <a:schemeClr val="tx1"/>
                </a:solidFill>
              </a:rPr>
              <a:t>Opper</a:t>
            </a:r>
            <a:r>
              <a:rPr lang="en-US" sz="1800" dirty="0" smtClean="0">
                <a:solidFill>
                  <a:schemeClr val="tx1"/>
                </a:solidFill>
              </a:rPr>
              <a:t>, 1918</a:t>
            </a:r>
            <a:r>
              <a:rPr lang="en-US" sz="4000" dirty="0" smtClean="0">
                <a:solidFill>
                  <a:schemeClr val="bg1"/>
                </a:solidFill>
              </a:rPr>
              <a:t>, </a:t>
            </a:r>
            <a:endParaRPr lang="el-GR" sz="4000" dirty="0">
              <a:solidFill>
                <a:schemeClr val="bg1"/>
              </a:solidFill>
            </a:endParaRPr>
          </a:p>
        </p:txBody>
      </p:sp>
      <p:pic>
        <p:nvPicPr>
          <p:cNvPr id="90116" name="Picture 4"/>
          <p:cNvPicPr>
            <a:picLocks noChangeAspect="1" noChangeArrowheads="1"/>
          </p:cNvPicPr>
          <p:nvPr/>
        </p:nvPicPr>
        <p:blipFill>
          <a:blip r:embed="rId2" cstate="print"/>
          <a:srcRect/>
          <a:stretch>
            <a:fillRect/>
          </a:stretch>
        </p:blipFill>
        <p:spPr bwMode="auto">
          <a:xfrm>
            <a:off x="0" y="0"/>
            <a:ext cx="5019675" cy="6858000"/>
          </a:xfrm>
          <a:prstGeom prst="rect">
            <a:avLst/>
          </a:prstGeom>
          <a:noFill/>
          <a:ln w="9525">
            <a:noFill/>
            <a:miter lim="800000"/>
            <a:headEnd/>
            <a:tailEnd/>
          </a:ln>
          <a:effectLst/>
        </p:spPr>
      </p:pic>
      <p:sp>
        <p:nvSpPr>
          <p:cNvPr id="4" name="3 - TextBox"/>
          <p:cNvSpPr txBox="1"/>
          <p:nvPr/>
        </p:nvSpPr>
        <p:spPr>
          <a:xfrm>
            <a:off x="5076056" y="908720"/>
            <a:ext cx="3863558" cy="769441"/>
          </a:xfrm>
          <a:prstGeom prst="rect">
            <a:avLst/>
          </a:prstGeom>
          <a:noFill/>
        </p:spPr>
        <p:txBody>
          <a:bodyPr wrap="none" rtlCol="0">
            <a:spAutoFit/>
          </a:bodyPr>
          <a:lstStyle/>
          <a:p>
            <a:r>
              <a:rPr lang="el-GR" sz="4400" dirty="0">
                <a:solidFill>
                  <a:prstClr val="black"/>
                </a:solidFill>
              </a:rPr>
              <a:t>Ονοματοποιίες</a:t>
            </a:r>
          </a:p>
        </p:txBody>
      </p:sp>
    </p:spTree>
    <p:extLst>
      <p:ext uri="{BB962C8B-B14F-4D97-AF65-F5344CB8AC3E}">
        <p14:creationId xmlns:p14="http://schemas.microsoft.com/office/powerpoint/2010/main" xmlns="" val="16753788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021288"/>
            <a:ext cx="4355976" cy="836712"/>
          </a:xfrm>
        </p:spPr>
        <p:txBody>
          <a:bodyPr/>
          <a:lstStyle/>
          <a:p>
            <a:r>
              <a:rPr lang="el-GR" dirty="0" smtClean="0"/>
              <a:t>Ήχος και Κίνηση</a:t>
            </a:r>
            <a:endParaRPr lang="el-GR"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42</a:t>
            </a:fld>
            <a:endParaRPr lang="el-GR">
              <a:solidFill>
                <a:prstClr val="black">
                  <a:tint val="75000"/>
                </a:prstClr>
              </a:solidFill>
            </a:endParaRPr>
          </a:p>
        </p:txBody>
      </p:sp>
      <p:pic>
        <p:nvPicPr>
          <p:cNvPr id="5" name="Picture 4"/>
          <p:cNvPicPr>
            <a:picLocks noGrp="1" noChangeAspect="1" noChangeArrowheads="1"/>
          </p:cNvPicPr>
          <p:nvPr>
            <p:ph idx="1"/>
          </p:nvPr>
        </p:nvPicPr>
        <p:blipFill>
          <a:blip r:embed="rId2" cstate="print"/>
          <a:srcRect/>
          <a:stretch>
            <a:fillRect/>
          </a:stretch>
        </p:blipFill>
        <p:spPr bwMode="auto">
          <a:xfrm>
            <a:off x="0" y="0"/>
            <a:ext cx="9007626" cy="5949280"/>
          </a:xfrm>
          <a:prstGeom prst="rect">
            <a:avLst/>
          </a:prstGeom>
          <a:noFill/>
          <a:ln w="9525">
            <a:noFill/>
            <a:miter lim="800000"/>
            <a:headEnd/>
            <a:tailEnd/>
          </a:ln>
          <a:effectLst/>
        </p:spPr>
      </p:pic>
      <p:sp>
        <p:nvSpPr>
          <p:cNvPr id="6" name="5 - TextBox"/>
          <p:cNvSpPr txBox="1"/>
          <p:nvPr/>
        </p:nvSpPr>
        <p:spPr>
          <a:xfrm>
            <a:off x="4644008" y="5877272"/>
            <a:ext cx="3480376" cy="369332"/>
          </a:xfrm>
          <a:prstGeom prst="rect">
            <a:avLst/>
          </a:prstGeom>
          <a:noFill/>
        </p:spPr>
        <p:txBody>
          <a:bodyPr wrap="none" rtlCol="0">
            <a:spAutoFit/>
          </a:bodyPr>
          <a:lstStyle/>
          <a:p>
            <a:r>
              <a:rPr lang="en-US" dirty="0">
                <a:solidFill>
                  <a:prstClr val="black"/>
                </a:solidFill>
              </a:rPr>
              <a:t>Walt Disney, </a:t>
            </a:r>
            <a:r>
              <a:rPr lang="en-US" i="1" dirty="0">
                <a:solidFill>
                  <a:prstClr val="black"/>
                </a:solidFill>
              </a:rPr>
              <a:t>Donald Duck</a:t>
            </a:r>
            <a:r>
              <a:rPr lang="en-US" dirty="0">
                <a:solidFill>
                  <a:prstClr val="black"/>
                </a:solidFill>
              </a:rPr>
              <a:t>, 1936</a:t>
            </a:r>
            <a:endParaRPr lang="el-GR" dirty="0">
              <a:solidFill>
                <a:prstClr val="black"/>
              </a:solidFill>
            </a:endParaRPr>
          </a:p>
        </p:txBody>
      </p:sp>
    </p:spTree>
    <p:extLst>
      <p:ext uri="{BB962C8B-B14F-4D97-AF65-F5344CB8AC3E}">
        <p14:creationId xmlns:p14="http://schemas.microsoft.com/office/powerpoint/2010/main" xmlns="" val="15729118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380312" y="4365104"/>
            <a:ext cx="1763688" cy="1008112"/>
          </a:xfrm>
        </p:spPr>
        <p:txBody>
          <a:bodyPr/>
          <a:lstStyle/>
          <a:p>
            <a:r>
              <a:rPr lang="en-US" sz="1800" dirty="0" smtClean="0"/>
              <a:t>Craig Thompson,</a:t>
            </a:r>
            <a:r>
              <a:rPr lang="el-GR" sz="1800" dirty="0" smtClean="0"/>
              <a:t> </a:t>
            </a:r>
            <a:r>
              <a:rPr lang="en-US" sz="1800" i="1" dirty="0" err="1" smtClean="0"/>
              <a:t>Habibi</a:t>
            </a:r>
            <a:r>
              <a:rPr lang="en-US" sz="1800" dirty="0" smtClean="0"/>
              <a:t>, 2011</a:t>
            </a:r>
            <a:endParaRPr lang="el-GR" sz="1800"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43</a:t>
            </a:fld>
            <a:endParaRPr lang="el-GR">
              <a:solidFill>
                <a:prstClr val="black">
                  <a:tint val="75000"/>
                </a:prstClr>
              </a:solidFill>
            </a:endParaRPr>
          </a:p>
        </p:txBody>
      </p:sp>
      <p:pic>
        <p:nvPicPr>
          <p:cNvPr id="5" name="Picture 7" descr="tumblr_lygi02Nzig1qguyo7o1_500"/>
          <p:cNvPicPr>
            <a:picLocks noGrp="1" noChangeAspect="1" noChangeArrowheads="1"/>
          </p:cNvPicPr>
          <p:nvPr>
            <p:ph idx="1"/>
          </p:nvPr>
        </p:nvPicPr>
        <p:blipFill>
          <a:blip r:embed="rId2" cstate="print"/>
          <a:srcRect/>
          <a:stretch>
            <a:fillRect/>
          </a:stretch>
        </p:blipFill>
        <p:spPr bwMode="auto">
          <a:xfrm>
            <a:off x="9313" y="0"/>
            <a:ext cx="7382544" cy="5595969"/>
          </a:xfrm>
          <a:prstGeom prst="rect">
            <a:avLst/>
          </a:prstGeom>
          <a:noFill/>
        </p:spPr>
      </p:pic>
      <p:sp>
        <p:nvSpPr>
          <p:cNvPr id="6" name="1 - Τίτλος"/>
          <p:cNvSpPr txBox="1">
            <a:spLocks/>
          </p:cNvSpPr>
          <p:nvPr/>
        </p:nvSpPr>
        <p:spPr bwMode="auto">
          <a:xfrm>
            <a:off x="0" y="5715000"/>
            <a:ext cx="3923928"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endParaRPr lang="el-GR" sz="4400" kern="0" dirty="0">
              <a:solidFill>
                <a:srgbClr val="1F497D"/>
              </a:solidFill>
            </a:endParaRPr>
          </a:p>
        </p:txBody>
      </p:sp>
      <p:sp>
        <p:nvSpPr>
          <p:cNvPr id="7" name="6 - TextBox"/>
          <p:cNvSpPr txBox="1"/>
          <p:nvPr/>
        </p:nvSpPr>
        <p:spPr>
          <a:xfrm>
            <a:off x="0" y="5733257"/>
            <a:ext cx="8244408" cy="646331"/>
          </a:xfrm>
          <a:prstGeom prst="rect">
            <a:avLst/>
          </a:prstGeom>
          <a:noFill/>
        </p:spPr>
        <p:txBody>
          <a:bodyPr wrap="square" rtlCol="0">
            <a:spAutoFit/>
          </a:bodyPr>
          <a:lstStyle/>
          <a:p>
            <a:r>
              <a:rPr lang="el-GR" sz="3600" dirty="0">
                <a:solidFill>
                  <a:prstClr val="black"/>
                </a:solidFill>
              </a:rPr>
              <a:t>Εικαστική διάσταση του γραπτού λόγου</a:t>
            </a:r>
          </a:p>
        </p:txBody>
      </p:sp>
    </p:spTree>
    <p:extLst>
      <p:ext uri="{BB962C8B-B14F-4D97-AF65-F5344CB8AC3E}">
        <p14:creationId xmlns:p14="http://schemas.microsoft.com/office/powerpoint/2010/main" xmlns="" val="21788847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44</a:t>
            </a:fld>
            <a:endParaRPr lang="el-GR">
              <a:solidFill>
                <a:prstClr val="black">
                  <a:tint val="75000"/>
                </a:prstClr>
              </a:solidFill>
            </a:endParaRPr>
          </a:p>
        </p:txBody>
      </p:sp>
      <p:pic>
        <p:nvPicPr>
          <p:cNvPr id="2050" name="Picture 2"/>
          <p:cNvPicPr>
            <a:picLocks noGrp="1" noChangeAspect="1" noChangeArrowheads="1"/>
          </p:cNvPicPr>
          <p:nvPr>
            <p:ph idx="1"/>
          </p:nvPr>
        </p:nvPicPr>
        <p:blipFill>
          <a:blip r:embed="rId2" cstate="print"/>
          <a:srcRect/>
          <a:stretch>
            <a:fillRect/>
          </a:stretch>
        </p:blipFill>
        <p:spPr bwMode="auto">
          <a:xfrm>
            <a:off x="0" y="-1"/>
            <a:ext cx="8964488" cy="6313699"/>
          </a:xfrm>
          <a:prstGeom prst="rect">
            <a:avLst/>
          </a:prstGeom>
          <a:noFill/>
          <a:ln w="9525">
            <a:noFill/>
            <a:miter lim="800000"/>
            <a:headEnd/>
            <a:tailEnd/>
          </a:ln>
          <a:effectLst/>
        </p:spPr>
      </p:pic>
      <p:sp>
        <p:nvSpPr>
          <p:cNvPr id="6" name="5 - TextBox"/>
          <p:cNvSpPr txBox="1"/>
          <p:nvPr/>
        </p:nvSpPr>
        <p:spPr>
          <a:xfrm>
            <a:off x="2699792" y="6488668"/>
            <a:ext cx="2664897" cy="369332"/>
          </a:xfrm>
          <a:prstGeom prst="rect">
            <a:avLst/>
          </a:prstGeom>
          <a:noFill/>
        </p:spPr>
        <p:txBody>
          <a:bodyPr wrap="none" rtlCol="0">
            <a:spAutoFit/>
          </a:bodyPr>
          <a:lstStyle/>
          <a:p>
            <a:r>
              <a:rPr lang="el-GR" dirty="0">
                <a:solidFill>
                  <a:prstClr val="black"/>
                </a:solidFill>
              </a:rPr>
              <a:t>Γιάννης Καλαϊτζής, 2002</a:t>
            </a:r>
          </a:p>
        </p:txBody>
      </p:sp>
    </p:spTree>
    <p:extLst>
      <p:ext uri="{BB962C8B-B14F-4D97-AF65-F5344CB8AC3E}">
        <p14:creationId xmlns:p14="http://schemas.microsoft.com/office/powerpoint/2010/main" xmlns="" val="20082151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355976" y="274638"/>
            <a:ext cx="4330824" cy="1143000"/>
          </a:xfrm>
        </p:spPr>
        <p:txBody>
          <a:bodyPr/>
          <a:lstStyle/>
          <a:p>
            <a:r>
              <a:rPr lang="en-US" dirty="0" smtClean="0"/>
              <a:t>Bleed</a:t>
            </a:r>
            <a:endParaRPr lang="el-GR"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45</a:t>
            </a:fld>
            <a:endParaRPr lang="el-GR">
              <a:solidFill>
                <a:prstClr val="black">
                  <a:tint val="75000"/>
                </a:prstClr>
              </a:solidFill>
            </a:endParaRPr>
          </a:p>
        </p:txBody>
      </p:sp>
      <p:pic>
        <p:nvPicPr>
          <p:cNvPr id="35842" name="Picture 2"/>
          <p:cNvPicPr>
            <a:picLocks noGrp="1" noChangeAspect="1" noChangeArrowheads="1"/>
          </p:cNvPicPr>
          <p:nvPr>
            <p:ph idx="1"/>
          </p:nvPr>
        </p:nvPicPr>
        <p:blipFill>
          <a:blip r:embed="rId2" cstate="print"/>
          <a:srcRect/>
          <a:stretch>
            <a:fillRect/>
          </a:stretch>
        </p:blipFill>
        <p:spPr bwMode="auto">
          <a:xfrm>
            <a:off x="0" y="0"/>
            <a:ext cx="4318047" cy="6796606"/>
          </a:xfrm>
          <a:prstGeom prst="rect">
            <a:avLst/>
          </a:prstGeom>
          <a:noFill/>
          <a:ln w="9525">
            <a:noFill/>
            <a:miter lim="800000"/>
            <a:headEnd/>
            <a:tailEnd/>
          </a:ln>
          <a:effectLst/>
        </p:spPr>
      </p:pic>
      <p:sp>
        <p:nvSpPr>
          <p:cNvPr id="6" name="5 - TextBox"/>
          <p:cNvSpPr txBox="1"/>
          <p:nvPr/>
        </p:nvSpPr>
        <p:spPr>
          <a:xfrm>
            <a:off x="4283968" y="5229200"/>
            <a:ext cx="4745915" cy="369332"/>
          </a:xfrm>
          <a:prstGeom prst="rect">
            <a:avLst/>
          </a:prstGeom>
          <a:noFill/>
        </p:spPr>
        <p:txBody>
          <a:bodyPr wrap="none" rtlCol="0">
            <a:spAutoFit/>
          </a:bodyPr>
          <a:lstStyle/>
          <a:p>
            <a:r>
              <a:rPr lang="en-US" dirty="0">
                <a:solidFill>
                  <a:prstClr val="black"/>
                </a:solidFill>
              </a:rPr>
              <a:t>Frank Miller, </a:t>
            </a:r>
            <a:r>
              <a:rPr lang="en-US" i="1" dirty="0">
                <a:solidFill>
                  <a:prstClr val="black"/>
                </a:solidFill>
              </a:rPr>
              <a:t>The Dark Knight Returns</a:t>
            </a:r>
            <a:r>
              <a:rPr lang="en-US" dirty="0">
                <a:solidFill>
                  <a:prstClr val="black"/>
                </a:solidFill>
              </a:rPr>
              <a:t>,  1986</a:t>
            </a:r>
            <a:endParaRPr lang="el-GR" dirty="0">
              <a:solidFill>
                <a:prstClr val="black"/>
              </a:solidFill>
            </a:endParaRPr>
          </a:p>
        </p:txBody>
      </p:sp>
    </p:spTree>
    <p:extLst>
      <p:ext uri="{BB962C8B-B14F-4D97-AF65-F5344CB8AC3E}">
        <p14:creationId xmlns:p14="http://schemas.microsoft.com/office/powerpoint/2010/main" xmlns="" val="42749842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46</a:t>
            </a:fld>
            <a:endParaRPr lang="el-GR">
              <a:solidFill>
                <a:prstClr val="black">
                  <a:tint val="75000"/>
                </a:prstClr>
              </a:solidFill>
            </a:endParaRPr>
          </a:p>
        </p:txBody>
      </p:sp>
      <p:pic>
        <p:nvPicPr>
          <p:cNvPr id="36866" name="Picture 2"/>
          <p:cNvPicPr>
            <a:picLocks noGrp="1" noChangeAspect="1" noChangeArrowheads="1"/>
          </p:cNvPicPr>
          <p:nvPr>
            <p:ph idx="1"/>
          </p:nvPr>
        </p:nvPicPr>
        <p:blipFill>
          <a:blip r:embed="rId2" cstate="print"/>
          <a:srcRect/>
          <a:stretch>
            <a:fillRect/>
          </a:stretch>
        </p:blipFill>
        <p:spPr bwMode="auto">
          <a:xfrm>
            <a:off x="323528" y="0"/>
            <a:ext cx="8295727" cy="6381328"/>
          </a:xfrm>
          <a:prstGeom prst="rect">
            <a:avLst/>
          </a:prstGeom>
          <a:noFill/>
          <a:ln w="9525">
            <a:noFill/>
            <a:miter lim="800000"/>
            <a:headEnd/>
            <a:tailEnd/>
          </a:ln>
          <a:effectLst/>
        </p:spPr>
      </p:pic>
      <p:sp>
        <p:nvSpPr>
          <p:cNvPr id="6" name="5 - TextBox"/>
          <p:cNvSpPr txBox="1"/>
          <p:nvPr/>
        </p:nvSpPr>
        <p:spPr>
          <a:xfrm>
            <a:off x="3491880" y="6381328"/>
            <a:ext cx="1492716" cy="369332"/>
          </a:xfrm>
          <a:prstGeom prst="rect">
            <a:avLst/>
          </a:prstGeom>
          <a:noFill/>
        </p:spPr>
        <p:txBody>
          <a:bodyPr wrap="square" rtlCol="0">
            <a:spAutoFit/>
          </a:bodyPr>
          <a:lstStyle/>
          <a:p>
            <a:r>
              <a:rPr lang="en-US" dirty="0">
                <a:solidFill>
                  <a:prstClr val="black"/>
                </a:solidFill>
              </a:rPr>
              <a:t>Splash Page</a:t>
            </a:r>
            <a:endParaRPr lang="el-GR" dirty="0">
              <a:solidFill>
                <a:prstClr val="black"/>
              </a:solidFill>
            </a:endParaRPr>
          </a:p>
        </p:txBody>
      </p:sp>
    </p:spTree>
    <p:extLst>
      <p:ext uri="{BB962C8B-B14F-4D97-AF65-F5344CB8AC3E}">
        <p14:creationId xmlns:p14="http://schemas.microsoft.com/office/powerpoint/2010/main" xmlns="" val="26936818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084168" y="5805264"/>
            <a:ext cx="2448272" cy="432048"/>
          </a:xfrm>
        </p:spPr>
        <p:txBody>
          <a:bodyPr/>
          <a:lstStyle/>
          <a:p>
            <a:r>
              <a:rPr lang="en-US" sz="1800" dirty="0"/>
              <a:t>Will </a:t>
            </a:r>
            <a:r>
              <a:rPr lang="en-US" sz="1800" dirty="0" smtClean="0"/>
              <a:t>Eisner</a:t>
            </a:r>
            <a:r>
              <a:rPr lang="el-GR" sz="1800" dirty="0" smtClean="0"/>
              <a:t>, </a:t>
            </a:r>
            <a:r>
              <a:rPr lang="en-US" sz="1800" i="1" dirty="0" smtClean="0"/>
              <a:t>Spirit</a:t>
            </a:r>
            <a:endParaRPr lang="el-GR" sz="1800" i="1" dirty="0"/>
          </a:p>
        </p:txBody>
      </p:sp>
      <p:pic>
        <p:nvPicPr>
          <p:cNvPr id="25604" name="Picture 4" descr="eisner1"/>
          <p:cNvPicPr>
            <a:picLocks noChangeAspect="1" noChangeArrowheads="1"/>
          </p:cNvPicPr>
          <p:nvPr/>
        </p:nvPicPr>
        <p:blipFill>
          <a:blip r:embed="rId2" cstate="print"/>
          <a:srcRect/>
          <a:stretch>
            <a:fillRect/>
          </a:stretch>
        </p:blipFill>
        <p:spPr bwMode="auto">
          <a:xfrm>
            <a:off x="0" y="0"/>
            <a:ext cx="5715000" cy="6858000"/>
          </a:xfrm>
          <a:prstGeom prst="rect">
            <a:avLst/>
          </a:prstGeom>
          <a:noFill/>
        </p:spPr>
      </p:pic>
      <p:sp>
        <p:nvSpPr>
          <p:cNvPr id="4" name="3 - Ορθογώνιο"/>
          <p:cNvSpPr/>
          <p:nvPr/>
        </p:nvSpPr>
        <p:spPr>
          <a:xfrm>
            <a:off x="5724128" y="2708920"/>
            <a:ext cx="3419872" cy="1569660"/>
          </a:xfrm>
          <a:prstGeom prst="rect">
            <a:avLst/>
          </a:prstGeom>
        </p:spPr>
        <p:txBody>
          <a:bodyPr wrap="square">
            <a:spAutoFit/>
          </a:bodyPr>
          <a:lstStyle/>
          <a:p>
            <a:r>
              <a:rPr lang="el-GR" sz="3200" dirty="0">
                <a:solidFill>
                  <a:prstClr val="black"/>
                </a:solidFill>
              </a:rPr>
              <a:t>Εικαστική διάσταση του γραπτού λόγου</a:t>
            </a:r>
          </a:p>
        </p:txBody>
      </p:sp>
    </p:spTree>
    <p:extLst>
      <p:ext uri="{BB962C8B-B14F-4D97-AF65-F5344CB8AC3E}">
        <p14:creationId xmlns:p14="http://schemas.microsoft.com/office/powerpoint/2010/main" xmlns="" val="17667141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8" name="Picture 4" descr="eisner_spirit_2"/>
          <p:cNvPicPr>
            <a:picLocks noChangeAspect="1" noChangeArrowheads="1"/>
          </p:cNvPicPr>
          <p:nvPr/>
        </p:nvPicPr>
        <p:blipFill>
          <a:blip r:embed="rId2" cstate="print"/>
          <a:srcRect/>
          <a:stretch>
            <a:fillRect/>
          </a:stretch>
        </p:blipFill>
        <p:spPr bwMode="auto">
          <a:xfrm>
            <a:off x="179388" y="0"/>
            <a:ext cx="4573587" cy="6858000"/>
          </a:xfrm>
          <a:prstGeom prst="rect">
            <a:avLst/>
          </a:prstGeom>
          <a:noFill/>
        </p:spPr>
      </p:pic>
      <p:sp>
        <p:nvSpPr>
          <p:cNvPr id="4" name="Rectangle 2"/>
          <p:cNvSpPr txBox="1">
            <a:spLocks noChangeArrowheads="1"/>
          </p:cNvSpPr>
          <p:nvPr/>
        </p:nvSpPr>
        <p:spPr bwMode="auto">
          <a:xfrm>
            <a:off x="6084168" y="5805264"/>
            <a:ext cx="2448272" cy="4320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kern="0">
                <a:solidFill>
                  <a:srgbClr val="1F497D"/>
                </a:solidFill>
              </a:rPr>
              <a:t>Will Eisner</a:t>
            </a:r>
            <a:r>
              <a:rPr lang="el-GR" kern="0">
                <a:solidFill>
                  <a:srgbClr val="1F497D"/>
                </a:solidFill>
              </a:rPr>
              <a:t>, </a:t>
            </a:r>
            <a:r>
              <a:rPr lang="en-US" i="1" kern="0">
                <a:solidFill>
                  <a:srgbClr val="1F497D"/>
                </a:solidFill>
              </a:rPr>
              <a:t>Spirit</a:t>
            </a:r>
            <a:endParaRPr lang="el-GR" i="1" kern="0" dirty="0">
              <a:solidFill>
                <a:srgbClr val="1F497D"/>
              </a:solidFill>
            </a:endParaRPr>
          </a:p>
        </p:txBody>
      </p:sp>
      <p:sp>
        <p:nvSpPr>
          <p:cNvPr id="5" name="4 - Ορθογώνιο"/>
          <p:cNvSpPr/>
          <p:nvPr/>
        </p:nvSpPr>
        <p:spPr>
          <a:xfrm>
            <a:off x="5724128" y="2708920"/>
            <a:ext cx="3419872" cy="1569660"/>
          </a:xfrm>
          <a:prstGeom prst="rect">
            <a:avLst/>
          </a:prstGeom>
        </p:spPr>
        <p:txBody>
          <a:bodyPr wrap="square">
            <a:spAutoFit/>
          </a:bodyPr>
          <a:lstStyle/>
          <a:p>
            <a:r>
              <a:rPr lang="el-GR" sz="3200" dirty="0">
                <a:solidFill>
                  <a:prstClr val="black"/>
                </a:solidFill>
              </a:rPr>
              <a:t>Εικαστική διάσταση του γραπτού λόγου</a:t>
            </a:r>
          </a:p>
        </p:txBody>
      </p:sp>
    </p:spTree>
    <p:extLst>
      <p:ext uri="{BB962C8B-B14F-4D97-AF65-F5344CB8AC3E}">
        <p14:creationId xmlns:p14="http://schemas.microsoft.com/office/powerpoint/2010/main" xmlns="" val="16873327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4" name="Picture 4"/>
          <p:cNvPicPr>
            <a:picLocks noChangeAspect="1" noChangeArrowheads="1"/>
          </p:cNvPicPr>
          <p:nvPr/>
        </p:nvPicPr>
        <p:blipFill>
          <a:blip r:embed="rId2" cstate="print"/>
          <a:srcRect/>
          <a:stretch>
            <a:fillRect/>
          </a:stretch>
        </p:blipFill>
        <p:spPr bwMode="auto">
          <a:xfrm>
            <a:off x="0" y="69850"/>
            <a:ext cx="4556125" cy="6788150"/>
          </a:xfrm>
          <a:prstGeom prst="rect">
            <a:avLst/>
          </a:prstGeom>
          <a:noFill/>
          <a:ln w="9525">
            <a:noFill/>
            <a:miter lim="800000"/>
            <a:headEnd/>
            <a:tailEnd/>
          </a:ln>
          <a:effectLst/>
        </p:spPr>
      </p:pic>
      <p:sp>
        <p:nvSpPr>
          <p:cNvPr id="4" name="Rectangle 2"/>
          <p:cNvSpPr>
            <a:spLocks noGrp="1" noChangeArrowheads="1"/>
          </p:cNvSpPr>
          <p:nvPr>
            <p:ph type="title"/>
          </p:nvPr>
        </p:nvSpPr>
        <p:spPr>
          <a:xfrm>
            <a:off x="4643438" y="5715000"/>
            <a:ext cx="4500562" cy="1143000"/>
          </a:xfrm>
        </p:spPr>
        <p:txBody>
          <a:bodyPr/>
          <a:lstStyle/>
          <a:p>
            <a:r>
              <a:rPr lang="en-US" sz="1800" dirty="0"/>
              <a:t>Will </a:t>
            </a:r>
            <a:r>
              <a:rPr lang="en-US" sz="1800" dirty="0" smtClean="0"/>
              <a:t>Eisner</a:t>
            </a:r>
            <a:r>
              <a:rPr lang="el-GR" sz="1800" dirty="0" smtClean="0"/>
              <a:t>, </a:t>
            </a:r>
            <a:r>
              <a:rPr lang="en-US" sz="1800" i="1" dirty="0" smtClean="0"/>
              <a:t>Spirit</a:t>
            </a:r>
            <a:endParaRPr lang="el-GR" sz="1800" i="1" dirty="0"/>
          </a:p>
        </p:txBody>
      </p:sp>
      <p:sp>
        <p:nvSpPr>
          <p:cNvPr id="5" name="4 - Ορθογώνιο"/>
          <p:cNvSpPr/>
          <p:nvPr/>
        </p:nvSpPr>
        <p:spPr>
          <a:xfrm>
            <a:off x="5724128" y="2708920"/>
            <a:ext cx="3419872" cy="1569660"/>
          </a:xfrm>
          <a:prstGeom prst="rect">
            <a:avLst/>
          </a:prstGeom>
        </p:spPr>
        <p:txBody>
          <a:bodyPr wrap="square">
            <a:spAutoFit/>
          </a:bodyPr>
          <a:lstStyle/>
          <a:p>
            <a:r>
              <a:rPr lang="el-GR" sz="3200" dirty="0">
                <a:solidFill>
                  <a:prstClr val="black"/>
                </a:solidFill>
              </a:rPr>
              <a:t>Εικαστική διάσταση του γραπτού λόγου</a:t>
            </a:r>
          </a:p>
        </p:txBody>
      </p:sp>
    </p:spTree>
    <p:extLst>
      <p:ext uri="{BB962C8B-B14F-4D97-AF65-F5344CB8AC3E}">
        <p14:creationId xmlns:p14="http://schemas.microsoft.com/office/powerpoint/2010/main" xmlns="" val="22527922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Autofit/>
          </a:bodyPr>
          <a:lstStyle/>
          <a:p>
            <a:r>
              <a:rPr lang="el-GR" sz="2400" dirty="0" smtClean="0"/>
              <a:t>Μερικοί μπαμπάδες μου έχουν πει ότι </a:t>
            </a:r>
            <a:r>
              <a:rPr lang="en-US" sz="2400" dirty="0" smtClean="0"/>
              <a:t>“</a:t>
            </a:r>
            <a:r>
              <a:rPr lang="el-GR" sz="2400" dirty="0" smtClean="0"/>
              <a:t>(το να διαβάζει κόμικς το παιδί μου) δεν το έχει βλάψει</a:t>
            </a:r>
            <a:r>
              <a:rPr lang="en-US" sz="2400" dirty="0" smtClean="0"/>
              <a:t>. </a:t>
            </a:r>
            <a:r>
              <a:rPr lang="el-GR" sz="2400" dirty="0" smtClean="0"/>
              <a:t>Στο κάτω-κάτω όταν διαβάζει Άμλετ δε βλέπει φαντάσματα και δε θέλει να βάλει δηλητήριο στο αυτί μου</a:t>
            </a:r>
            <a:r>
              <a:rPr lang="en-US" sz="2400" dirty="0" smtClean="0"/>
              <a:t>”</a:t>
            </a:r>
            <a:r>
              <a:rPr lang="el-GR" sz="2400" dirty="0" smtClean="0"/>
              <a:t>. Η απάντηση είναι απλή</a:t>
            </a:r>
            <a:r>
              <a:rPr lang="en-US" sz="2400" dirty="0" smtClean="0"/>
              <a:t>:</a:t>
            </a:r>
            <a:r>
              <a:rPr lang="el-GR" sz="2400" dirty="0" smtClean="0"/>
              <a:t> πρώτα απ’ όλα, τα κόμικς δεν είναι τόσο καλλιτεχνικά όσο ο Άμλετ. Δεύτερον, υπάρχει μόνον ένας Άμλετ (και τα περισσότερα παιδιά δεν τον διαβάζουν) ενώ κόμικς κυκλοφορούν κατά εκατομμύρια. Τρίτον, δεν έχει υπάρξει ποτέ μέχρι σήμερα στην ιστορία του κόσμου, σε οποιαδήποτε περίοδο ή σε οποιοδήποτε έθνος, λογοτεχνία για ενήλικους ή για παιδιά, που έδειχνε με εικόνες και με λέξεις, ξανά και ξανά, ημίγυμνα κορίτσια σε κάθε πιθανή στάση να καίγονται, να είναι δεμένα, φιμωμένα, τυφλωμένα, να πετιούνται στα φίδια και σε άγρια ζώα, να λιθοβολούνται, να πνίγονται αργά ή να μην μπορούν να αναπνεύσουν ή να τους κόβουν τις φλέβες και να τις χαράζουν και να χύνεται το αίμα τους.</a:t>
            </a:r>
          </a:p>
          <a:p>
            <a:pPr algn="r">
              <a:buNone/>
            </a:pPr>
            <a:r>
              <a:rPr lang="en-US" sz="2400" dirty="0" smtClean="0"/>
              <a:t>Fredrick </a:t>
            </a:r>
            <a:r>
              <a:rPr lang="en-US" sz="2400" dirty="0" err="1" smtClean="0"/>
              <a:t>Wertham</a:t>
            </a:r>
            <a:endParaRPr lang="en-US" sz="2400" dirty="0" smtClean="0"/>
          </a:p>
          <a:p>
            <a:pPr algn="r">
              <a:buNone/>
            </a:pPr>
            <a:r>
              <a:rPr lang="en-US" sz="2400" dirty="0" smtClean="0"/>
              <a:t>(1948)</a:t>
            </a:r>
            <a:r>
              <a:rPr lang="el-GR" sz="2700" dirty="0" smtClean="0"/>
              <a:t> </a:t>
            </a:r>
            <a:endParaRPr lang="el-GR" sz="2700" dirty="0"/>
          </a:p>
        </p:txBody>
      </p:sp>
    </p:spTree>
    <p:extLst>
      <p:ext uri="{BB962C8B-B14F-4D97-AF65-F5344CB8AC3E}">
        <p14:creationId xmlns:p14="http://schemas.microsoft.com/office/powerpoint/2010/main" xmlns="" val="3293555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5003800" y="5715000"/>
            <a:ext cx="4140200" cy="1143000"/>
          </a:xfrm>
        </p:spPr>
        <p:txBody>
          <a:bodyPr/>
          <a:lstStyle/>
          <a:p>
            <a:r>
              <a:rPr lang="en-US" sz="4000"/>
              <a:t>Will Eisner</a:t>
            </a:r>
            <a:endParaRPr lang="el-GR" sz="4000"/>
          </a:p>
        </p:txBody>
      </p:sp>
      <p:pic>
        <p:nvPicPr>
          <p:cNvPr id="65540" name="Picture 4" descr="eisner-text"/>
          <p:cNvPicPr>
            <a:picLocks noChangeAspect="1" noChangeArrowheads="1"/>
          </p:cNvPicPr>
          <p:nvPr/>
        </p:nvPicPr>
        <p:blipFill>
          <a:blip r:embed="rId2" cstate="print"/>
          <a:srcRect/>
          <a:stretch>
            <a:fillRect/>
          </a:stretch>
        </p:blipFill>
        <p:spPr bwMode="auto">
          <a:xfrm>
            <a:off x="287338" y="0"/>
            <a:ext cx="4741862" cy="6858000"/>
          </a:xfrm>
          <a:prstGeom prst="rect">
            <a:avLst/>
          </a:prstGeom>
          <a:noFill/>
        </p:spPr>
      </p:pic>
      <p:sp>
        <p:nvSpPr>
          <p:cNvPr id="4" name="3 - Ορθογώνιο"/>
          <p:cNvSpPr/>
          <p:nvPr/>
        </p:nvSpPr>
        <p:spPr>
          <a:xfrm>
            <a:off x="5724128" y="2708920"/>
            <a:ext cx="3419872" cy="1569660"/>
          </a:xfrm>
          <a:prstGeom prst="rect">
            <a:avLst/>
          </a:prstGeom>
        </p:spPr>
        <p:txBody>
          <a:bodyPr wrap="square">
            <a:spAutoFit/>
          </a:bodyPr>
          <a:lstStyle/>
          <a:p>
            <a:r>
              <a:rPr lang="el-GR" sz="3200" dirty="0">
                <a:solidFill>
                  <a:prstClr val="black"/>
                </a:solidFill>
              </a:rPr>
              <a:t>Εικαστική διάσταση του γραπτού λόγου</a:t>
            </a:r>
          </a:p>
        </p:txBody>
      </p:sp>
    </p:spTree>
    <p:extLst>
      <p:ext uri="{BB962C8B-B14F-4D97-AF65-F5344CB8AC3E}">
        <p14:creationId xmlns:p14="http://schemas.microsoft.com/office/powerpoint/2010/main" xmlns="" val="18448992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643438" y="5715000"/>
            <a:ext cx="4500562" cy="1143000"/>
          </a:xfrm>
        </p:spPr>
        <p:txBody>
          <a:bodyPr/>
          <a:lstStyle/>
          <a:p>
            <a:r>
              <a:rPr lang="en-US" sz="4000"/>
              <a:t>Will Eisner</a:t>
            </a:r>
            <a:endParaRPr lang="el-GR" sz="4000"/>
          </a:p>
        </p:txBody>
      </p:sp>
      <p:pic>
        <p:nvPicPr>
          <p:cNvPr id="64516" name="Picture 4"/>
          <p:cNvPicPr>
            <a:picLocks noChangeAspect="1" noChangeArrowheads="1"/>
          </p:cNvPicPr>
          <p:nvPr/>
        </p:nvPicPr>
        <p:blipFill>
          <a:blip r:embed="rId2" cstate="print"/>
          <a:srcRect/>
          <a:stretch>
            <a:fillRect/>
          </a:stretch>
        </p:blipFill>
        <p:spPr bwMode="auto">
          <a:xfrm>
            <a:off x="0" y="0"/>
            <a:ext cx="4572000" cy="6858000"/>
          </a:xfrm>
          <a:prstGeom prst="rect">
            <a:avLst/>
          </a:prstGeom>
          <a:noFill/>
          <a:ln w="9525">
            <a:noFill/>
            <a:miter lim="800000"/>
            <a:headEnd/>
            <a:tailEnd/>
          </a:ln>
          <a:effectLst/>
        </p:spPr>
      </p:pic>
      <p:sp>
        <p:nvSpPr>
          <p:cNvPr id="4" name="3 - Ορθογώνιο"/>
          <p:cNvSpPr/>
          <p:nvPr/>
        </p:nvSpPr>
        <p:spPr>
          <a:xfrm>
            <a:off x="5724128" y="2708920"/>
            <a:ext cx="3419872" cy="1569660"/>
          </a:xfrm>
          <a:prstGeom prst="rect">
            <a:avLst/>
          </a:prstGeom>
        </p:spPr>
        <p:txBody>
          <a:bodyPr wrap="square">
            <a:spAutoFit/>
          </a:bodyPr>
          <a:lstStyle/>
          <a:p>
            <a:r>
              <a:rPr lang="el-GR" sz="3200" dirty="0">
                <a:solidFill>
                  <a:prstClr val="black"/>
                </a:solidFill>
              </a:rPr>
              <a:t>Εικαστική διάσταση του γραπτού λόγου</a:t>
            </a:r>
          </a:p>
        </p:txBody>
      </p:sp>
    </p:spTree>
    <p:extLst>
      <p:ext uri="{BB962C8B-B14F-4D97-AF65-F5344CB8AC3E}">
        <p14:creationId xmlns:p14="http://schemas.microsoft.com/office/powerpoint/2010/main" xmlns="" val="20895592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descr="spirit1"/>
          <p:cNvPicPr>
            <a:picLocks noChangeAspect="1" noChangeArrowheads="1"/>
          </p:cNvPicPr>
          <p:nvPr/>
        </p:nvPicPr>
        <p:blipFill>
          <a:blip r:embed="rId2" cstate="print"/>
          <a:srcRect/>
          <a:stretch>
            <a:fillRect/>
          </a:stretch>
        </p:blipFill>
        <p:spPr bwMode="auto">
          <a:xfrm>
            <a:off x="0" y="17463"/>
            <a:ext cx="8243888" cy="5851525"/>
          </a:xfrm>
          <a:prstGeom prst="rect">
            <a:avLst/>
          </a:prstGeom>
          <a:noFill/>
        </p:spPr>
      </p:pic>
      <p:sp>
        <p:nvSpPr>
          <p:cNvPr id="4" name="Rectangle 2"/>
          <p:cNvSpPr>
            <a:spLocks noGrp="1" noChangeArrowheads="1"/>
          </p:cNvSpPr>
          <p:nvPr>
            <p:ph type="title"/>
          </p:nvPr>
        </p:nvSpPr>
        <p:spPr>
          <a:xfrm>
            <a:off x="5364163" y="5715000"/>
            <a:ext cx="3779837" cy="1143000"/>
          </a:xfrm>
        </p:spPr>
        <p:txBody>
          <a:bodyPr/>
          <a:lstStyle/>
          <a:p>
            <a:r>
              <a:rPr lang="en-US" sz="1800" dirty="0"/>
              <a:t>Will </a:t>
            </a:r>
            <a:r>
              <a:rPr lang="en-US" sz="1800" dirty="0" smtClean="0"/>
              <a:t>Eisner</a:t>
            </a:r>
            <a:r>
              <a:rPr lang="el-GR" sz="1800" dirty="0" smtClean="0"/>
              <a:t>, </a:t>
            </a:r>
            <a:r>
              <a:rPr lang="en-US" sz="1800" i="1" dirty="0" smtClean="0"/>
              <a:t>Spirit</a:t>
            </a:r>
            <a:endParaRPr lang="el-GR" sz="1800" i="1" dirty="0"/>
          </a:p>
        </p:txBody>
      </p:sp>
    </p:spTree>
    <p:extLst>
      <p:ext uri="{BB962C8B-B14F-4D97-AF65-F5344CB8AC3E}">
        <p14:creationId xmlns:p14="http://schemas.microsoft.com/office/powerpoint/2010/main" xmlns="" val="3613081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3" descr="Spirit-01"/>
          <p:cNvPicPr>
            <a:picLocks noChangeAspect="1" noChangeArrowheads="1"/>
          </p:cNvPicPr>
          <p:nvPr/>
        </p:nvPicPr>
        <p:blipFill>
          <a:blip r:embed="rId2" cstate="print"/>
          <a:srcRect/>
          <a:stretch>
            <a:fillRect/>
          </a:stretch>
        </p:blipFill>
        <p:spPr bwMode="auto">
          <a:xfrm>
            <a:off x="0" y="0"/>
            <a:ext cx="5143500" cy="6858000"/>
          </a:xfrm>
          <a:prstGeom prst="rect">
            <a:avLst/>
          </a:prstGeom>
          <a:noFill/>
        </p:spPr>
      </p:pic>
      <p:sp>
        <p:nvSpPr>
          <p:cNvPr id="4" name="Rectangle 2"/>
          <p:cNvSpPr>
            <a:spLocks noGrp="1" noChangeArrowheads="1"/>
          </p:cNvSpPr>
          <p:nvPr>
            <p:ph type="title"/>
          </p:nvPr>
        </p:nvSpPr>
        <p:spPr>
          <a:xfrm>
            <a:off x="5364163" y="5715000"/>
            <a:ext cx="3779837" cy="1143000"/>
          </a:xfrm>
        </p:spPr>
        <p:txBody>
          <a:bodyPr/>
          <a:lstStyle/>
          <a:p>
            <a:r>
              <a:rPr lang="en-US" sz="1800" dirty="0"/>
              <a:t>Will </a:t>
            </a:r>
            <a:r>
              <a:rPr lang="en-US" sz="1800" dirty="0" smtClean="0"/>
              <a:t>Eisner</a:t>
            </a:r>
            <a:r>
              <a:rPr lang="el-GR" sz="1800" dirty="0" smtClean="0"/>
              <a:t>, </a:t>
            </a:r>
            <a:r>
              <a:rPr lang="en-US" sz="1800" i="1" dirty="0" smtClean="0"/>
              <a:t>Spirit</a:t>
            </a:r>
            <a:endParaRPr lang="el-GR" sz="1800" i="1" dirty="0"/>
          </a:p>
        </p:txBody>
      </p:sp>
      <p:sp>
        <p:nvSpPr>
          <p:cNvPr id="5" name="4 - Ορθογώνιο"/>
          <p:cNvSpPr/>
          <p:nvPr/>
        </p:nvSpPr>
        <p:spPr>
          <a:xfrm>
            <a:off x="5724128" y="2708920"/>
            <a:ext cx="3419872" cy="1569660"/>
          </a:xfrm>
          <a:prstGeom prst="rect">
            <a:avLst/>
          </a:prstGeom>
        </p:spPr>
        <p:txBody>
          <a:bodyPr wrap="square">
            <a:spAutoFit/>
          </a:bodyPr>
          <a:lstStyle/>
          <a:p>
            <a:r>
              <a:rPr lang="el-GR" sz="3200" dirty="0">
                <a:solidFill>
                  <a:prstClr val="black"/>
                </a:solidFill>
              </a:rPr>
              <a:t>Εικαστική διάσταση του γραπτού λόγου</a:t>
            </a:r>
          </a:p>
        </p:txBody>
      </p:sp>
    </p:spTree>
    <p:extLst>
      <p:ext uri="{BB962C8B-B14F-4D97-AF65-F5344CB8AC3E}">
        <p14:creationId xmlns:p14="http://schemas.microsoft.com/office/powerpoint/2010/main" xmlns="" val="25511869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5364163" y="5715000"/>
            <a:ext cx="3779837" cy="1143000"/>
          </a:xfrm>
        </p:spPr>
        <p:txBody>
          <a:bodyPr/>
          <a:lstStyle/>
          <a:p>
            <a:r>
              <a:rPr lang="en-US" sz="4000"/>
              <a:t>Will Eisner</a:t>
            </a:r>
            <a:endParaRPr lang="el-GR" sz="4000"/>
          </a:p>
        </p:txBody>
      </p:sp>
      <p:pic>
        <p:nvPicPr>
          <p:cNvPr id="71684" name="Picture 4" descr="spiritarchive16"/>
          <p:cNvPicPr>
            <a:picLocks noChangeAspect="1" noChangeArrowheads="1"/>
          </p:cNvPicPr>
          <p:nvPr/>
        </p:nvPicPr>
        <p:blipFill>
          <a:blip r:embed="rId2" cstate="print"/>
          <a:srcRect/>
          <a:stretch>
            <a:fillRect/>
          </a:stretch>
        </p:blipFill>
        <p:spPr bwMode="auto">
          <a:xfrm>
            <a:off x="0" y="0"/>
            <a:ext cx="4572000" cy="6858000"/>
          </a:xfrm>
          <a:prstGeom prst="rect">
            <a:avLst/>
          </a:prstGeom>
          <a:noFill/>
        </p:spPr>
      </p:pic>
      <p:sp>
        <p:nvSpPr>
          <p:cNvPr id="4" name="3 - Ορθογώνιο"/>
          <p:cNvSpPr/>
          <p:nvPr/>
        </p:nvSpPr>
        <p:spPr>
          <a:xfrm>
            <a:off x="5724128" y="2708920"/>
            <a:ext cx="3419872" cy="1569660"/>
          </a:xfrm>
          <a:prstGeom prst="rect">
            <a:avLst/>
          </a:prstGeom>
        </p:spPr>
        <p:txBody>
          <a:bodyPr wrap="square">
            <a:spAutoFit/>
          </a:bodyPr>
          <a:lstStyle/>
          <a:p>
            <a:r>
              <a:rPr lang="el-GR" sz="3200" dirty="0">
                <a:solidFill>
                  <a:prstClr val="black"/>
                </a:solidFill>
              </a:rPr>
              <a:t>Εικαστική διάσταση του γραπτού λόγου</a:t>
            </a:r>
          </a:p>
        </p:txBody>
      </p:sp>
    </p:spTree>
    <p:extLst>
      <p:ext uri="{BB962C8B-B14F-4D97-AF65-F5344CB8AC3E}">
        <p14:creationId xmlns:p14="http://schemas.microsoft.com/office/powerpoint/2010/main" xmlns="" val="17714669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3" descr="spirit-comicversion-img"/>
          <p:cNvPicPr>
            <a:picLocks noChangeAspect="1" noChangeArrowheads="1"/>
          </p:cNvPicPr>
          <p:nvPr/>
        </p:nvPicPr>
        <p:blipFill>
          <a:blip r:embed="rId2" cstate="print"/>
          <a:srcRect/>
          <a:stretch>
            <a:fillRect/>
          </a:stretch>
        </p:blipFill>
        <p:spPr bwMode="auto">
          <a:xfrm>
            <a:off x="0" y="0"/>
            <a:ext cx="8316913" cy="5946775"/>
          </a:xfrm>
          <a:prstGeom prst="rect">
            <a:avLst/>
          </a:prstGeom>
          <a:noFill/>
        </p:spPr>
      </p:pic>
      <p:sp>
        <p:nvSpPr>
          <p:cNvPr id="4" name="Rectangle 2"/>
          <p:cNvSpPr>
            <a:spLocks noGrp="1" noChangeArrowheads="1"/>
          </p:cNvSpPr>
          <p:nvPr>
            <p:ph type="title"/>
          </p:nvPr>
        </p:nvSpPr>
        <p:spPr>
          <a:xfrm>
            <a:off x="5364163" y="5715000"/>
            <a:ext cx="3779837" cy="1143000"/>
          </a:xfrm>
        </p:spPr>
        <p:txBody>
          <a:bodyPr/>
          <a:lstStyle/>
          <a:p>
            <a:r>
              <a:rPr lang="en-US" sz="1800" dirty="0"/>
              <a:t>Will </a:t>
            </a:r>
            <a:r>
              <a:rPr lang="en-US" sz="1800" dirty="0" smtClean="0"/>
              <a:t>Eisner</a:t>
            </a:r>
            <a:r>
              <a:rPr lang="el-GR" sz="1800" dirty="0" smtClean="0"/>
              <a:t>, </a:t>
            </a:r>
            <a:r>
              <a:rPr lang="en-US" sz="1800" i="1" dirty="0" smtClean="0"/>
              <a:t>Spirit</a:t>
            </a:r>
            <a:endParaRPr lang="el-GR" sz="1800" i="1" dirty="0"/>
          </a:p>
        </p:txBody>
      </p:sp>
      <p:sp>
        <p:nvSpPr>
          <p:cNvPr id="5" name="4 - Ορθογώνιο"/>
          <p:cNvSpPr/>
          <p:nvPr/>
        </p:nvSpPr>
        <p:spPr>
          <a:xfrm>
            <a:off x="0" y="5877272"/>
            <a:ext cx="6300192" cy="954107"/>
          </a:xfrm>
          <a:prstGeom prst="rect">
            <a:avLst/>
          </a:prstGeom>
        </p:spPr>
        <p:txBody>
          <a:bodyPr wrap="square">
            <a:spAutoFit/>
          </a:bodyPr>
          <a:lstStyle/>
          <a:p>
            <a:r>
              <a:rPr lang="el-GR" sz="2800" dirty="0">
                <a:solidFill>
                  <a:prstClr val="black"/>
                </a:solidFill>
              </a:rPr>
              <a:t>Εικαστική διάσταση </a:t>
            </a:r>
            <a:endParaRPr lang="en-US" sz="2800" dirty="0">
              <a:solidFill>
                <a:prstClr val="black"/>
              </a:solidFill>
            </a:endParaRPr>
          </a:p>
          <a:p>
            <a:r>
              <a:rPr lang="el-GR" sz="2800" dirty="0">
                <a:solidFill>
                  <a:prstClr val="black"/>
                </a:solidFill>
              </a:rPr>
              <a:t>του γραπτού λόγου</a:t>
            </a:r>
          </a:p>
        </p:txBody>
      </p:sp>
    </p:spTree>
    <p:extLst>
      <p:ext uri="{BB962C8B-B14F-4D97-AF65-F5344CB8AC3E}">
        <p14:creationId xmlns:p14="http://schemas.microsoft.com/office/powerpoint/2010/main" xmlns="" val="9352081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01_eisner_spiritcolorbook_cover"/>
          <p:cNvPicPr>
            <a:picLocks noChangeAspect="1" noChangeArrowheads="1"/>
          </p:cNvPicPr>
          <p:nvPr/>
        </p:nvPicPr>
        <p:blipFill>
          <a:blip r:embed="rId2" cstate="print"/>
          <a:srcRect/>
          <a:stretch>
            <a:fillRect/>
          </a:stretch>
        </p:blipFill>
        <p:spPr bwMode="auto">
          <a:xfrm>
            <a:off x="0" y="0"/>
            <a:ext cx="4883150" cy="6858000"/>
          </a:xfrm>
          <a:prstGeom prst="rect">
            <a:avLst/>
          </a:prstGeom>
          <a:noFill/>
        </p:spPr>
      </p:pic>
      <p:sp>
        <p:nvSpPr>
          <p:cNvPr id="4" name="Rectangle 2"/>
          <p:cNvSpPr>
            <a:spLocks noGrp="1" noChangeArrowheads="1"/>
          </p:cNvSpPr>
          <p:nvPr>
            <p:ph type="title"/>
          </p:nvPr>
        </p:nvSpPr>
        <p:spPr>
          <a:xfrm>
            <a:off x="4787900" y="5715000"/>
            <a:ext cx="4356100" cy="1143000"/>
          </a:xfrm>
        </p:spPr>
        <p:txBody>
          <a:bodyPr/>
          <a:lstStyle/>
          <a:p>
            <a:r>
              <a:rPr lang="en-US" sz="1800" dirty="0"/>
              <a:t>Will </a:t>
            </a:r>
            <a:r>
              <a:rPr lang="en-US" sz="1800" dirty="0" smtClean="0"/>
              <a:t>Eisner</a:t>
            </a:r>
            <a:r>
              <a:rPr lang="el-GR" sz="1800" dirty="0" smtClean="0"/>
              <a:t>, </a:t>
            </a:r>
            <a:r>
              <a:rPr lang="en-US" sz="1800" i="1" dirty="0" smtClean="0"/>
              <a:t>Spirit</a:t>
            </a:r>
            <a:endParaRPr lang="el-GR" sz="1800" i="1" dirty="0"/>
          </a:p>
        </p:txBody>
      </p:sp>
      <p:sp>
        <p:nvSpPr>
          <p:cNvPr id="5" name="4 - Ορθογώνιο"/>
          <p:cNvSpPr/>
          <p:nvPr/>
        </p:nvSpPr>
        <p:spPr>
          <a:xfrm>
            <a:off x="5724128" y="2708920"/>
            <a:ext cx="3419872" cy="1569660"/>
          </a:xfrm>
          <a:prstGeom prst="rect">
            <a:avLst/>
          </a:prstGeom>
        </p:spPr>
        <p:txBody>
          <a:bodyPr wrap="square">
            <a:spAutoFit/>
          </a:bodyPr>
          <a:lstStyle/>
          <a:p>
            <a:r>
              <a:rPr lang="el-GR" sz="3200" dirty="0">
                <a:solidFill>
                  <a:prstClr val="black"/>
                </a:solidFill>
              </a:rPr>
              <a:t>Εικαστική διάσταση του γραπτού λόγου</a:t>
            </a:r>
          </a:p>
        </p:txBody>
      </p:sp>
    </p:spTree>
    <p:extLst>
      <p:ext uri="{BB962C8B-B14F-4D97-AF65-F5344CB8AC3E}">
        <p14:creationId xmlns:p14="http://schemas.microsoft.com/office/powerpoint/2010/main" xmlns="" val="32294647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0" y="6237288"/>
            <a:ext cx="9144000" cy="620712"/>
          </a:xfrm>
        </p:spPr>
        <p:txBody>
          <a:bodyPr/>
          <a:lstStyle/>
          <a:p>
            <a:r>
              <a:rPr lang="en-US" sz="1800" dirty="0"/>
              <a:t>Luke </a:t>
            </a:r>
            <a:r>
              <a:rPr lang="en-US" sz="1800" dirty="0" err="1"/>
              <a:t>Surl</a:t>
            </a:r>
            <a:r>
              <a:rPr lang="en-US" sz="1800" dirty="0"/>
              <a:t>, 2008</a:t>
            </a:r>
            <a:endParaRPr lang="el-GR" sz="1800" dirty="0"/>
          </a:p>
        </p:txBody>
      </p:sp>
      <p:sp>
        <p:nvSpPr>
          <p:cNvPr id="95235" name="Rectangle 3"/>
          <p:cNvSpPr>
            <a:spLocks noGrp="1" noChangeArrowheads="1"/>
          </p:cNvSpPr>
          <p:nvPr>
            <p:ph type="body" idx="1"/>
          </p:nvPr>
        </p:nvSpPr>
        <p:spPr/>
        <p:txBody>
          <a:bodyPr/>
          <a:lstStyle/>
          <a:p>
            <a:endParaRPr lang="el-GR"/>
          </a:p>
        </p:txBody>
      </p:sp>
      <p:pic>
        <p:nvPicPr>
          <p:cNvPr id="95236" name="Picture 4" descr="2011-05-26-ME"/>
          <p:cNvPicPr>
            <a:picLocks noChangeAspect="1" noChangeArrowheads="1"/>
          </p:cNvPicPr>
          <p:nvPr/>
        </p:nvPicPr>
        <p:blipFill>
          <a:blip r:embed="rId2" cstate="print"/>
          <a:srcRect/>
          <a:stretch>
            <a:fillRect/>
          </a:stretch>
        </p:blipFill>
        <p:spPr bwMode="auto">
          <a:xfrm>
            <a:off x="0" y="0"/>
            <a:ext cx="9144000" cy="6183313"/>
          </a:xfrm>
          <a:prstGeom prst="rect">
            <a:avLst/>
          </a:prstGeom>
          <a:noFill/>
        </p:spPr>
      </p:pic>
    </p:spTree>
    <p:extLst>
      <p:ext uri="{BB962C8B-B14F-4D97-AF65-F5344CB8AC3E}">
        <p14:creationId xmlns:p14="http://schemas.microsoft.com/office/powerpoint/2010/main" xmlns="" val="40187941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859338" y="6308725"/>
            <a:ext cx="4284662" cy="549275"/>
          </a:xfrm>
        </p:spPr>
        <p:txBody>
          <a:bodyPr/>
          <a:lstStyle/>
          <a:p>
            <a:r>
              <a:rPr lang="en-US" sz="1800" dirty="0"/>
              <a:t>Matt </a:t>
            </a:r>
            <a:r>
              <a:rPr lang="en-US" sz="1800" dirty="0" smtClean="0"/>
              <a:t>Groening, </a:t>
            </a:r>
            <a:r>
              <a:rPr lang="en-US" sz="1800" i="1" dirty="0" smtClean="0"/>
              <a:t>Simpsons</a:t>
            </a:r>
            <a:endParaRPr lang="el-GR" sz="1800" i="1" dirty="0"/>
          </a:p>
        </p:txBody>
      </p:sp>
      <p:pic>
        <p:nvPicPr>
          <p:cNvPr id="96260" name="Picture 4" descr="images"/>
          <p:cNvPicPr>
            <a:picLocks noChangeAspect="1" noChangeArrowheads="1"/>
          </p:cNvPicPr>
          <p:nvPr/>
        </p:nvPicPr>
        <p:blipFill>
          <a:blip r:embed="rId2" cstate="print"/>
          <a:srcRect/>
          <a:stretch>
            <a:fillRect/>
          </a:stretch>
        </p:blipFill>
        <p:spPr bwMode="auto">
          <a:xfrm>
            <a:off x="395288" y="0"/>
            <a:ext cx="7308850" cy="6248400"/>
          </a:xfrm>
          <a:prstGeom prst="rect">
            <a:avLst/>
          </a:prstGeom>
          <a:noFill/>
        </p:spPr>
      </p:pic>
    </p:spTree>
    <p:extLst>
      <p:ext uri="{BB962C8B-B14F-4D97-AF65-F5344CB8AC3E}">
        <p14:creationId xmlns:p14="http://schemas.microsoft.com/office/powerpoint/2010/main" xmlns="" val="73360343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659563" y="5715000"/>
            <a:ext cx="2484437" cy="1143000"/>
          </a:xfrm>
        </p:spPr>
        <p:txBody>
          <a:bodyPr/>
          <a:lstStyle/>
          <a:p>
            <a:r>
              <a:rPr lang="en-US" sz="1800" dirty="0"/>
              <a:t>Matt </a:t>
            </a:r>
            <a:r>
              <a:rPr lang="en-US" sz="1800" dirty="0" smtClean="0"/>
              <a:t>Groening, </a:t>
            </a:r>
            <a:r>
              <a:rPr lang="en-US" sz="1800" i="1" dirty="0" smtClean="0"/>
              <a:t>Simpsons</a:t>
            </a:r>
            <a:endParaRPr lang="el-GR" sz="1800" i="1" dirty="0"/>
          </a:p>
        </p:txBody>
      </p:sp>
      <p:pic>
        <p:nvPicPr>
          <p:cNvPr id="12292" name="Picture 4" descr="51SH+-U7aPL"/>
          <p:cNvPicPr>
            <a:picLocks noChangeAspect="1" noChangeArrowheads="1"/>
          </p:cNvPicPr>
          <p:nvPr/>
        </p:nvPicPr>
        <p:blipFill>
          <a:blip r:embed="rId2" cstate="print"/>
          <a:srcRect/>
          <a:stretch>
            <a:fillRect/>
          </a:stretch>
        </p:blipFill>
        <p:spPr bwMode="auto">
          <a:xfrm>
            <a:off x="-468313" y="0"/>
            <a:ext cx="6732588" cy="6732588"/>
          </a:xfrm>
          <a:prstGeom prst="rect">
            <a:avLst/>
          </a:prstGeom>
          <a:noFill/>
        </p:spPr>
      </p:pic>
    </p:spTree>
    <p:extLst>
      <p:ext uri="{BB962C8B-B14F-4D97-AF65-F5344CB8AC3E}">
        <p14:creationId xmlns:p14="http://schemas.microsoft.com/office/powerpoint/2010/main" xmlns="" val="6826803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lnSpcReduction="10000"/>
          </a:bodyPr>
          <a:lstStyle/>
          <a:p>
            <a:r>
              <a:rPr lang="el-GR" dirty="0" smtClean="0"/>
              <a:t>Όπου υπάρχει μια πρωτοπορία συνήθως βρίσκουμε και μια οπισθοφυλακή. Είναι αλήθεια ότι ταυτόχρονα με την εμφάνιση της Πρωτοπορίας, ένα δεύτερο νέο πολιτιστικό φαινόμενο έκανε την εμφάνισή του στη βιομηχανική Δύση</a:t>
            </a:r>
            <a:r>
              <a:rPr lang="en-US" dirty="0" smtClean="0"/>
              <a:t>:</a:t>
            </a:r>
            <a:r>
              <a:rPr lang="el-GR" dirty="0" smtClean="0"/>
              <a:t> αυτό στο οποίο οι Γερμανοί έδωσαν το υπέροχο όνομα Κιτς</a:t>
            </a:r>
            <a:r>
              <a:rPr lang="en-US" dirty="0" smtClean="0"/>
              <a:t>:</a:t>
            </a:r>
            <a:r>
              <a:rPr lang="el-GR" dirty="0" smtClean="0"/>
              <a:t> τη δημοφιλή, εμπορική τέχνη και λογοτεχνία με τους </a:t>
            </a:r>
            <a:r>
              <a:rPr lang="el-GR" dirty="0" err="1" smtClean="0"/>
              <a:t>χρωμιοτύπους</a:t>
            </a:r>
            <a:r>
              <a:rPr lang="el-GR" dirty="0" smtClean="0"/>
              <a:t>, τα εξώφυλλα των περιοδικών, τις εικονογραφήσεις, τα διαφημιστικά, τη γλυκερή και φθηνή μυθιστοριογραφία, </a:t>
            </a:r>
            <a:r>
              <a:rPr lang="el-GR" sz="3600" b="1" dirty="0" smtClean="0"/>
              <a:t>τα κόμικς</a:t>
            </a:r>
            <a:r>
              <a:rPr lang="el-GR" dirty="0" smtClean="0"/>
              <a:t>, τις ταινίες του Χόλλυγουντ, τους χορούς με κλακέτες και τόσα άλλα. </a:t>
            </a:r>
          </a:p>
          <a:p>
            <a:pPr algn="r">
              <a:buNone/>
            </a:pPr>
            <a:r>
              <a:rPr lang="en-US" dirty="0" smtClean="0"/>
              <a:t>Clement Greenberg</a:t>
            </a:r>
          </a:p>
          <a:p>
            <a:pPr algn="r">
              <a:buNone/>
            </a:pPr>
            <a:r>
              <a:rPr lang="en-US" dirty="0" smtClean="0"/>
              <a:t>(1939)</a:t>
            </a:r>
            <a:endParaRPr lang="el-GR" dirty="0"/>
          </a:p>
        </p:txBody>
      </p:sp>
    </p:spTree>
    <p:extLst>
      <p:ext uri="{BB962C8B-B14F-4D97-AF65-F5344CB8AC3E}">
        <p14:creationId xmlns:p14="http://schemas.microsoft.com/office/powerpoint/2010/main" xmlns="" val="66871017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5292725" y="5715000"/>
            <a:ext cx="3851275" cy="1143000"/>
          </a:xfrm>
        </p:spPr>
        <p:txBody>
          <a:bodyPr/>
          <a:lstStyle/>
          <a:p>
            <a:r>
              <a:rPr lang="en-US" sz="1800" dirty="0"/>
              <a:t>Christian </a:t>
            </a:r>
            <a:r>
              <a:rPr lang="en-US" sz="1800" dirty="0" err="1" smtClean="0"/>
              <a:t>Binet</a:t>
            </a:r>
            <a:r>
              <a:rPr lang="en-US" sz="1800" dirty="0" smtClean="0"/>
              <a:t>, </a:t>
            </a:r>
            <a:r>
              <a:rPr lang="el-GR" sz="1800" i="1" dirty="0" err="1" smtClean="0"/>
              <a:t>Καντόρ</a:t>
            </a:r>
            <a:r>
              <a:rPr lang="en-US" sz="1800" dirty="0" smtClean="0"/>
              <a:t> </a:t>
            </a:r>
            <a:endParaRPr lang="el-GR" sz="1800" dirty="0"/>
          </a:p>
        </p:txBody>
      </p:sp>
      <p:sp>
        <p:nvSpPr>
          <p:cNvPr id="98307" name="Rectangle 3"/>
          <p:cNvSpPr>
            <a:spLocks noGrp="1" noChangeArrowheads="1"/>
          </p:cNvSpPr>
          <p:nvPr>
            <p:ph type="body" idx="1"/>
          </p:nvPr>
        </p:nvSpPr>
        <p:spPr/>
        <p:txBody>
          <a:bodyPr/>
          <a:lstStyle/>
          <a:p>
            <a:r>
              <a:rPr lang="en-US" dirty="0" err="1"/>
              <a:t>Binet</a:t>
            </a:r>
            <a:endParaRPr lang="el-GR" dirty="0"/>
          </a:p>
        </p:txBody>
      </p:sp>
      <p:pic>
        <p:nvPicPr>
          <p:cNvPr id="98308" name="Picture 4"/>
          <p:cNvPicPr>
            <a:picLocks noChangeAspect="1" noChangeArrowheads="1"/>
          </p:cNvPicPr>
          <p:nvPr/>
        </p:nvPicPr>
        <p:blipFill>
          <a:blip r:embed="rId2" cstate="print"/>
          <a:srcRect/>
          <a:stretch>
            <a:fillRect/>
          </a:stretch>
        </p:blipFill>
        <p:spPr bwMode="auto">
          <a:xfrm>
            <a:off x="0" y="0"/>
            <a:ext cx="5341938" cy="6858000"/>
          </a:xfrm>
          <a:prstGeom prst="rect">
            <a:avLst/>
          </a:prstGeom>
          <a:noFill/>
          <a:ln w="9525">
            <a:noFill/>
            <a:miter lim="800000"/>
            <a:headEnd/>
            <a:tailEnd/>
          </a:ln>
          <a:effectLst/>
        </p:spPr>
      </p:pic>
    </p:spTree>
    <p:extLst>
      <p:ext uri="{BB962C8B-B14F-4D97-AF65-F5344CB8AC3E}">
        <p14:creationId xmlns:p14="http://schemas.microsoft.com/office/powerpoint/2010/main" xmlns="" val="31890667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61</a:t>
            </a:fld>
            <a:endParaRPr lang="el-GR">
              <a:solidFill>
                <a:prstClr val="black">
                  <a:tint val="75000"/>
                </a:prstClr>
              </a:solidFill>
            </a:endParaRPr>
          </a:p>
        </p:txBody>
      </p:sp>
      <p:pic>
        <p:nvPicPr>
          <p:cNvPr id="4099" name="Picture 3"/>
          <p:cNvPicPr>
            <a:picLocks noGrp="1" noChangeAspect="1" noChangeArrowheads="1"/>
          </p:cNvPicPr>
          <p:nvPr>
            <p:ph idx="1"/>
          </p:nvPr>
        </p:nvPicPr>
        <p:blipFill>
          <a:blip r:embed="rId2" cstate="print"/>
          <a:srcRect/>
          <a:stretch>
            <a:fillRect/>
          </a:stretch>
        </p:blipFill>
        <p:spPr bwMode="auto">
          <a:xfrm>
            <a:off x="1" y="0"/>
            <a:ext cx="9144000" cy="5250657"/>
          </a:xfrm>
          <a:prstGeom prst="rect">
            <a:avLst/>
          </a:prstGeom>
          <a:noFill/>
          <a:ln w="9525">
            <a:noFill/>
            <a:miter lim="800000"/>
            <a:headEnd/>
            <a:tailEnd/>
          </a:ln>
          <a:effectLst/>
        </p:spPr>
      </p:pic>
      <p:sp>
        <p:nvSpPr>
          <p:cNvPr id="7" name="6 - TextBox"/>
          <p:cNvSpPr txBox="1"/>
          <p:nvPr/>
        </p:nvSpPr>
        <p:spPr>
          <a:xfrm>
            <a:off x="2483768" y="6237312"/>
            <a:ext cx="3198504" cy="369332"/>
          </a:xfrm>
          <a:prstGeom prst="rect">
            <a:avLst/>
          </a:prstGeom>
          <a:noFill/>
        </p:spPr>
        <p:txBody>
          <a:bodyPr wrap="none" rtlCol="0">
            <a:spAutoFit/>
          </a:bodyPr>
          <a:lstStyle/>
          <a:p>
            <a:r>
              <a:rPr lang="en-US" dirty="0">
                <a:solidFill>
                  <a:prstClr val="black"/>
                </a:solidFill>
              </a:rPr>
              <a:t>Lars Von Trier, </a:t>
            </a:r>
            <a:r>
              <a:rPr lang="en-US" i="1" dirty="0" err="1">
                <a:solidFill>
                  <a:prstClr val="black"/>
                </a:solidFill>
              </a:rPr>
              <a:t>Dogville</a:t>
            </a:r>
            <a:r>
              <a:rPr lang="en-US" dirty="0">
                <a:solidFill>
                  <a:prstClr val="black"/>
                </a:solidFill>
              </a:rPr>
              <a:t>, 2003</a:t>
            </a:r>
            <a:endParaRPr lang="el-GR" dirty="0">
              <a:solidFill>
                <a:prstClr val="black"/>
              </a:solidFill>
            </a:endParaRPr>
          </a:p>
        </p:txBody>
      </p:sp>
    </p:spTree>
    <p:extLst>
      <p:ext uri="{BB962C8B-B14F-4D97-AF65-F5344CB8AC3E}">
        <p14:creationId xmlns:p14="http://schemas.microsoft.com/office/powerpoint/2010/main" xmlns="" val="149324412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62</a:t>
            </a:fld>
            <a:endParaRPr lang="el-GR">
              <a:solidFill>
                <a:prstClr val="black">
                  <a:tint val="75000"/>
                </a:prstClr>
              </a:solidFill>
            </a:endParaRPr>
          </a:p>
        </p:txBody>
      </p:sp>
      <p:pic>
        <p:nvPicPr>
          <p:cNvPr id="3074" name="Picture 2"/>
          <p:cNvPicPr>
            <a:picLocks noGrp="1" noChangeAspect="1" noChangeArrowheads="1"/>
          </p:cNvPicPr>
          <p:nvPr>
            <p:ph idx="1"/>
          </p:nvPr>
        </p:nvPicPr>
        <p:blipFill>
          <a:blip r:embed="rId2" cstate="print"/>
          <a:srcRect/>
          <a:stretch>
            <a:fillRect/>
          </a:stretch>
        </p:blipFill>
        <p:spPr bwMode="auto">
          <a:xfrm>
            <a:off x="0" y="0"/>
            <a:ext cx="5292080" cy="6940432"/>
          </a:xfrm>
          <a:prstGeom prst="rect">
            <a:avLst/>
          </a:prstGeom>
          <a:noFill/>
          <a:ln w="9525">
            <a:noFill/>
            <a:miter lim="800000"/>
            <a:headEnd/>
            <a:tailEnd/>
          </a:ln>
          <a:effectLst/>
        </p:spPr>
      </p:pic>
      <p:sp>
        <p:nvSpPr>
          <p:cNvPr id="6" name="5 - TextBox"/>
          <p:cNvSpPr txBox="1"/>
          <p:nvPr/>
        </p:nvSpPr>
        <p:spPr>
          <a:xfrm>
            <a:off x="5220072" y="5157192"/>
            <a:ext cx="3826753" cy="646331"/>
          </a:xfrm>
          <a:prstGeom prst="rect">
            <a:avLst/>
          </a:prstGeom>
          <a:noFill/>
        </p:spPr>
        <p:txBody>
          <a:bodyPr wrap="none" rtlCol="0">
            <a:spAutoFit/>
          </a:bodyPr>
          <a:lstStyle/>
          <a:p>
            <a:r>
              <a:rPr lang="en-US" dirty="0">
                <a:solidFill>
                  <a:prstClr val="black"/>
                </a:solidFill>
              </a:rPr>
              <a:t>Jean Ache, </a:t>
            </a:r>
            <a:r>
              <a:rPr lang="en-US" i="1" dirty="0">
                <a:solidFill>
                  <a:prstClr val="black"/>
                </a:solidFill>
              </a:rPr>
              <a:t>Little Red Riding Hood</a:t>
            </a:r>
            <a:r>
              <a:rPr lang="en-US" dirty="0">
                <a:solidFill>
                  <a:prstClr val="black"/>
                </a:solidFill>
              </a:rPr>
              <a:t>, </a:t>
            </a:r>
          </a:p>
          <a:p>
            <a:r>
              <a:rPr lang="en-US" dirty="0">
                <a:solidFill>
                  <a:prstClr val="black"/>
                </a:solidFill>
              </a:rPr>
              <a:t>1974</a:t>
            </a:r>
            <a:endParaRPr lang="el-GR" dirty="0">
              <a:solidFill>
                <a:prstClr val="black"/>
              </a:solidFill>
            </a:endParaRPr>
          </a:p>
        </p:txBody>
      </p:sp>
    </p:spTree>
    <p:extLst>
      <p:ext uri="{BB962C8B-B14F-4D97-AF65-F5344CB8AC3E}">
        <p14:creationId xmlns:p14="http://schemas.microsoft.com/office/powerpoint/2010/main" xmlns="" val="30463729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427538" y="5715000"/>
            <a:ext cx="4716462" cy="1143000"/>
          </a:xfrm>
        </p:spPr>
        <p:txBody>
          <a:bodyPr/>
          <a:lstStyle/>
          <a:p>
            <a:r>
              <a:rPr lang="en-US" sz="1800" dirty="0"/>
              <a:t>Jim </a:t>
            </a:r>
            <a:r>
              <a:rPr lang="en-US" sz="1800" dirty="0" err="1"/>
              <a:t>Aparo</a:t>
            </a:r>
            <a:r>
              <a:rPr lang="en-US" sz="1800" dirty="0" smtClean="0"/>
              <a:t>, </a:t>
            </a:r>
            <a:r>
              <a:rPr lang="en-US" sz="1800" i="1" dirty="0" smtClean="0"/>
              <a:t>Batman</a:t>
            </a:r>
            <a:r>
              <a:rPr lang="en-US" sz="1800" dirty="0" smtClean="0"/>
              <a:t>, </a:t>
            </a:r>
            <a:r>
              <a:rPr lang="en-US" sz="1800" dirty="0"/>
              <a:t>1985</a:t>
            </a:r>
            <a:endParaRPr lang="el-GR" sz="1800" dirty="0"/>
          </a:p>
        </p:txBody>
      </p:sp>
      <p:pic>
        <p:nvPicPr>
          <p:cNvPr id="11268" name="Picture 4" descr="batout17"/>
          <p:cNvPicPr>
            <a:picLocks noChangeAspect="1" noChangeArrowheads="1"/>
          </p:cNvPicPr>
          <p:nvPr/>
        </p:nvPicPr>
        <p:blipFill>
          <a:blip r:embed="rId2" cstate="print"/>
          <a:srcRect/>
          <a:stretch>
            <a:fillRect/>
          </a:stretch>
        </p:blipFill>
        <p:spPr bwMode="auto">
          <a:xfrm>
            <a:off x="0" y="0"/>
            <a:ext cx="4430713" cy="6858000"/>
          </a:xfrm>
          <a:prstGeom prst="rect">
            <a:avLst/>
          </a:prstGeom>
          <a:noFill/>
        </p:spPr>
      </p:pic>
    </p:spTree>
    <p:extLst>
      <p:ext uri="{BB962C8B-B14F-4D97-AF65-F5344CB8AC3E}">
        <p14:creationId xmlns:p14="http://schemas.microsoft.com/office/powerpoint/2010/main" xmlns="" val="228107452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932363" y="5661025"/>
            <a:ext cx="4211637" cy="1196975"/>
          </a:xfrm>
        </p:spPr>
        <p:txBody>
          <a:bodyPr/>
          <a:lstStyle/>
          <a:p>
            <a:r>
              <a:rPr lang="en-US" sz="1800" dirty="0"/>
              <a:t>Craig Thompson</a:t>
            </a:r>
            <a:r>
              <a:rPr lang="en-US" sz="1800" dirty="0" smtClean="0"/>
              <a:t>,</a:t>
            </a:r>
            <a:r>
              <a:rPr lang="el-GR" sz="1800" dirty="0" smtClean="0"/>
              <a:t> </a:t>
            </a:r>
            <a:r>
              <a:rPr lang="en-US" sz="1800" i="1" dirty="0" err="1" smtClean="0"/>
              <a:t>Habibi</a:t>
            </a:r>
            <a:r>
              <a:rPr lang="en-US" sz="1800" dirty="0" smtClean="0"/>
              <a:t>, </a:t>
            </a:r>
            <a:r>
              <a:rPr lang="en-US" sz="1800" dirty="0"/>
              <a:t>2011</a:t>
            </a:r>
            <a:endParaRPr lang="el-GR" sz="1800" dirty="0"/>
          </a:p>
        </p:txBody>
      </p:sp>
      <p:pic>
        <p:nvPicPr>
          <p:cNvPr id="100356" name="Picture 4"/>
          <p:cNvPicPr>
            <a:picLocks noChangeAspect="1" noChangeArrowheads="1"/>
          </p:cNvPicPr>
          <p:nvPr/>
        </p:nvPicPr>
        <p:blipFill>
          <a:blip r:embed="rId2" cstate="print"/>
          <a:srcRect/>
          <a:stretch>
            <a:fillRect/>
          </a:stretch>
        </p:blipFill>
        <p:spPr bwMode="auto">
          <a:xfrm>
            <a:off x="0" y="0"/>
            <a:ext cx="5022850" cy="6858000"/>
          </a:xfrm>
          <a:prstGeom prst="rect">
            <a:avLst/>
          </a:prstGeom>
          <a:noFill/>
          <a:ln w="9525">
            <a:noFill/>
            <a:miter lim="800000"/>
            <a:headEnd/>
            <a:tailEnd/>
          </a:ln>
          <a:effectLst/>
        </p:spPr>
      </p:pic>
      <p:pic>
        <p:nvPicPr>
          <p:cNvPr id="5122" name="Picture 2"/>
          <p:cNvPicPr>
            <a:picLocks noChangeAspect="1" noChangeArrowheads="1"/>
          </p:cNvPicPr>
          <p:nvPr/>
        </p:nvPicPr>
        <p:blipFill>
          <a:blip r:embed="rId3" cstate="print"/>
          <a:srcRect/>
          <a:stretch>
            <a:fillRect/>
          </a:stretch>
        </p:blipFill>
        <p:spPr bwMode="auto">
          <a:xfrm>
            <a:off x="5580112" y="0"/>
            <a:ext cx="3390900" cy="3219450"/>
          </a:xfrm>
          <a:prstGeom prst="rect">
            <a:avLst/>
          </a:prstGeom>
          <a:noFill/>
          <a:ln w="9525">
            <a:noFill/>
            <a:miter lim="800000"/>
            <a:headEnd/>
            <a:tailEnd/>
          </a:ln>
          <a:effectLst/>
        </p:spPr>
      </p:pic>
    </p:spTree>
    <p:extLst>
      <p:ext uri="{BB962C8B-B14F-4D97-AF65-F5344CB8AC3E}">
        <p14:creationId xmlns:p14="http://schemas.microsoft.com/office/powerpoint/2010/main" xmlns="" val="25616494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65</a:t>
            </a:fld>
            <a:endParaRPr lang="el-GR">
              <a:solidFill>
                <a:prstClr val="black">
                  <a:tint val="75000"/>
                </a:prstClr>
              </a:solidFill>
            </a:endParaRPr>
          </a:p>
        </p:txBody>
      </p:sp>
      <p:pic>
        <p:nvPicPr>
          <p:cNvPr id="7170" name="Picture 2" descr="C:\Documents and Settings\USER\Επιφάνεια εργασίας\Συμπληρωματικές εικόνες για 1ο μάθημα\2013-03 (Μαρ)\σάρωση0007.jpg"/>
          <p:cNvPicPr>
            <a:picLocks noGrp="1" noChangeAspect="1" noChangeArrowheads="1"/>
          </p:cNvPicPr>
          <p:nvPr>
            <p:ph idx="1"/>
          </p:nvPr>
        </p:nvPicPr>
        <p:blipFill>
          <a:blip r:embed="rId2" cstate="print"/>
          <a:srcRect/>
          <a:stretch>
            <a:fillRect/>
          </a:stretch>
        </p:blipFill>
        <p:spPr bwMode="auto">
          <a:xfrm>
            <a:off x="0" y="0"/>
            <a:ext cx="5220072" cy="6950112"/>
          </a:xfrm>
          <a:prstGeom prst="rect">
            <a:avLst/>
          </a:prstGeom>
          <a:noFill/>
        </p:spPr>
      </p:pic>
      <p:sp>
        <p:nvSpPr>
          <p:cNvPr id="6" name="5 - TextBox"/>
          <p:cNvSpPr txBox="1"/>
          <p:nvPr/>
        </p:nvSpPr>
        <p:spPr>
          <a:xfrm>
            <a:off x="5436096" y="5733256"/>
            <a:ext cx="3707904" cy="923330"/>
          </a:xfrm>
          <a:prstGeom prst="rect">
            <a:avLst/>
          </a:prstGeom>
          <a:noFill/>
        </p:spPr>
        <p:txBody>
          <a:bodyPr wrap="square" rtlCol="0">
            <a:spAutoFit/>
          </a:bodyPr>
          <a:lstStyle/>
          <a:p>
            <a:r>
              <a:rPr lang="en-US" dirty="0">
                <a:solidFill>
                  <a:prstClr val="black"/>
                </a:solidFill>
              </a:rPr>
              <a:t>Mort Walker, </a:t>
            </a:r>
            <a:r>
              <a:rPr lang="en-US" i="1" dirty="0">
                <a:solidFill>
                  <a:prstClr val="black"/>
                </a:solidFill>
              </a:rPr>
              <a:t>The Lexicon of </a:t>
            </a:r>
            <a:r>
              <a:rPr lang="en-US" i="1" dirty="0" err="1">
                <a:solidFill>
                  <a:prstClr val="black"/>
                </a:solidFill>
              </a:rPr>
              <a:t>Comicana</a:t>
            </a:r>
            <a:r>
              <a:rPr lang="en-US" dirty="0">
                <a:solidFill>
                  <a:prstClr val="black"/>
                </a:solidFill>
              </a:rPr>
              <a:t>, </a:t>
            </a:r>
          </a:p>
          <a:p>
            <a:r>
              <a:rPr lang="en-US" dirty="0">
                <a:solidFill>
                  <a:prstClr val="black"/>
                </a:solidFill>
              </a:rPr>
              <a:t>1980</a:t>
            </a:r>
            <a:endParaRPr lang="el-GR" dirty="0">
              <a:solidFill>
                <a:prstClr val="black"/>
              </a:solidFill>
            </a:endParaRPr>
          </a:p>
        </p:txBody>
      </p:sp>
      <p:sp>
        <p:nvSpPr>
          <p:cNvPr id="7" name="1 - Τίτλος"/>
          <p:cNvSpPr>
            <a:spLocks noGrp="1"/>
          </p:cNvSpPr>
          <p:nvPr>
            <p:ph type="title"/>
          </p:nvPr>
        </p:nvSpPr>
        <p:spPr>
          <a:xfrm>
            <a:off x="4932040" y="274638"/>
            <a:ext cx="3754760" cy="1143000"/>
          </a:xfrm>
        </p:spPr>
        <p:txBody>
          <a:bodyPr/>
          <a:lstStyle/>
          <a:p>
            <a:r>
              <a:rPr lang="el-GR" dirty="0" smtClean="0"/>
              <a:t>Σύμβολα</a:t>
            </a:r>
            <a:endParaRPr lang="el-GR" dirty="0"/>
          </a:p>
        </p:txBody>
      </p:sp>
    </p:spTree>
    <p:extLst>
      <p:ext uri="{BB962C8B-B14F-4D97-AF65-F5344CB8AC3E}">
        <p14:creationId xmlns:p14="http://schemas.microsoft.com/office/powerpoint/2010/main" xmlns="" val="63929208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76056" y="274638"/>
            <a:ext cx="3610744" cy="1143000"/>
          </a:xfrm>
        </p:spPr>
        <p:txBody>
          <a:bodyPr/>
          <a:lstStyle/>
          <a:p>
            <a:r>
              <a:rPr lang="el-GR" dirty="0" smtClean="0"/>
              <a:t>Σύμβολα</a:t>
            </a:r>
            <a:endParaRPr lang="el-GR"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66</a:t>
            </a:fld>
            <a:endParaRPr lang="el-GR">
              <a:solidFill>
                <a:prstClr val="black">
                  <a:tint val="75000"/>
                </a:prstClr>
              </a:solidFill>
            </a:endParaRPr>
          </a:p>
        </p:txBody>
      </p:sp>
      <p:pic>
        <p:nvPicPr>
          <p:cNvPr id="8194" name="Picture 2"/>
          <p:cNvPicPr>
            <a:picLocks noGrp="1" noChangeAspect="1" noChangeArrowheads="1"/>
          </p:cNvPicPr>
          <p:nvPr>
            <p:ph idx="1"/>
          </p:nvPr>
        </p:nvPicPr>
        <p:blipFill>
          <a:blip r:embed="rId2" cstate="print"/>
          <a:srcRect/>
          <a:stretch>
            <a:fillRect/>
          </a:stretch>
        </p:blipFill>
        <p:spPr bwMode="auto">
          <a:xfrm>
            <a:off x="0" y="0"/>
            <a:ext cx="5220072" cy="6886677"/>
          </a:xfrm>
          <a:prstGeom prst="rect">
            <a:avLst/>
          </a:prstGeom>
          <a:noFill/>
          <a:ln w="9525">
            <a:noFill/>
            <a:miter lim="800000"/>
            <a:headEnd/>
            <a:tailEnd/>
          </a:ln>
          <a:effectLst/>
        </p:spPr>
      </p:pic>
      <p:sp>
        <p:nvSpPr>
          <p:cNvPr id="6" name="5 - TextBox"/>
          <p:cNvSpPr txBox="1"/>
          <p:nvPr/>
        </p:nvSpPr>
        <p:spPr>
          <a:xfrm>
            <a:off x="5436096" y="5733256"/>
            <a:ext cx="3707904" cy="923330"/>
          </a:xfrm>
          <a:prstGeom prst="rect">
            <a:avLst/>
          </a:prstGeom>
          <a:noFill/>
        </p:spPr>
        <p:txBody>
          <a:bodyPr wrap="square" rtlCol="0">
            <a:spAutoFit/>
          </a:bodyPr>
          <a:lstStyle/>
          <a:p>
            <a:r>
              <a:rPr lang="en-US" dirty="0">
                <a:solidFill>
                  <a:prstClr val="black"/>
                </a:solidFill>
              </a:rPr>
              <a:t>Mort Walker, </a:t>
            </a:r>
            <a:r>
              <a:rPr lang="en-US" i="1" dirty="0">
                <a:solidFill>
                  <a:prstClr val="black"/>
                </a:solidFill>
              </a:rPr>
              <a:t>The Lexicon of </a:t>
            </a:r>
            <a:r>
              <a:rPr lang="en-US" i="1" dirty="0" err="1">
                <a:solidFill>
                  <a:prstClr val="black"/>
                </a:solidFill>
              </a:rPr>
              <a:t>Comicana</a:t>
            </a:r>
            <a:r>
              <a:rPr lang="en-US" dirty="0">
                <a:solidFill>
                  <a:prstClr val="black"/>
                </a:solidFill>
              </a:rPr>
              <a:t>, </a:t>
            </a:r>
          </a:p>
          <a:p>
            <a:r>
              <a:rPr lang="en-US" dirty="0">
                <a:solidFill>
                  <a:prstClr val="black"/>
                </a:solidFill>
              </a:rPr>
              <a:t>1980</a:t>
            </a:r>
            <a:endParaRPr lang="el-GR" dirty="0">
              <a:solidFill>
                <a:prstClr val="black"/>
              </a:solidFill>
            </a:endParaRPr>
          </a:p>
        </p:txBody>
      </p:sp>
    </p:spTree>
    <p:extLst>
      <p:ext uri="{BB962C8B-B14F-4D97-AF65-F5344CB8AC3E}">
        <p14:creationId xmlns:p14="http://schemas.microsoft.com/office/powerpoint/2010/main" xmlns="" val="96528270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95536" y="0"/>
            <a:ext cx="8229600" cy="908720"/>
          </a:xfrm>
        </p:spPr>
        <p:txBody>
          <a:bodyPr/>
          <a:lstStyle/>
          <a:p>
            <a:r>
              <a:rPr lang="el-GR" dirty="0" smtClean="0"/>
              <a:t>Αλληλουχία - Διαδοχή</a:t>
            </a:r>
            <a:endParaRPr lang="el-GR" dirty="0"/>
          </a:p>
        </p:txBody>
      </p:sp>
      <p:pic>
        <p:nvPicPr>
          <p:cNvPr id="1026" name="Picture 2" descr="C:\Users\New\Desktop\AdespotaSktsa#78_03102015.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369" y="1628800"/>
            <a:ext cx="9170236" cy="47432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4702316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Creative Team</a:t>
            </a:r>
            <a:endParaRPr lang="el-GR" dirty="0"/>
          </a:p>
        </p:txBody>
      </p:sp>
      <p:sp>
        <p:nvSpPr>
          <p:cNvPr id="3" name="2 - Θέση περιεχομένου"/>
          <p:cNvSpPr>
            <a:spLocks noGrp="1"/>
          </p:cNvSpPr>
          <p:nvPr>
            <p:ph idx="1"/>
          </p:nvPr>
        </p:nvSpPr>
        <p:spPr/>
        <p:txBody>
          <a:bodyPr>
            <a:normAutofit lnSpcReduction="10000"/>
          </a:bodyPr>
          <a:lstStyle/>
          <a:p>
            <a:pPr>
              <a:buNone/>
            </a:pPr>
            <a:r>
              <a:rPr lang="en-US" dirty="0" smtClean="0"/>
              <a:t>              </a:t>
            </a:r>
            <a:r>
              <a:rPr lang="en-US" b="1" dirty="0" smtClean="0">
                <a:latin typeface="Calibri" pitchFamily="34" charset="0"/>
              </a:rPr>
              <a:t>Writer</a:t>
            </a:r>
          </a:p>
          <a:p>
            <a:pPr>
              <a:buNone/>
            </a:pPr>
            <a:r>
              <a:rPr lang="en-US" dirty="0" smtClean="0"/>
              <a:t>              </a:t>
            </a:r>
            <a:r>
              <a:rPr lang="en-US" b="1" dirty="0" smtClean="0">
                <a:latin typeface="Calibri" pitchFamily="34" charset="0"/>
              </a:rPr>
              <a:t>Artist</a:t>
            </a:r>
          </a:p>
          <a:p>
            <a:pPr>
              <a:buNone/>
            </a:pPr>
            <a:r>
              <a:rPr lang="en-US" dirty="0" smtClean="0"/>
              <a:t>        </a:t>
            </a:r>
          </a:p>
          <a:p>
            <a:pPr>
              <a:buNone/>
            </a:pPr>
            <a:r>
              <a:rPr lang="en-US" dirty="0" smtClean="0"/>
              <a:t>              </a:t>
            </a:r>
            <a:r>
              <a:rPr lang="en-US" b="1" dirty="0" err="1" smtClean="0">
                <a:latin typeface="Calibri" pitchFamily="34" charset="0"/>
              </a:rPr>
              <a:t>Penciller</a:t>
            </a:r>
            <a:endParaRPr lang="en-US" b="1" dirty="0" smtClean="0">
              <a:latin typeface="Calibri" pitchFamily="34" charset="0"/>
            </a:endParaRPr>
          </a:p>
          <a:p>
            <a:pPr>
              <a:buNone/>
            </a:pPr>
            <a:r>
              <a:rPr lang="en-US" dirty="0" smtClean="0"/>
              <a:t>              </a:t>
            </a:r>
            <a:r>
              <a:rPr lang="en-US" b="1" dirty="0" smtClean="0">
                <a:latin typeface="Calibri" pitchFamily="34" charset="0"/>
              </a:rPr>
              <a:t>Inker</a:t>
            </a:r>
          </a:p>
          <a:p>
            <a:pPr>
              <a:buNone/>
            </a:pPr>
            <a:r>
              <a:rPr lang="en-US" dirty="0" smtClean="0"/>
              <a:t>              </a:t>
            </a:r>
            <a:r>
              <a:rPr lang="en-US" b="1" dirty="0" smtClean="0">
                <a:latin typeface="Calibri" pitchFamily="34" charset="0"/>
              </a:rPr>
              <a:t>Colorist</a:t>
            </a:r>
          </a:p>
          <a:p>
            <a:pPr>
              <a:buNone/>
            </a:pPr>
            <a:r>
              <a:rPr lang="en-US" dirty="0" smtClean="0"/>
              <a:t>              </a:t>
            </a:r>
            <a:r>
              <a:rPr lang="en-US" b="1" dirty="0" smtClean="0">
                <a:latin typeface="Calibri" pitchFamily="34" charset="0"/>
              </a:rPr>
              <a:t>Letterer</a:t>
            </a:r>
          </a:p>
          <a:p>
            <a:pPr>
              <a:buNone/>
            </a:pPr>
            <a:r>
              <a:rPr lang="en-US" b="1" dirty="0" smtClean="0">
                <a:latin typeface="Calibri" pitchFamily="34" charset="0"/>
              </a:rPr>
              <a:t>              Editor</a:t>
            </a:r>
            <a:endParaRPr lang="el-GR" b="1" dirty="0">
              <a:latin typeface="Calibri" pitchFamily="34" charset="0"/>
            </a:endParaRPr>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68</a:t>
            </a:fld>
            <a:endParaRPr lang="el-GR">
              <a:solidFill>
                <a:prstClr val="black">
                  <a:tint val="75000"/>
                </a:prstClr>
              </a:solidFill>
            </a:endParaRPr>
          </a:p>
        </p:txBody>
      </p:sp>
      <p:sp>
        <p:nvSpPr>
          <p:cNvPr id="5" name="4 - Δεξιό βέλος"/>
          <p:cNvSpPr/>
          <p:nvPr/>
        </p:nvSpPr>
        <p:spPr>
          <a:xfrm>
            <a:off x="539552" y="1628800"/>
            <a:ext cx="978408" cy="484632"/>
          </a:xfrm>
          <a:prstGeom prst="rightArrow">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6" name="5 - Δεξιό βέλος"/>
          <p:cNvSpPr/>
          <p:nvPr/>
        </p:nvSpPr>
        <p:spPr>
          <a:xfrm>
            <a:off x="539552" y="2204864"/>
            <a:ext cx="978408" cy="484632"/>
          </a:xfrm>
          <a:prstGeom prst="rightArrow">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7" name="6 - Δεξιό βέλος"/>
          <p:cNvSpPr/>
          <p:nvPr/>
        </p:nvSpPr>
        <p:spPr>
          <a:xfrm>
            <a:off x="539552" y="3284984"/>
            <a:ext cx="978408" cy="484632"/>
          </a:xfrm>
          <a:prstGeom prst="rightArrow">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8" name="7 - Δεξιό βέλος"/>
          <p:cNvSpPr/>
          <p:nvPr/>
        </p:nvSpPr>
        <p:spPr>
          <a:xfrm>
            <a:off x="539552" y="3789040"/>
            <a:ext cx="978408" cy="484632"/>
          </a:xfrm>
          <a:prstGeom prst="rightArrow">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9" name="8 - Δεξιό βέλος"/>
          <p:cNvSpPr/>
          <p:nvPr/>
        </p:nvSpPr>
        <p:spPr>
          <a:xfrm>
            <a:off x="539552" y="4293096"/>
            <a:ext cx="978408" cy="484632"/>
          </a:xfrm>
          <a:prstGeom prst="rightArrow">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10" name="9 - Δεξιό βέλος"/>
          <p:cNvSpPr/>
          <p:nvPr/>
        </p:nvSpPr>
        <p:spPr>
          <a:xfrm>
            <a:off x="539552" y="4797152"/>
            <a:ext cx="978408" cy="484632"/>
          </a:xfrm>
          <a:prstGeom prst="rightArrow">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11" name="10 - Δεξιό βέλος"/>
          <p:cNvSpPr/>
          <p:nvPr/>
        </p:nvSpPr>
        <p:spPr>
          <a:xfrm>
            <a:off x="539552" y="5301208"/>
            <a:ext cx="978408" cy="484632"/>
          </a:xfrm>
          <a:prstGeom prst="rightArrow">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Tree>
    <p:extLst>
      <p:ext uri="{BB962C8B-B14F-4D97-AF65-F5344CB8AC3E}">
        <p14:creationId xmlns:p14="http://schemas.microsoft.com/office/powerpoint/2010/main" xmlns="" val="373055191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69</a:t>
            </a:fld>
            <a:endParaRPr lang="el-GR">
              <a:solidFill>
                <a:prstClr val="black">
                  <a:tint val="75000"/>
                </a:prstClr>
              </a:solidFill>
            </a:endParaRPr>
          </a:p>
        </p:txBody>
      </p:sp>
      <p:pic>
        <p:nvPicPr>
          <p:cNvPr id="31746" name="Picture 2"/>
          <p:cNvPicPr>
            <a:picLocks noGrp="1" noChangeAspect="1" noChangeArrowheads="1"/>
          </p:cNvPicPr>
          <p:nvPr>
            <p:ph idx="1"/>
          </p:nvPr>
        </p:nvPicPr>
        <p:blipFill>
          <a:blip r:embed="rId2" cstate="print"/>
          <a:srcRect/>
          <a:stretch>
            <a:fillRect/>
          </a:stretch>
        </p:blipFill>
        <p:spPr bwMode="auto">
          <a:xfrm>
            <a:off x="1619672" y="0"/>
            <a:ext cx="5148064" cy="6860472"/>
          </a:xfrm>
          <a:prstGeom prst="rect">
            <a:avLst/>
          </a:prstGeom>
          <a:noFill/>
          <a:ln w="9525">
            <a:noFill/>
            <a:miter lim="800000"/>
            <a:headEnd/>
            <a:tailEnd/>
          </a:ln>
          <a:effectLst/>
        </p:spPr>
      </p:pic>
    </p:spTree>
    <p:extLst>
      <p:ext uri="{BB962C8B-B14F-4D97-AF65-F5344CB8AC3E}">
        <p14:creationId xmlns:p14="http://schemas.microsoft.com/office/powerpoint/2010/main" xmlns="" val="12171147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a:bodyPr>
          <a:lstStyle/>
          <a:p>
            <a:r>
              <a:rPr lang="el-GR" dirty="0" smtClean="0"/>
              <a:t>Η κυρίαρχη αντίληψη ότι τα κόμικς δεν αποτελούν μια μορφή «τέχνης» ερμηνεύει έμμεσα γιατί αποτελούν ένα τόσο ζωντανό μέσο έκφρ</a:t>
            </a:r>
            <a:r>
              <a:rPr lang="el-GR" dirty="0"/>
              <a:t>α</a:t>
            </a:r>
            <a:r>
              <a:rPr lang="el-GR" dirty="0" smtClean="0"/>
              <a:t>σης στις μέρες μας</a:t>
            </a:r>
            <a:r>
              <a:rPr lang="en-US" dirty="0" smtClean="0"/>
              <a:t>:</a:t>
            </a:r>
            <a:r>
              <a:rPr lang="el-GR" dirty="0" smtClean="0"/>
              <a:t> αφού δεν μπορούν να γίνουν «ευυπόληπτα» με την έννοια που είναι ευυπόληπτη η «τέχνη», τότε μπορούν, τουλάχιστον να μην περιορίζονται από τους μηχανισμούς της κριτικής της που συνοδεύουν την «τέχνη». Άρα, εδώ θα πρέπει να συμφωνήσουμε με τον </a:t>
            </a:r>
            <a:r>
              <a:rPr lang="en-US" dirty="0" smtClean="0"/>
              <a:t>Art </a:t>
            </a:r>
            <a:r>
              <a:rPr lang="en-US" dirty="0" err="1" smtClean="0"/>
              <a:t>Spiegelman</a:t>
            </a:r>
            <a:r>
              <a:rPr lang="el-GR" dirty="0" smtClean="0"/>
              <a:t>, που είπε ότι «τα κόμικς πετούν κάτω από τα ραντάρ της κριτικής».</a:t>
            </a:r>
          </a:p>
          <a:p>
            <a:pPr algn="r">
              <a:buNone/>
            </a:pPr>
            <a:r>
              <a:rPr lang="en-US" dirty="0" smtClean="0"/>
              <a:t>Roger Sabin</a:t>
            </a:r>
          </a:p>
          <a:p>
            <a:pPr algn="r">
              <a:buNone/>
            </a:pPr>
            <a:r>
              <a:rPr lang="en-US" dirty="0" smtClean="0"/>
              <a:t>(1996)</a:t>
            </a:r>
            <a:r>
              <a:rPr lang="el-GR" dirty="0" smtClean="0"/>
              <a:t> </a:t>
            </a:r>
            <a:r>
              <a:rPr lang="en-US" dirty="0" smtClean="0"/>
              <a:t> </a:t>
            </a:r>
            <a:endParaRPr lang="el-GR" dirty="0"/>
          </a:p>
        </p:txBody>
      </p:sp>
    </p:spTree>
    <p:extLst>
      <p:ext uri="{BB962C8B-B14F-4D97-AF65-F5344CB8AC3E}">
        <p14:creationId xmlns:p14="http://schemas.microsoft.com/office/powerpoint/2010/main" xmlns="" val="131419312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70</a:t>
            </a:fld>
            <a:endParaRPr lang="el-GR">
              <a:solidFill>
                <a:prstClr val="black">
                  <a:tint val="75000"/>
                </a:prstClr>
              </a:solidFill>
            </a:endParaRPr>
          </a:p>
        </p:txBody>
      </p:sp>
      <p:pic>
        <p:nvPicPr>
          <p:cNvPr id="32770" name="Picture 2"/>
          <p:cNvPicPr>
            <a:picLocks noGrp="1" noChangeAspect="1" noChangeArrowheads="1"/>
          </p:cNvPicPr>
          <p:nvPr>
            <p:ph idx="1"/>
          </p:nvPr>
        </p:nvPicPr>
        <p:blipFill>
          <a:blip r:embed="rId2" cstate="print"/>
          <a:srcRect/>
          <a:stretch>
            <a:fillRect/>
          </a:stretch>
        </p:blipFill>
        <p:spPr bwMode="auto">
          <a:xfrm>
            <a:off x="-252535" y="-361997"/>
            <a:ext cx="9623634" cy="7263311"/>
          </a:xfrm>
          <a:prstGeom prst="rect">
            <a:avLst/>
          </a:prstGeom>
          <a:noFill/>
          <a:ln w="9525">
            <a:noFill/>
            <a:miter lim="800000"/>
            <a:headEnd/>
            <a:tailEnd/>
          </a:ln>
          <a:effectLst/>
        </p:spPr>
      </p:pic>
    </p:spTree>
    <p:extLst>
      <p:ext uri="{BB962C8B-B14F-4D97-AF65-F5344CB8AC3E}">
        <p14:creationId xmlns:p14="http://schemas.microsoft.com/office/powerpoint/2010/main" xmlns="" val="335516009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71</a:t>
            </a:fld>
            <a:endParaRPr lang="el-GR">
              <a:solidFill>
                <a:prstClr val="black">
                  <a:tint val="75000"/>
                </a:prstClr>
              </a:solidFill>
            </a:endParaRPr>
          </a:p>
        </p:txBody>
      </p:sp>
      <p:pic>
        <p:nvPicPr>
          <p:cNvPr id="33794" name="Picture 2"/>
          <p:cNvPicPr>
            <a:picLocks noGrp="1" noChangeAspect="1" noChangeArrowheads="1"/>
          </p:cNvPicPr>
          <p:nvPr>
            <p:ph idx="1"/>
          </p:nvPr>
        </p:nvPicPr>
        <p:blipFill>
          <a:blip r:embed="rId2" cstate="print"/>
          <a:srcRect/>
          <a:stretch>
            <a:fillRect/>
          </a:stretch>
        </p:blipFill>
        <p:spPr bwMode="auto">
          <a:xfrm>
            <a:off x="0" y="0"/>
            <a:ext cx="9036496" cy="6820177"/>
          </a:xfrm>
          <a:prstGeom prst="rect">
            <a:avLst/>
          </a:prstGeom>
          <a:noFill/>
          <a:ln w="9525">
            <a:noFill/>
            <a:miter lim="800000"/>
            <a:headEnd/>
            <a:tailEnd/>
          </a:ln>
          <a:effectLst/>
        </p:spPr>
      </p:pic>
    </p:spTree>
    <p:extLst>
      <p:ext uri="{BB962C8B-B14F-4D97-AF65-F5344CB8AC3E}">
        <p14:creationId xmlns:p14="http://schemas.microsoft.com/office/powerpoint/2010/main" xmlns="" val="38954542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72</a:t>
            </a:fld>
            <a:endParaRPr lang="el-GR">
              <a:solidFill>
                <a:prstClr val="black">
                  <a:tint val="75000"/>
                </a:prstClr>
              </a:solidFill>
            </a:endParaRPr>
          </a:p>
        </p:txBody>
      </p:sp>
      <p:pic>
        <p:nvPicPr>
          <p:cNvPr id="34818" name="Picture 2"/>
          <p:cNvPicPr>
            <a:picLocks noGrp="1" noChangeAspect="1" noChangeArrowheads="1"/>
          </p:cNvPicPr>
          <p:nvPr>
            <p:ph idx="1"/>
          </p:nvPr>
        </p:nvPicPr>
        <p:blipFill>
          <a:blip r:embed="rId2" cstate="print"/>
          <a:srcRect/>
          <a:stretch>
            <a:fillRect/>
          </a:stretch>
        </p:blipFill>
        <p:spPr bwMode="auto">
          <a:xfrm>
            <a:off x="0" y="0"/>
            <a:ext cx="9144000" cy="6901314"/>
          </a:xfrm>
          <a:prstGeom prst="rect">
            <a:avLst/>
          </a:prstGeom>
          <a:noFill/>
          <a:ln w="9525">
            <a:noFill/>
            <a:miter lim="800000"/>
            <a:headEnd/>
            <a:tailEnd/>
          </a:ln>
          <a:effectLst/>
        </p:spPr>
      </p:pic>
    </p:spTree>
    <p:extLst>
      <p:ext uri="{BB962C8B-B14F-4D97-AF65-F5344CB8AC3E}">
        <p14:creationId xmlns:p14="http://schemas.microsoft.com/office/powerpoint/2010/main" xmlns="" val="74949343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Lettering</a:t>
            </a:r>
            <a:endParaRPr lang="el-GR"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73</a:t>
            </a:fld>
            <a:endParaRPr lang="el-GR">
              <a:solidFill>
                <a:prstClr val="black">
                  <a:tint val="75000"/>
                </a:prstClr>
              </a:solidFill>
            </a:endParaRPr>
          </a:p>
        </p:txBody>
      </p:sp>
      <p:pic>
        <p:nvPicPr>
          <p:cNvPr id="28674" name="Picture 2"/>
          <p:cNvPicPr>
            <a:picLocks noGrp="1" noChangeAspect="1" noChangeArrowheads="1"/>
          </p:cNvPicPr>
          <p:nvPr>
            <p:ph idx="1"/>
          </p:nvPr>
        </p:nvPicPr>
        <p:blipFill>
          <a:blip r:embed="rId2" cstate="print"/>
          <a:srcRect/>
          <a:stretch>
            <a:fillRect/>
          </a:stretch>
        </p:blipFill>
        <p:spPr bwMode="auto">
          <a:xfrm>
            <a:off x="0" y="0"/>
            <a:ext cx="2943716" cy="4525963"/>
          </a:xfrm>
          <a:prstGeom prst="rect">
            <a:avLst/>
          </a:prstGeom>
          <a:noFill/>
          <a:ln w="9525">
            <a:noFill/>
            <a:miter lim="800000"/>
            <a:headEnd/>
            <a:tailEnd/>
          </a:ln>
          <a:effectLst/>
        </p:spPr>
      </p:pic>
      <p:pic>
        <p:nvPicPr>
          <p:cNvPr id="28675" name="Picture 3"/>
          <p:cNvPicPr>
            <a:picLocks noChangeAspect="1" noChangeArrowheads="1"/>
          </p:cNvPicPr>
          <p:nvPr/>
        </p:nvPicPr>
        <p:blipFill>
          <a:blip r:embed="rId3" cstate="print"/>
          <a:srcRect/>
          <a:stretch>
            <a:fillRect/>
          </a:stretch>
        </p:blipFill>
        <p:spPr bwMode="auto">
          <a:xfrm>
            <a:off x="3995936" y="1268760"/>
            <a:ext cx="4104456" cy="5991907"/>
          </a:xfrm>
          <a:prstGeom prst="rect">
            <a:avLst/>
          </a:prstGeom>
          <a:noFill/>
          <a:ln w="9525">
            <a:noFill/>
            <a:miter lim="800000"/>
            <a:headEnd/>
            <a:tailEnd/>
          </a:ln>
          <a:effectLst/>
        </p:spPr>
      </p:pic>
    </p:spTree>
    <p:extLst>
      <p:ext uri="{BB962C8B-B14F-4D97-AF65-F5344CB8AC3E}">
        <p14:creationId xmlns:p14="http://schemas.microsoft.com/office/powerpoint/2010/main" xmlns="" val="115777938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508104" y="274638"/>
            <a:ext cx="3178696" cy="1143000"/>
          </a:xfrm>
        </p:spPr>
        <p:txBody>
          <a:bodyPr/>
          <a:lstStyle/>
          <a:p>
            <a:r>
              <a:rPr lang="en-US" dirty="0" smtClean="0"/>
              <a:t>Lettering</a:t>
            </a:r>
            <a:endParaRPr lang="el-GR"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74</a:t>
            </a:fld>
            <a:endParaRPr lang="el-GR">
              <a:solidFill>
                <a:prstClr val="black">
                  <a:tint val="75000"/>
                </a:prstClr>
              </a:solidFill>
            </a:endParaRPr>
          </a:p>
        </p:txBody>
      </p:sp>
      <p:pic>
        <p:nvPicPr>
          <p:cNvPr id="30722" name="Picture 2"/>
          <p:cNvPicPr>
            <a:picLocks noGrp="1" noChangeAspect="1" noChangeArrowheads="1"/>
          </p:cNvPicPr>
          <p:nvPr>
            <p:ph idx="1"/>
          </p:nvPr>
        </p:nvPicPr>
        <p:blipFill>
          <a:blip r:embed="rId2" cstate="print"/>
          <a:srcRect/>
          <a:stretch>
            <a:fillRect/>
          </a:stretch>
        </p:blipFill>
        <p:spPr bwMode="auto">
          <a:xfrm>
            <a:off x="0" y="0"/>
            <a:ext cx="5508104" cy="6811689"/>
          </a:xfrm>
          <a:prstGeom prst="rect">
            <a:avLst/>
          </a:prstGeom>
          <a:noFill/>
          <a:ln w="9525">
            <a:noFill/>
            <a:miter lim="800000"/>
            <a:headEnd/>
            <a:tailEnd/>
          </a:ln>
          <a:effectLst/>
        </p:spPr>
      </p:pic>
      <p:sp>
        <p:nvSpPr>
          <p:cNvPr id="6" name="5 - TextBox"/>
          <p:cNvSpPr txBox="1"/>
          <p:nvPr/>
        </p:nvSpPr>
        <p:spPr>
          <a:xfrm>
            <a:off x="5508104" y="5085184"/>
            <a:ext cx="2069797" cy="923330"/>
          </a:xfrm>
          <a:prstGeom prst="rect">
            <a:avLst/>
          </a:prstGeom>
          <a:noFill/>
        </p:spPr>
        <p:txBody>
          <a:bodyPr wrap="none" rtlCol="0">
            <a:spAutoFit/>
          </a:bodyPr>
          <a:lstStyle/>
          <a:p>
            <a:r>
              <a:rPr lang="en-US" dirty="0">
                <a:solidFill>
                  <a:prstClr val="black"/>
                </a:solidFill>
              </a:rPr>
              <a:t>Dustin Harbin, </a:t>
            </a:r>
          </a:p>
          <a:p>
            <a:r>
              <a:rPr lang="en-US" i="1" dirty="0">
                <a:solidFill>
                  <a:prstClr val="black"/>
                </a:solidFill>
              </a:rPr>
              <a:t>My Favorite Joke</a:t>
            </a:r>
            <a:r>
              <a:rPr lang="en-US" dirty="0">
                <a:solidFill>
                  <a:prstClr val="black"/>
                </a:solidFill>
              </a:rPr>
              <a:t>, </a:t>
            </a:r>
          </a:p>
          <a:p>
            <a:r>
              <a:rPr lang="en-US" dirty="0">
                <a:solidFill>
                  <a:prstClr val="black"/>
                </a:solidFill>
              </a:rPr>
              <a:t>2010</a:t>
            </a:r>
            <a:endParaRPr lang="el-GR" dirty="0">
              <a:solidFill>
                <a:prstClr val="black"/>
              </a:solidFill>
            </a:endParaRPr>
          </a:p>
        </p:txBody>
      </p:sp>
    </p:spTree>
    <p:extLst>
      <p:ext uri="{BB962C8B-B14F-4D97-AF65-F5344CB8AC3E}">
        <p14:creationId xmlns:p14="http://schemas.microsoft.com/office/powerpoint/2010/main" xmlns="" val="81185907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75</a:t>
            </a:fld>
            <a:endParaRPr lang="el-GR">
              <a:solidFill>
                <a:prstClr val="black">
                  <a:tint val="75000"/>
                </a:prstClr>
              </a:solidFill>
            </a:endParaRPr>
          </a:p>
        </p:txBody>
      </p:sp>
      <p:pic>
        <p:nvPicPr>
          <p:cNvPr id="13314" name="Picture 2"/>
          <p:cNvPicPr>
            <a:picLocks noGrp="1" noChangeAspect="1" noChangeArrowheads="1"/>
          </p:cNvPicPr>
          <p:nvPr>
            <p:ph idx="1"/>
          </p:nvPr>
        </p:nvPicPr>
        <p:blipFill>
          <a:blip r:embed="rId2" cstate="print"/>
          <a:srcRect/>
          <a:stretch>
            <a:fillRect/>
          </a:stretch>
        </p:blipFill>
        <p:spPr bwMode="auto">
          <a:xfrm>
            <a:off x="0" y="0"/>
            <a:ext cx="4427984" cy="6790921"/>
          </a:xfrm>
          <a:prstGeom prst="rect">
            <a:avLst/>
          </a:prstGeom>
          <a:noFill/>
          <a:ln w="9525">
            <a:noFill/>
            <a:miter lim="800000"/>
            <a:headEnd/>
            <a:tailEnd/>
          </a:ln>
          <a:effectLst/>
        </p:spPr>
      </p:pic>
      <p:sp>
        <p:nvSpPr>
          <p:cNvPr id="6" name="1 - Τίτλος"/>
          <p:cNvSpPr>
            <a:spLocks noGrp="1"/>
          </p:cNvSpPr>
          <p:nvPr>
            <p:ph type="title"/>
          </p:nvPr>
        </p:nvSpPr>
        <p:spPr>
          <a:xfrm>
            <a:off x="4427984" y="274638"/>
            <a:ext cx="4716016" cy="1143000"/>
          </a:xfrm>
        </p:spPr>
        <p:txBody>
          <a:bodyPr/>
          <a:lstStyle/>
          <a:p>
            <a:r>
              <a:rPr lang="en-US" dirty="0" smtClean="0"/>
              <a:t>Graphic Novel</a:t>
            </a:r>
            <a:endParaRPr lang="el-GR" dirty="0"/>
          </a:p>
        </p:txBody>
      </p:sp>
      <p:sp>
        <p:nvSpPr>
          <p:cNvPr id="7" name="6 - TextBox"/>
          <p:cNvSpPr txBox="1"/>
          <p:nvPr/>
        </p:nvSpPr>
        <p:spPr>
          <a:xfrm>
            <a:off x="4427984" y="5733256"/>
            <a:ext cx="4134658" cy="369332"/>
          </a:xfrm>
          <a:prstGeom prst="rect">
            <a:avLst/>
          </a:prstGeom>
          <a:noFill/>
        </p:spPr>
        <p:txBody>
          <a:bodyPr wrap="none" rtlCol="0">
            <a:spAutoFit/>
          </a:bodyPr>
          <a:lstStyle/>
          <a:p>
            <a:r>
              <a:rPr lang="en-US" dirty="0">
                <a:solidFill>
                  <a:prstClr val="black"/>
                </a:solidFill>
              </a:rPr>
              <a:t>Will Eisner, </a:t>
            </a:r>
            <a:r>
              <a:rPr lang="en-US" i="1" dirty="0">
                <a:solidFill>
                  <a:prstClr val="black"/>
                </a:solidFill>
              </a:rPr>
              <a:t>A Contract with God</a:t>
            </a:r>
            <a:r>
              <a:rPr lang="en-US" dirty="0">
                <a:solidFill>
                  <a:prstClr val="black"/>
                </a:solidFill>
              </a:rPr>
              <a:t>, 1978 </a:t>
            </a:r>
            <a:endParaRPr lang="el-GR" dirty="0">
              <a:solidFill>
                <a:prstClr val="black"/>
              </a:solidFill>
            </a:endParaRPr>
          </a:p>
        </p:txBody>
      </p:sp>
    </p:spTree>
    <p:extLst>
      <p:ext uri="{BB962C8B-B14F-4D97-AF65-F5344CB8AC3E}">
        <p14:creationId xmlns:p14="http://schemas.microsoft.com/office/powerpoint/2010/main" xmlns="" val="419025053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4048" y="0"/>
            <a:ext cx="4139952" cy="1417638"/>
          </a:xfrm>
        </p:spPr>
        <p:txBody>
          <a:bodyPr/>
          <a:lstStyle/>
          <a:p>
            <a:r>
              <a:rPr lang="en-US" dirty="0" smtClean="0"/>
              <a:t>Graphic Novel</a:t>
            </a:r>
            <a:endParaRPr lang="el-GR"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76</a:t>
            </a:fld>
            <a:endParaRPr lang="el-GR">
              <a:solidFill>
                <a:prstClr val="black">
                  <a:tint val="75000"/>
                </a:prstClr>
              </a:solidFill>
            </a:endParaRPr>
          </a:p>
        </p:txBody>
      </p:sp>
      <p:pic>
        <p:nvPicPr>
          <p:cNvPr id="12290" name="Picture 2"/>
          <p:cNvPicPr>
            <a:picLocks noGrp="1" noChangeAspect="1" noChangeArrowheads="1"/>
          </p:cNvPicPr>
          <p:nvPr>
            <p:ph idx="1"/>
          </p:nvPr>
        </p:nvPicPr>
        <p:blipFill>
          <a:blip r:embed="rId2" cstate="print"/>
          <a:srcRect/>
          <a:stretch>
            <a:fillRect/>
          </a:stretch>
        </p:blipFill>
        <p:spPr bwMode="auto">
          <a:xfrm>
            <a:off x="0" y="0"/>
            <a:ext cx="5004048" cy="6880567"/>
          </a:xfrm>
          <a:prstGeom prst="rect">
            <a:avLst/>
          </a:prstGeom>
          <a:noFill/>
          <a:ln w="9525">
            <a:noFill/>
            <a:miter lim="800000"/>
            <a:headEnd/>
            <a:tailEnd/>
          </a:ln>
          <a:effectLst/>
        </p:spPr>
      </p:pic>
      <p:sp>
        <p:nvSpPr>
          <p:cNvPr id="6" name="5 - TextBox"/>
          <p:cNvSpPr txBox="1"/>
          <p:nvPr/>
        </p:nvSpPr>
        <p:spPr>
          <a:xfrm>
            <a:off x="5004048" y="4941168"/>
            <a:ext cx="4139952" cy="1200329"/>
          </a:xfrm>
          <a:prstGeom prst="rect">
            <a:avLst/>
          </a:prstGeom>
          <a:noFill/>
        </p:spPr>
        <p:txBody>
          <a:bodyPr wrap="square" rtlCol="0">
            <a:spAutoFit/>
          </a:bodyPr>
          <a:lstStyle/>
          <a:p>
            <a:r>
              <a:rPr lang="el-GR" dirty="0">
                <a:solidFill>
                  <a:prstClr val="black"/>
                </a:solidFill>
              </a:rPr>
              <a:t>Απόστολος Δοξιάδης, </a:t>
            </a:r>
            <a:endParaRPr lang="en-US" dirty="0">
              <a:solidFill>
                <a:prstClr val="black"/>
              </a:solidFill>
            </a:endParaRPr>
          </a:p>
          <a:p>
            <a:r>
              <a:rPr lang="el-GR" dirty="0">
                <a:solidFill>
                  <a:prstClr val="black"/>
                </a:solidFill>
              </a:rPr>
              <a:t>Χρίστος Παπαδημητρίου, </a:t>
            </a:r>
            <a:endParaRPr lang="en-US" dirty="0">
              <a:solidFill>
                <a:prstClr val="black"/>
              </a:solidFill>
            </a:endParaRPr>
          </a:p>
          <a:p>
            <a:r>
              <a:rPr lang="el-GR" dirty="0">
                <a:solidFill>
                  <a:prstClr val="black"/>
                </a:solidFill>
              </a:rPr>
              <a:t>Αλέκος Παπαδάτος, </a:t>
            </a:r>
            <a:r>
              <a:rPr lang="en-US" dirty="0">
                <a:solidFill>
                  <a:prstClr val="black"/>
                </a:solidFill>
              </a:rPr>
              <a:t>Annie Di Donna,</a:t>
            </a:r>
          </a:p>
          <a:p>
            <a:r>
              <a:rPr lang="en-US" i="1" dirty="0" err="1">
                <a:solidFill>
                  <a:prstClr val="black"/>
                </a:solidFill>
              </a:rPr>
              <a:t>Logicomix</a:t>
            </a:r>
            <a:r>
              <a:rPr lang="en-US" dirty="0">
                <a:solidFill>
                  <a:prstClr val="black"/>
                </a:solidFill>
              </a:rPr>
              <a:t>, 2010                                                                              </a:t>
            </a:r>
            <a:endParaRPr lang="el-GR" dirty="0">
              <a:solidFill>
                <a:prstClr val="black"/>
              </a:solidFill>
            </a:endParaRPr>
          </a:p>
        </p:txBody>
      </p:sp>
    </p:spTree>
    <p:extLst>
      <p:ext uri="{BB962C8B-B14F-4D97-AF65-F5344CB8AC3E}">
        <p14:creationId xmlns:p14="http://schemas.microsoft.com/office/powerpoint/2010/main" xmlns="" val="36120485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77</a:t>
            </a:fld>
            <a:endParaRPr lang="el-GR">
              <a:solidFill>
                <a:prstClr val="black">
                  <a:tint val="75000"/>
                </a:prstClr>
              </a:solidFill>
            </a:endParaRPr>
          </a:p>
        </p:txBody>
      </p:sp>
      <p:pic>
        <p:nvPicPr>
          <p:cNvPr id="14338" name="Picture 2"/>
          <p:cNvPicPr>
            <a:picLocks noGrp="1" noChangeAspect="1" noChangeArrowheads="1"/>
          </p:cNvPicPr>
          <p:nvPr>
            <p:ph idx="1"/>
          </p:nvPr>
        </p:nvPicPr>
        <p:blipFill>
          <a:blip r:embed="rId2" cstate="print"/>
          <a:srcRect/>
          <a:stretch>
            <a:fillRect/>
          </a:stretch>
        </p:blipFill>
        <p:spPr bwMode="auto">
          <a:xfrm>
            <a:off x="179512" y="116632"/>
            <a:ext cx="3947400" cy="5589240"/>
          </a:xfrm>
          <a:prstGeom prst="rect">
            <a:avLst/>
          </a:prstGeom>
          <a:noFill/>
          <a:ln w="9525">
            <a:noFill/>
            <a:miter lim="800000"/>
            <a:headEnd/>
            <a:tailEnd/>
          </a:ln>
          <a:effectLst/>
        </p:spPr>
      </p:pic>
      <p:pic>
        <p:nvPicPr>
          <p:cNvPr id="14339" name="Picture 3"/>
          <p:cNvPicPr>
            <a:picLocks noChangeAspect="1" noChangeArrowheads="1"/>
          </p:cNvPicPr>
          <p:nvPr/>
        </p:nvPicPr>
        <p:blipFill>
          <a:blip r:embed="rId3" cstate="print"/>
          <a:srcRect/>
          <a:stretch>
            <a:fillRect/>
          </a:stretch>
        </p:blipFill>
        <p:spPr bwMode="auto">
          <a:xfrm>
            <a:off x="4788024" y="620688"/>
            <a:ext cx="3834770" cy="5451450"/>
          </a:xfrm>
          <a:prstGeom prst="rect">
            <a:avLst/>
          </a:prstGeom>
          <a:noFill/>
          <a:ln w="9525">
            <a:noFill/>
            <a:miter lim="800000"/>
            <a:headEnd/>
            <a:tailEnd/>
          </a:ln>
          <a:effectLst/>
        </p:spPr>
      </p:pic>
      <p:sp>
        <p:nvSpPr>
          <p:cNvPr id="7" name="6 - TextBox"/>
          <p:cNvSpPr txBox="1"/>
          <p:nvPr/>
        </p:nvSpPr>
        <p:spPr>
          <a:xfrm>
            <a:off x="0" y="6088559"/>
            <a:ext cx="3760966" cy="769441"/>
          </a:xfrm>
          <a:prstGeom prst="rect">
            <a:avLst/>
          </a:prstGeom>
          <a:noFill/>
        </p:spPr>
        <p:txBody>
          <a:bodyPr wrap="none" rtlCol="0">
            <a:spAutoFit/>
          </a:bodyPr>
          <a:lstStyle/>
          <a:p>
            <a:r>
              <a:rPr lang="en-US" sz="4400" dirty="0">
                <a:solidFill>
                  <a:prstClr val="black"/>
                </a:solidFill>
              </a:rPr>
              <a:t>Graphic Novel</a:t>
            </a:r>
            <a:endParaRPr lang="el-GR" sz="4400" dirty="0">
              <a:solidFill>
                <a:prstClr val="black"/>
              </a:solidFill>
            </a:endParaRPr>
          </a:p>
        </p:txBody>
      </p:sp>
      <p:sp>
        <p:nvSpPr>
          <p:cNvPr id="8" name="7 - TextBox"/>
          <p:cNvSpPr txBox="1"/>
          <p:nvPr/>
        </p:nvSpPr>
        <p:spPr>
          <a:xfrm>
            <a:off x="4355976" y="6381328"/>
            <a:ext cx="3660041" cy="369332"/>
          </a:xfrm>
          <a:prstGeom prst="rect">
            <a:avLst/>
          </a:prstGeom>
          <a:noFill/>
        </p:spPr>
        <p:txBody>
          <a:bodyPr wrap="none" rtlCol="0">
            <a:spAutoFit/>
          </a:bodyPr>
          <a:lstStyle/>
          <a:p>
            <a:r>
              <a:rPr lang="en-US" dirty="0">
                <a:solidFill>
                  <a:prstClr val="black"/>
                </a:solidFill>
              </a:rPr>
              <a:t>         Art </a:t>
            </a:r>
            <a:r>
              <a:rPr lang="en-US" dirty="0" err="1">
                <a:solidFill>
                  <a:prstClr val="black"/>
                </a:solidFill>
              </a:rPr>
              <a:t>Spiegelman</a:t>
            </a:r>
            <a:r>
              <a:rPr lang="en-US" dirty="0">
                <a:solidFill>
                  <a:prstClr val="black"/>
                </a:solidFill>
              </a:rPr>
              <a:t>, </a:t>
            </a:r>
            <a:r>
              <a:rPr lang="en-US" i="1" dirty="0" err="1">
                <a:solidFill>
                  <a:prstClr val="black"/>
                </a:solidFill>
              </a:rPr>
              <a:t>Maus</a:t>
            </a:r>
            <a:r>
              <a:rPr lang="en-US" dirty="0">
                <a:solidFill>
                  <a:prstClr val="black"/>
                </a:solidFill>
              </a:rPr>
              <a:t>, 1991</a:t>
            </a:r>
            <a:endParaRPr lang="el-GR" dirty="0">
              <a:solidFill>
                <a:prstClr val="black"/>
              </a:solidFill>
            </a:endParaRPr>
          </a:p>
        </p:txBody>
      </p:sp>
    </p:spTree>
    <p:extLst>
      <p:ext uri="{BB962C8B-B14F-4D97-AF65-F5344CB8AC3E}">
        <p14:creationId xmlns:p14="http://schemas.microsoft.com/office/powerpoint/2010/main" xmlns="" val="208177749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03648" y="0"/>
            <a:ext cx="5040560" cy="692696"/>
          </a:xfrm>
        </p:spPr>
        <p:txBody>
          <a:bodyPr>
            <a:normAutofit fontScale="90000"/>
          </a:bodyPr>
          <a:lstStyle/>
          <a:p>
            <a:r>
              <a:rPr lang="en-US" dirty="0" smtClean="0"/>
              <a:t>Fanzines</a:t>
            </a:r>
            <a:endParaRPr lang="el-GR"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78</a:t>
            </a:fld>
            <a:endParaRPr lang="el-GR">
              <a:solidFill>
                <a:prstClr val="black">
                  <a:tint val="75000"/>
                </a:prstClr>
              </a:solidFill>
            </a:endParaRPr>
          </a:p>
        </p:txBody>
      </p:sp>
      <p:pic>
        <p:nvPicPr>
          <p:cNvPr id="1034" name="Picture 10" descr="D:\Παλιά επιφάνεια\ΕΝΝΕΑ-ΕΛΕΥΘΕΡΟΤΥΠΙΑ\ΚΕΙΜΕΝΑ ΓΙΑ ΕΝΝΕΑ\FANZIN\EIKONES\1.JPG"/>
          <p:cNvPicPr>
            <a:picLocks noGrp="1" noChangeAspect="1" noChangeArrowheads="1"/>
          </p:cNvPicPr>
          <p:nvPr>
            <p:ph idx="1"/>
          </p:nvPr>
        </p:nvPicPr>
        <p:blipFill>
          <a:blip r:embed="rId2" cstate="print"/>
          <a:srcRect/>
          <a:stretch>
            <a:fillRect/>
          </a:stretch>
        </p:blipFill>
        <p:spPr bwMode="auto">
          <a:xfrm>
            <a:off x="323528" y="260648"/>
            <a:ext cx="1944216" cy="2728920"/>
          </a:xfrm>
          <a:prstGeom prst="rect">
            <a:avLst/>
          </a:prstGeom>
          <a:noFill/>
        </p:spPr>
      </p:pic>
      <p:pic>
        <p:nvPicPr>
          <p:cNvPr id="1035" name="Picture 11" descr="D:\Παλιά επιφάνεια\ΕΝΝΕΑ-ΕΛΕΥΘΕΡΟΤΥΠΙΑ\ΚΕΙΜΕΝΑ ΓΙΑ ΕΝΝΕΑ\FANZIN\EIKONES\2.JPG"/>
          <p:cNvPicPr>
            <a:picLocks noChangeAspect="1" noChangeArrowheads="1"/>
          </p:cNvPicPr>
          <p:nvPr/>
        </p:nvPicPr>
        <p:blipFill>
          <a:blip r:embed="rId3" cstate="print"/>
          <a:srcRect/>
          <a:stretch>
            <a:fillRect/>
          </a:stretch>
        </p:blipFill>
        <p:spPr bwMode="auto">
          <a:xfrm>
            <a:off x="517118" y="3356992"/>
            <a:ext cx="1963380" cy="2808312"/>
          </a:xfrm>
          <a:prstGeom prst="rect">
            <a:avLst/>
          </a:prstGeom>
          <a:noFill/>
        </p:spPr>
      </p:pic>
      <p:pic>
        <p:nvPicPr>
          <p:cNvPr id="1036" name="Picture 12" descr="D:\Παλιά επιφάνεια\ΕΝΝΕΑ-ΕΛΕΥΘΕΡΟΤΥΠΙΑ\ΚΕΙΜΕΝΑ ΓΙΑ ΕΝΝΕΑ\FANZIN\EIKONES\3.JPG"/>
          <p:cNvPicPr>
            <a:picLocks noChangeAspect="1" noChangeArrowheads="1"/>
          </p:cNvPicPr>
          <p:nvPr/>
        </p:nvPicPr>
        <p:blipFill>
          <a:blip r:embed="rId4" cstate="print"/>
          <a:srcRect/>
          <a:stretch>
            <a:fillRect/>
          </a:stretch>
        </p:blipFill>
        <p:spPr bwMode="auto">
          <a:xfrm>
            <a:off x="2987824" y="692696"/>
            <a:ext cx="1970642" cy="2823270"/>
          </a:xfrm>
          <a:prstGeom prst="rect">
            <a:avLst/>
          </a:prstGeom>
          <a:noFill/>
        </p:spPr>
      </p:pic>
      <p:pic>
        <p:nvPicPr>
          <p:cNvPr id="1037" name="Picture 13" descr="D:\Παλιά επιφάνεια\ΕΝΝΕΑ-ΕΛΕΥΘΕΡΟΤΥΠΙΑ\ΚΕΙΜΕΝΑ ΓΙΑ ΕΝΝΕΑ\FANZIN\EIKONES\4.JPG"/>
          <p:cNvPicPr>
            <a:picLocks noChangeAspect="1" noChangeArrowheads="1"/>
          </p:cNvPicPr>
          <p:nvPr/>
        </p:nvPicPr>
        <p:blipFill>
          <a:blip r:embed="rId5" cstate="print"/>
          <a:srcRect/>
          <a:stretch>
            <a:fillRect/>
          </a:stretch>
        </p:blipFill>
        <p:spPr bwMode="auto">
          <a:xfrm>
            <a:off x="3059832" y="3861048"/>
            <a:ext cx="2011374" cy="2889549"/>
          </a:xfrm>
          <a:prstGeom prst="rect">
            <a:avLst/>
          </a:prstGeom>
          <a:noFill/>
        </p:spPr>
      </p:pic>
      <p:pic>
        <p:nvPicPr>
          <p:cNvPr id="1038" name="Picture 14" descr="D:\Παλιά επιφάνεια\ΕΝΝΕΑ-ΕΛΕΥΘΕΡΟΤΥΠΙΑ\ΚΕΙΜΕΝΑ ΓΙΑ ΕΝΝΕΑ\FANZIN\EIKONES\11.JPG"/>
          <p:cNvPicPr>
            <a:picLocks noChangeAspect="1" noChangeArrowheads="1"/>
          </p:cNvPicPr>
          <p:nvPr/>
        </p:nvPicPr>
        <p:blipFill>
          <a:blip r:embed="rId6" cstate="print"/>
          <a:srcRect/>
          <a:stretch>
            <a:fillRect/>
          </a:stretch>
        </p:blipFill>
        <p:spPr bwMode="auto">
          <a:xfrm>
            <a:off x="6012160" y="188640"/>
            <a:ext cx="1670855" cy="2395951"/>
          </a:xfrm>
          <a:prstGeom prst="rect">
            <a:avLst/>
          </a:prstGeom>
          <a:noFill/>
        </p:spPr>
      </p:pic>
      <p:pic>
        <p:nvPicPr>
          <p:cNvPr id="1039" name="Picture 15" descr="D:\Παλιά επιφάνεια\ΕΝΝΕΑ-ΕΛΕΥΘΕΡΟΤΥΠΙΑ\ΚΕΙΜΕΝΑ ΓΙΑ ΕΝΝΕΑ\FANZIN\EIKONES\12.JPG"/>
          <p:cNvPicPr>
            <a:picLocks noChangeAspect="1" noChangeArrowheads="1"/>
          </p:cNvPicPr>
          <p:nvPr/>
        </p:nvPicPr>
        <p:blipFill>
          <a:blip r:embed="rId7" cstate="print"/>
          <a:srcRect/>
          <a:stretch>
            <a:fillRect/>
          </a:stretch>
        </p:blipFill>
        <p:spPr bwMode="auto">
          <a:xfrm>
            <a:off x="5292080" y="2852936"/>
            <a:ext cx="1728192" cy="2451894"/>
          </a:xfrm>
          <a:prstGeom prst="rect">
            <a:avLst/>
          </a:prstGeom>
          <a:noFill/>
        </p:spPr>
      </p:pic>
      <p:pic>
        <p:nvPicPr>
          <p:cNvPr id="1040" name="Picture 16" descr="D:\Παλιά επιφάνεια\ΕΝΝΕΑ-ΕΛΕΥΘΕΡΟΤΥΠΙΑ\ΚΕΙΜΕΝΑ ΓΙΑ ΕΝΝΕΑ\FANZIN\EIKONES\13.JPG"/>
          <p:cNvPicPr>
            <a:picLocks noChangeAspect="1" noChangeArrowheads="1"/>
          </p:cNvPicPr>
          <p:nvPr/>
        </p:nvPicPr>
        <p:blipFill>
          <a:blip r:embed="rId8" cstate="print"/>
          <a:srcRect/>
          <a:stretch>
            <a:fillRect/>
          </a:stretch>
        </p:blipFill>
        <p:spPr bwMode="auto">
          <a:xfrm>
            <a:off x="7164288" y="3645023"/>
            <a:ext cx="1979712" cy="2790317"/>
          </a:xfrm>
          <a:prstGeom prst="rect">
            <a:avLst/>
          </a:prstGeom>
          <a:noFill/>
        </p:spPr>
      </p:pic>
    </p:spTree>
    <p:extLst>
      <p:ext uri="{BB962C8B-B14F-4D97-AF65-F5344CB8AC3E}">
        <p14:creationId xmlns:p14="http://schemas.microsoft.com/office/powerpoint/2010/main" xmlns="" val="270175156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79</a:t>
            </a:fld>
            <a:endParaRPr lang="el-GR">
              <a:solidFill>
                <a:prstClr val="black">
                  <a:tint val="75000"/>
                </a:prstClr>
              </a:solidFill>
            </a:endParaRPr>
          </a:p>
        </p:txBody>
      </p:sp>
      <p:pic>
        <p:nvPicPr>
          <p:cNvPr id="26626" name="Picture 2"/>
          <p:cNvPicPr>
            <a:picLocks noGrp="1" noChangeAspect="1" noChangeArrowheads="1"/>
          </p:cNvPicPr>
          <p:nvPr>
            <p:ph idx="1"/>
          </p:nvPr>
        </p:nvPicPr>
        <p:blipFill>
          <a:blip r:embed="rId2" cstate="print"/>
          <a:srcRect/>
          <a:stretch>
            <a:fillRect/>
          </a:stretch>
        </p:blipFill>
        <p:spPr bwMode="auto">
          <a:xfrm>
            <a:off x="0" y="0"/>
            <a:ext cx="9154675" cy="5373216"/>
          </a:xfrm>
          <a:prstGeom prst="rect">
            <a:avLst/>
          </a:prstGeom>
          <a:noFill/>
          <a:ln w="9525">
            <a:noFill/>
            <a:miter lim="800000"/>
            <a:headEnd/>
            <a:tailEnd/>
          </a:ln>
          <a:effectLst/>
        </p:spPr>
      </p:pic>
      <p:sp>
        <p:nvSpPr>
          <p:cNvPr id="6" name="5 - TextBox"/>
          <p:cNvSpPr txBox="1"/>
          <p:nvPr/>
        </p:nvSpPr>
        <p:spPr>
          <a:xfrm>
            <a:off x="0" y="5373216"/>
            <a:ext cx="2694969" cy="769441"/>
          </a:xfrm>
          <a:prstGeom prst="rect">
            <a:avLst/>
          </a:prstGeom>
          <a:noFill/>
        </p:spPr>
        <p:txBody>
          <a:bodyPr wrap="none" rtlCol="0">
            <a:spAutoFit/>
          </a:bodyPr>
          <a:lstStyle/>
          <a:p>
            <a:r>
              <a:rPr lang="en-US" sz="4400" dirty="0">
                <a:solidFill>
                  <a:prstClr val="black"/>
                </a:solidFill>
              </a:rPr>
              <a:t>Continuity</a:t>
            </a:r>
            <a:endParaRPr lang="el-GR" sz="4400" dirty="0">
              <a:solidFill>
                <a:prstClr val="black"/>
              </a:solidFill>
            </a:endParaRPr>
          </a:p>
        </p:txBody>
      </p:sp>
      <p:sp>
        <p:nvSpPr>
          <p:cNvPr id="7" name="6 - TextBox"/>
          <p:cNvSpPr txBox="1"/>
          <p:nvPr/>
        </p:nvSpPr>
        <p:spPr>
          <a:xfrm>
            <a:off x="1259632" y="6488668"/>
            <a:ext cx="6541150" cy="369332"/>
          </a:xfrm>
          <a:prstGeom prst="rect">
            <a:avLst/>
          </a:prstGeom>
          <a:noFill/>
        </p:spPr>
        <p:txBody>
          <a:bodyPr wrap="none" rtlCol="0">
            <a:spAutoFit/>
          </a:bodyPr>
          <a:lstStyle/>
          <a:p>
            <a:r>
              <a:rPr lang="en-US" dirty="0">
                <a:solidFill>
                  <a:prstClr val="black"/>
                </a:solidFill>
              </a:rPr>
              <a:t>Bob Burden, Chris </a:t>
            </a:r>
            <a:r>
              <a:rPr lang="en-US" dirty="0" err="1">
                <a:solidFill>
                  <a:prstClr val="black"/>
                </a:solidFill>
              </a:rPr>
              <a:t>McLoughlin</a:t>
            </a:r>
            <a:r>
              <a:rPr lang="en-US" dirty="0">
                <a:solidFill>
                  <a:prstClr val="black"/>
                </a:solidFill>
              </a:rPr>
              <a:t>, </a:t>
            </a:r>
            <a:r>
              <a:rPr lang="en-US" i="1" dirty="0">
                <a:solidFill>
                  <a:prstClr val="black"/>
                </a:solidFill>
              </a:rPr>
              <a:t>Mystery Men of America</a:t>
            </a:r>
            <a:r>
              <a:rPr lang="en-US" dirty="0">
                <a:solidFill>
                  <a:prstClr val="black"/>
                </a:solidFill>
              </a:rPr>
              <a:t>, 2011</a:t>
            </a:r>
            <a:endParaRPr lang="el-GR" dirty="0">
              <a:solidFill>
                <a:prstClr val="black"/>
              </a:solidFill>
            </a:endParaRPr>
          </a:p>
        </p:txBody>
      </p:sp>
      <p:sp>
        <p:nvSpPr>
          <p:cNvPr id="8" name="7 - Βέλος προς τα επάνω"/>
          <p:cNvSpPr/>
          <p:nvPr/>
        </p:nvSpPr>
        <p:spPr>
          <a:xfrm>
            <a:off x="8244408" y="5517232"/>
            <a:ext cx="484632" cy="978408"/>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Tree>
    <p:extLst>
      <p:ext uri="{BB962C8B-B14F-4D97-AF65-F5344CB8AC3E}">
        <p14:creationId xmlns:p14="http://schemas.microsoft.com/office/powerpoint/2010/main" xmlns="" val="5718615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Autofit/>
          </a:bodyPr>
          <a:lstStyle/>
          <a:p>
            <a:r>
              <a:rPr lang="el-GR" dirty="0" smtClean="0"/>
              <a:t>Κάποτε σκεφτόμουν ως εξής για κάποιους ανθρώπους</a:t>
            </a:r>
            <a:r>
              <a:rPr lang="en-US" dirty="0" smtClean="0"/>
              <a:t>:</a:t>
            </a:r>
            <a:r>
              <a:rPr lang="el-GR" dirty="0" smtClean="0"/>
              <a:t> «Τι στο διάολο τους ενδιαφέρει τόσο πολύ στα κόμικς</a:t>
            </a:r>
            <a:r>
              <a:rPr lang="en-US" dirty="0" smtClean="0"/>
              <a:t>;</a:t>
            </a:r>
            <a:r>
              <a:rPr lang="el-GR" dirty="0" smtClean="0"/>
              <a:t> Είναι απλώς </a:t>
            </a:r>
            <a:r>
              <a:rPr lang="el-GR" dirty="0" err="1" smtClean="0"/>
              <a:t>κόμικ</a:t>
            </a:r>
            <a:r>
              <a:rPr lang="el-GR" dirty="0" smtClean="0"/>
              <a:t>-</a:t>
            </a:r>
            <a:r>
              <a:rPr lang="el-GR" dirty="0" err="1" smtClean="0"/>
              <a:t>στριπς</a:t>
            </a:r>
            <a:r>
              <a:rPr lang="en-US" dirty="0" smtClean="0"/>
              <a:t>!</a:t>
            </a:r>
            <a:r>
              <a:rPr lang="el-GR" dirty="0" smtClean="0"/>
              <a:t> Έχω συνειδητοποιήσει τα τελευταία χρόνια ότι είχα λάθος και αυτοί οι άνθρωποι είχαν δίκιο. Κι αυτό επειδή, βασικά, δεν υπάρχει ούτε ένας λόγος να σε ενδιαφέρουν λιγότερο τα κόμικς απ’ όσο οι κινηματογραφικές ταινίες, τα </a:t>
            </a:r>
            <a:r>
              <a:rPr lang="el-GR" dirty="0" err="1" smtClean="0"/>
              <a:t>μυθιστόρήματα</a:t>
            </a:r>
            <a:r>
              <a:rPr lang="el-GR" dirty="0" smtClean="0"/>
              <a:t>, το μπαλέτο, η όπερα ή οτιδήποτε άλλο. Τα κόμικς είναι μια μορφή τέχνης.»</a:t>
            </a:r>
          </a:p>
          <a:p>
            <a:pPr algn="r">
              <a:buNone/>
            </a:pPr>
            <a:r>
              <a:rPr lang="en-US" dirty="0" smtClean="0"/>
              <a:t>Stan Lee</a:t>
            </a:r>
          </a:p>
          <a:p>
            <a:pPr algn="r">
              <a:buNone/>
            </a:pPr>
            <a:r>
              <a:rPr lang="en-US" dirty="0" smtClean="0"/>
              <a:t>(2007)</a:t>
            </a:r>
            <a:r>
              <a:rPr lang="el-GR" dirty="0" smtClean="0"/>
              <a:t> </a:t>
            </a:r>
            <a:endParaRPr lang="el-GR" dirty="0"/>
          </a:p>
        </p:txBody>
      </p:sp>
    </p:spTree>
    <p:extLst>
      <p:ext uri="{BB962C8B-B14F-4D97-AF65-F5344CB8AC3E}">
        <p14:creationId xmlns:p14="http://schemas.microsoft.com/office/powerpoint/2010/main" xmlns="" val="256998604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220072" y="274638"/>
            <a:ext cx="3466728" cy="1143000"/>
          </a:xfrm>
        </p:spPr>
        <p:txBody>
          <a:bodyPr>
            <a:normAutofit fontScale="90000"/>
          </a:bodyPr>
          <a:lstStyle/>
          <a:p>
            <a:r>
              <a:rPr lang="en-US" dirty="0" smtClean="0"/>
              <a:t>Continuity &amp; Spin-off</a:t>
            </a:r>
            <a:endParaRPr lang="el-GR"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80</a:t>
            </a:fld>
            <a:endParaRPr lang="el-GR">
              <a:solidFill>
                <a:prstClr val="black">
                  <a:tint val="75000"/>
                </a:prstClr>
              </a:solidFill>
            </a:endParaRPr>
          </a:p>
        </p:txBody>
      </p:sp>
      <p:sp>
        <p:nvSpPr>
          <p:cNvPr id="6" name="5 - TextBox"/>
          <p:cNvSpPr txBox="1"/>
          <p:nvPr/>
        </p:nvSpPr>
        <p:spPr>
          <a:xfrm>
            <a:off x="5004048" y="5373216"/>
            <a:ext cx="4355976" cy="646331"/>
          </a:xfrm>
          <a:prstGeom prst="rect">
            <a:avLst/>
          </a:prstGeom>
          <a:noFill/>
        </p:spPr>
        <p:txBody>
          <a:bodyPr wrap="square" rtlCol="0">
            <a:spAutoFit/>
          </a:bodyPr>
          <a:lstStyle/>
          <a:p>
            <a:r>
              <a:rPr lang="en-US" dirty="0">
                <a:solidFill>
                  <a:prstClr val="black"/>
                </a:solidFill>
              </a:rPr>
              <a:t>Jerry Siegel, Joe Shuster, </a:t>
            </a:r>
          </a:p>
          <a:p>
            <a:r>
              <a:rPr lang="en-US" i="1" dirty="0">
                <a:solidFill>
                  <a:prstClr val="black"/>
                </a:solidFill>
              </a:rPr>
              <a:t>Action Comics</a:t>
            </a:r>
            <a:r>
              <a:rPr lang="en-US" dirty="0">
                <a:solidFill>
                  <a:prstClr val="black"/>
                </a:solidFill>
              </a:rPr>
              <a:t>, 1938</a:t>
            </a:r>
            <a:endParaRPr lang="el-GR" dirty="0">
              <a:solidFill>
                <a:prstClr val="black"/>
              </a:solidFill>
            </a:endParaRPr>
          </a:p>
        </p:txBody>
      </p:sp>
      <p:pic>
        <p:nvPicPr>
          <p:cNvPr id="27651" name="Picture 3"/>
          <p:cNvPicPr>
            <a:picLocks noGrp="1" noChangeAspect="1" noChangeArrowheads="1"/>
          </p:cNvPicPr>
          <p:nvPr>
            <p:ph idx="1"/>
          </p:nvPr>
        </p:nvPicPr>
        <p:blipFill>
          <a:blip r:embed="rId2" cstate="print"/>
          <a:srcRect/>
          <a:stretch>
            <a:fillRect/>
          </a:stretch>
        </p:blipFill>
        <p:spPr bwMode="auto">
          <a:xfrm>
            <a:off x="0" y="-1"/>
            <a:ext cx="4977765" cy="6858001"/>
          </a:xfrm>
          <a:prstGeom prst="rect">
            <a:avLst/>
          </a:prstGeom>
          <a:noFill/>
          <a:ln w="9525">
            <a:noFill/>
            <a:miter lim="800000"/>
            <a:headEnd/>
            <a:tailEnd/>
          </a:ln>
          <a:effectLst/>
        </p:spPr>
      </p:pic>
    </p:spTree>
    <p:extLst>
      <p:ext uri="{BB962C8B-B14F-4D97-AF65-F5344CB8AC3E}">
        <p14:creationId xmlns:p14="http://schemas.microsoft.com/office/powerpoint/2010/main" xmlns="" val="150546135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860032" y="4797152"/>
            <a:ext cx="3826768" cy="1143000"/>
          </a:xfrm>
        </p:spPr>
        <p:txBody>
          <a:bodyPr/>
          <a:lstStyle/>
          <a:p>
            <a:r>
              <a:rPr lang="en-US" sz="1800" i="1" dirty="0" smtClean="0"/>
              <a:t>MAD Magazine</a:t>
            </a:r>
            <a:r>
              <a:rPr lang="en-US" sz="1800" dirty="0" smtClean="0"/>
              <a:t>, 1952</a:t>
            </a:r>
            <a:endParaRPr lang="el-GR" sz="1800"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81</a:t>
            </a:fld>
            <a:endParaRPr lang="el-GR">
              <a:solidFill>
                <a:prstClr val="black">
                  <a:tint val="75000"/>
                </a:prstClr>
              </a:solidFill>
            </a:endParaRPr>
          </a:p>
        </p:txBody>
      </p:sp>
      <p:pic>
        <p:nvPicPr>
          <p:cNvPr id="37890" name="Picture 2"/>
          <p:cNvPicPr>
            <a:picLocks noGrp="1" noChangeAspect="1" noChangeArrowheads="1"/>
          </p:cNvPicPr>
          <p:nvPr>
            <p:ph idx="1"/>
          </p:nvPr>
        </p:nvPicPr>
        <p:blipFill>
          <a:blip r:embed="rId2" cstate="print"/>
          <a:srcRect/>
          <a:stretch>
            <a:fillRect/>
          </a:stretch>
        </p:blipFill>
        <p:spPr bwMode="auto">
          <a:xfrm>
            <a:off x="0" y="-1"/>
            <a:ext cx="4860032" cy="6882855"/>
          </a:xfrm>
          <a:prstGeom prst="rect">
            <a:avLst/>
          </a:prstGeom>
          <a:noFill/>
          <a:ln w="9525">
            <a:noFill/>
            <a:miter lim="800000"/>
            <a:headEnd/>
            <a:tailEnd/>
          </a:ln>
          <a:effectLst/>
        </p:spPr>
      </p:pic>
      <p:sp>
        <p:nvSpPr>
          <p:cNvPr id="6" name="5 - TextBox"/>
          <p:cNvSpPr txBox="1"/>
          <p:nvPr/>
        </p:nvSpPr>
        <p:spPr>
          <a:xfrm>
            <a:off x="4860032" y="1556792"/>
            <a:ext cx="3480440" cy="1446550"/>
          </a:xfrm>
          <a:prstGeom prst="rect">
            <a:avLst/>
          </a:prstGeom>
          <a:noFill/>
        </p:spPr>
        <p:txBody>
          <a:bodyPr wrap="none" rtlCol="0">
            <a:spAutoFit/>
          </a:bodyPr>
          <a:lstStyle/>
          <a:p>
            <a:r>
              <a:rPr lang="el-GR" sz="4400" dirty="0">
                <a:solidFill>
                  <a:prstClr val="black"/>
                </a:solidFill>
              </a:rPr>
              <a:t>Τα πρώιμα </a:t>
            </a:r>
            <a:endParaRPr lang="en-US" sz="4400" dirty="0">
              <a:solidFill>
                <a:prstClr val="black"/>
              </a:solidFill>
            </a:endParaRPr>
          </a:p>
          <a:p>
            <a:r>
              <a:rPr lang="en-US" sz="4400" dirty="0">
                <a:solidFill>
                  <a:prstClr val="black"/>
                </a:solidFill>
              </a:rPr>
              <a:t>Underground</a:t>
            </a:r>
            <a:endParaRPr lang="el-GR" sz="4400" dirty="0">
              <a:solidFill>
                <a:prstClr val="black"/>
              </a:solidFill>
            </a:endParaRPr>
          </a:p>
        </p:txBody>
      </p:sp>
    </p:spTree>
    <p:extLst>
      <p:ext uri="{BB962C8B-B14F-4D97-AF65-F5344CB8AC3E}">
        <p14:creationId xmlns:p14="http://schemas.microsoft.com/office/powerpoint/2010/main" xmlns="" val="162780031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860032" y="274638"/>
            <a:ext cx="4283968" cy="1143000"/>
          </a:xfrm>
        </p:spPr>
        <p:txBody>
          <a:bodyPr>
            <a:normAutofit fontScale="90000"/>
          </a:bodyPr>
          <a:lstStyle/>
          <a:p>
            <a:r>
              <a:rPr lang="en-US" dirty="0" smtClean="0"/>
              <a:t>Underground </a:t>
            </a:r>
            <a:r>
              <a:rPr lang="en-US" dirty="0" err="1" smtClean="0"/>
              <a:t>Comix</a:t>
            </a:r>
            <a:endParaRPr lang="el-GR"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82</a:t>
            </a:fld>
            <a:endParaRPr lang="el-GR">
              <a:solidFill>
                <a:prstClr val="black">
                  <a:tint val="75000"/>
                </a:prstClr>
              </a:solidFill>
            </a:endParaRPr>
          </a:p>
        </p:txBody>
      </p:sp>
      <p:pic>
        <p:nvPicPr>
          <p:cNvPr id="15362" name="Picture 2"/>
          <p:cNvPicPr>
            <a:picLocks noGrp="1" noChangeAspect="1" noChangeArrowheads="1"/>
          </p:cNvPicPr>
          <p:nvPr>
            <p:ph idx="1"/>
          </p:nvPr>
        </p:nvPicPr>
        <p:blipFill>
          <a:blip r:embed="rId2" cstate="print"/>
          <a:srcRect/>
          <a:stretch>
            <a:fillRect/>
          </a:stretch>
        </p:blipFill>
        <p:spPr bwMode="auto">
          <a:xfrm>
            <a:off x="0" y="0"/>
            <a:ext cx="4860032" cy="6814331"/>
          </a:xfrm>
          <a:prstGeom prst="rect">
            <a:avLst/>
          </a:prstGeom>
          <a:noFill/>
          <a:ln w="9525">
            <a:noFill/>
            <a:miter lim="800000"/>
            <a:headEnd/>
            <a:tailEnd/>
          </a:ln>
          <a:effectLst/>
        </p:spPr>
      </p:pic>
      <p:sp>
        <p:nvSpPr>
          <p:cNvPr id="6" name="5 - TextBox"/>
          <p:cNvSpPr txBox="1"/>
          <p:nvPr/>
        </p:nvSpPr>
        <p:spPr>
          <a:xfrm>
            <a:off x="4932040" y="5661248"/>
            <a:ext cx="3865161" cy="369332"/>
          </a:xfrm>
          <a:prstGeom prst="rect">
            <a:avLst/>
          </a:prstGeom>
          <a:noFill/>
        </p:spPr>
        <p:txBody>
          <a:bodyPr wrap="none" rtlCol="0">
            <a:spAutoFit/>
          </a:bodyPr>
          <a:lstStyle/>
          <a:p>
            <a:r>
              <a:rPr lang="en-US" dirty="0">
                <a:solidFill>
                  <a:prstClr val="black"/>
                </a:solidFill>
              </a:rPr>
              <a:t>Robert Crumb, </a:t>
            </a:r>
            <a:r>
              <a:rPr lang="en-US" i="1" dirty="0">
                <a:solidFill>
                  <a:prstClr val="black"/>
                </a:solidFill>
              </a:rPr>
              <a:t>Zap Magazine</a:t>
            </a:r>
            <a:r>
              <a:rPr lang="en-US" dirty="0">
                <a:solidFill>
                  <a:prstClr val="black"/>
                </a:solidFill>
              </a:rPr>
              <a:t>, 1968</a:t>
            </a:r>
            <a:endParaRPr lang="el-GR" dirty="0">
              <a:solidFill>
                <a:prstClr val="black"/>
              </a:solidFill>
            </a:endParaRPr>
          </a:p>
        </p:txBody>
      </p:sp>
    </p:spTree>
    <p:extLst>
      <p:ext uri="{BB962C8B-B14F-4D97-AF65-F5344CB8AC3E}">
        <p14:creationId xmlns:p14="http://schemas.microsoft.com/office/powerpoint/2010/main" xmlns="" val="414406188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83</a:t>
            </a:fld>
            <a:endParaRPr lang="el-GR">
              <a:solidFill>
                <a:prstClr val="black">
                  <a:tint val="75000"/>
                </a:prstClr>
              </a:solidFill>
            </a:endParaRPr>
          </a:p>
        </p:txBody>
      </p:sp>
      <p:pic>
        <p:nvPicPr>
          <p:cNvPr id="16386" name="Picture 2"/>
          <p:cNvPicPr>
            <a:picLocks noGrp="1" noChangeAspect="1" noChangeArrowheads="1"/>
          </p:cNvPicPr>
          <p:nvPr>
            <p:ph idx="1"/>
          </p:nvPr>
        </p:nvPicPr>
        <p:blipFill>
          <a:blip r:embed="rId2" cstate="print"/>
          <a:srcRect/>
          <a:stretch>
            <a:fillRect/>
          </a:stretch>
        </p:blipFill>
        <p:spPr bwMode="auto">
          <a:xfrm>
            <a:off x="0" y="0"/>
            <a:ext cx="4860032" cy="6850112"/>
          </a:xfrm>
          <a:prstGeom prst="rect">
            <a:avLst/>
          </a:prstGeom>
          <a:noFill/>
          <a:ln w="9525">
            <a:noFill/>
            <a:miter lim="800000"/>
            <a:headEnd/>
            <a:tailEnd/>
          </a:ln>
          <a:effectLst/>
        </p:spPr>
      </p:pic>
      <p:sp>
        <p:nvSpPr>
          <p:cNvPr id="6" name="1 - Τίτλος"/>
          <p:cNvSpPr>
            <a:spLocks noGrp="1"/>
          </p:cNvSpPr>
          <p:nvPr>
            <p:ph type="title"/>
          </p:nvPr>
        </p:nvSpPr>
        <p:spPr>
          <a:xfrm>
            <a:off x="4860032" y="274638"/>
            <a:ext cx="4283968" cy="1143000"/>
          </a:xfrm>
        </p:spPr>
        <p:txBody>
          <a:bodyPr>
            <a:normAutofit fontScale="90000"/>
          </a:bodyPr>
          <a:lstStyle/>
          <a:p>
            <a:r>
              <a:rPr lang="en-US" dirty="0" smtClean="0"/>
              <a:t>Underground </a:t>
            </a:r>
            <a:r>
              <a:rPr lang="en-US" dirty="0" err="1" smtClean="0"/>
              <a:t>Comix</a:t>
            </a:r>
            <a:endParaRPr lang="el-GR" dirty="0"/>
          </a:p>
        </p:txBody>
      </p:sp>
      <p:sp>
        <p:nvSpPr>
          <p:cNvPr id="7" name="6 - TextBox"/>
          <p:cNvSpPr txBox="1"/>
          <p:nvPr/>
        </p:nvSpPr>
        <p:spPr>
          <a:xfrm>
            <a:off x="5220072" y="5661248"/>
            <a:ext cx="3322384" cy="369332"/>
          </a:xfrm>
          <a:prstGeom prst="rect">
            <a:avLst/>
          </a:prstGeom>
          <a:noFill/>
        </p:spPr>
        <p:txBody>
          <a:bodyPr wrap="none" rtlCol="0">
            <a:spAutoFit/>
          </a:bodyPr>
          <a:lstStyle/>
          <a:p>
            <a:r>
              <a:rPr lang="en-US" i="1" dirty="0">
                <a:solidFill>
                  <a:prstClr val="black"/>
                </a:solidFill>
              </a:rPr>
              <a:t>Rip Off </a:t>
            </a:r>
            <a:r>
              <a:rPr lang="en-US" i="1" dirty="0" err="1">
                <a:solidFill>
                  <a:prstClr val="black"/>
                </a:solidFill>
              </a:rPr>
              <a:t>Comix</a:t>
            </a:r>
            <a:r>
              <a:rPr lang="en-US" i="1" dirty="0">
                <a:solidFill>
                  <a:prstClr val="black"/>
                </a:solidFill>
              </a:rPr>
              <a:t> Magazine</a:t>
            </a:r>
            <a:r>
              <a:rPr lang="en-US" dirty="0">
                <a:solidFill>
                  <a:prstClr val="black"/>
                </a:solidFill>
              </a:rPr>
              <a:t>, 1977</a:t>
            </a:r>
            <a:endParaRPr lang="el-GR" dirty="0">
              <a:solidFill>
                <a:prstClr val="black"/>
              </a:solidFill>
            </a:endParaRPr>
          </a:p>
        </p:txBody>
      </p:sp>
    </p:spTree>
    <p:extLst>
      <p:ext uri="{BB962C8B-B14F-4D97-AF65-F5344CB8AC3E}">
        <p14:creationId xmlns:p14="http://schemas.microsoft.com/office/powerpoint/2010/main" xmlns="" val="395215037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84</a:t>
            </a:fld>
            <a:endParaRPr lang="el-GR">
              <a:solidFill>
                <a:prstClr val="black">
                  <a:tint val="75000"/>
                </a:prstClr>
              </a:solidFill>
            </a:endParaRPr>
          </a:p>
        </p:txBody>
      </p:sp>
      <p:pic>
        <p:nvPicPr>
          <p:cNvPr id="17410" name="Picture 2"/>
          <p:cNvPicPr>
            <a:picLocks noGrp="1" noChangeAspect="1" noChangeArrowheads="1"/>
          </p:cNvPicPr>
          <p:nvPr>
            <p:ph idx="1"/>
          </p:nvPr>
        </p:nvPicPr>
        <p:blipFill>
          <a:blip r:embed="rId2" cstate="print"/>
          <a:srcRect/>
          <a:stretch>
            <a:fillRect/>
          </a:stretch>
        </p:blipFill>
        <p:spPr bwMode="auto">
          <a:xfrm>
            <a:off x="0" y="0"/>
            <a:ext cx="4860032" cy="6843354"/>
          </a:xfrm>
          <a:prstGeom prst="rect">
            <a:avLst/>
          </a:prstGeom>
          <a:noFill/>
          <a:ln w="9525">
            <a:noFill/>
            <a:miter lim="800000"/>
            <a:headEnd/>
            <a:tailEnd/>
          </a:ln>
          <a:effectLst/>
        </p:spPr>
      </p:pic>
      <p:sp>
        <p:nvSpPr>
          <p:cNvPr id="6" name="1 - Τίτλος"/>
          <p:cNvSpPr>
            <a:spLocks noGrp="1"/>
          </p:cNvSpPr>
          <p:nvPr>
            <p:ph type="title"/>
          </p:nvPr>
        </p:nvSpPr>
        <p:spPr>
          <a:xfrm>
            <a:off x="4932040" y="274638"/>
            <a:ext cx="4211960" cy="1143000"/>
          </a:xfrm>
        </p:spPr>
        <p:txBody>
          <a:bodyPr>
            <a:normAutofit fontScale="90000"/>
          </a:bodyPr>
          <a:lstStyle/>
          <a:p>
            <a:r>
              <a:rPr lang="en-US" dirty="0" smtClean="0"/>
              <a:t>Underground </a:t>
            </a:r>
            <a:r>
              <a:rPr lang="en-US" dirty="0" err="1" smtClean="0"/>
              <a:t>Comix</a:t>
            </a:r>
            <a:endParaRPr lang="el-GR" dirty="0"/>
          </a:p>
        </p:txBody>
      </p:sp>
      <p:sp>
        <p:nvSpPr>
          <p:cNvPr id="7" name="6 - TextBox"/>
          <p:cNvSpPr txBox="1"/>
          <p:nvPr/>
        </p:nvSpPr>
        <p:spPr>
          <a:xfrm>
            <a:off x="4860032" y="5661248"/>
            <a:ext cx="4006225" cy="369332"/>
          </a:xfrm>
          <a:prstGeom prst="rect">
            <a:avLst/>
          </a:prstGeom>
          <a:noFill/>
        </p:spPr>
        <p:txBody>
          <a:bodyPr wrap="none" rtlCol="0">
            <a:spAutoFit/>
          </a:bodyPr>
          <a:lstStyle/>
          <a:p>
            <a:r>
              <a:rPr lang="en-US" dirty="0">
                <a:solidFill>
                  <a:prstClr val="black"/>
                </a:solidFill>
              </a:rPr>
              <a:t>Gilbert Shelton, </a:t>
            </a:r>
            <a:r>
              <a:rPr lang="en-US" i="1" dirty="0">
                <a:solidFill>
                  <a:prstClr val="black"/>
                </a:solidFill>
              </a:rPr>
              <a:t>Freak Brothers</a:t>
            </a:r>
            <a:r>
              <a:rPr lang="en-US" dirty="0">
                <a:solidFill>
                  <a:prstClr val="black"/>
                </a:solidFill>
              </a:rPr>
              <a:t>, 1973</a:t>
            </a:r>
            <a:endParaRPr lang="el-GR" dirty="0">
              <a:solidFill>
                <a:prstClr val="black"/>
              </a:solidFill>
            </a:endParaRPr>
          </a:p>
        </p:txBody>
      </p:sp>
    </p:spTree>
    <p:extLst>
      <p:ext uri="{BB962C8B-B14F-4D97-AF65-F5344CB8AC3E}">
        <p14:creationId xmlns:p14="http://schemas.microsoft.com/office/powerpoint/2010/main" xmlns="" val="183318021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715000"/>
            <a:ext cx="8229600" cy="1143000"/>
          </a:xfrm>
        </p:spPr>
        <p:txBody>
          <a:bodyPr/>
          <a:lstStyle/>
          <a:p>
            <a:r>
              <a:rPr lang="en-US" dirty="0" smtClean="0"/>
              <a:t>Mainstream Comics</a:t>
            </a:r>
            <a:endParaRPr lang="el-GR"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85</a:t>
            </a:fld>
            <a:endParaRPr lang="el-GR">
              <a:solidFill>
                <a:prstClr val="black">
                  <a:tint val="75000"/>
                </a:prstClr>
              </a:solidFill>
            </a:endParaRPr>
          </a:p>
        </p:txBody>
      </p:sp>
      <p:pic>
        <p:nvPicPr>
          <p:cNvPr id="18434" name="Picture 2"/>
          <p:cNvPicPr>
            <a:picLocks noGrp="1" noChangeAspect="1" noChangeArrowheads="1"/>
          </p:cNvPicPr>
          <p:nvPr>
            <p:ph idx="1"/>
          </p:nvPr>
        </p:nvPicPr>
        <p:blipFill>
          <a:blip r:embed="rId2" cstate="print"/>
          <a:srcRect/>
          <a:stretch>
            <a:fillRect/>
          </a:stretch>
        </p:blipFill>
        <p:spPr bwMode="auto">
          <a:xfrm>
            <a:off x="-1" y="0"/>
            <a:ext cx="9086927" cy="5229200"/>
          </a:xfrm>
          <a:prstGeom prst="rect">
            <a:avLst/>
          </a:prstGeom>
          <a:noFill/>
          <a:ln w="9525">
            <a:noFill/>
            <a:miter lim="800000"/>
            <a:headEnd/>
            <a:tailEnd/>
          </a:ln>
          <a:effectLst/>
        </p:spPr>
      </p:pic>
      <p:sp>
        <p:nvSpPr>
          <p:cNvPr id="6" name="5 - TextBox"/>
          <p:cNvSpPr txBox="1"/>
          <p:nvPr/>
        </p:nvSpPr>
        <p:spPr>
          <a:xfrm>
            <a:off x="6660232" y="5301208"/>
            <a:ext cx="2313454" cy="369332"/>
          </a:xfrm>
          <a:prstGeom prst="rect">
            <a:avLst/>
          </a:prstGeom>
          <a:noFill/>
        </p:spPr>
        <p:txBody>
          <a:bodyPr wrap="none" rtlCol="0">
            <a:spAutoFit/>
          </a:bodyPr>
          <a:lstStyle/>
          <a:p>
            <a:r>
              <a:rPr lang="en-US" dirty="0">
                <a:solidFill>
                  <a:prstClr val="black"/>
                </a:solidFill>
              </a:rPr>
              <a:t>The Marvel Universe</a:t>
            </a:r>
            <a:endParaRPr lang="el-GR" dirty="0">
              <a:solidFill>
                <a:prstClr val="black"/>
              </a:solidFill>
            </a:endParaRPr>
          </a:p>
        </p:txBody>
      </p:sp>
    </p:spTree>
    <p:extLst>
      <p:ext uri="{BB962C8B-B14F-4D97-AF65-F5344CB8AC3E}">
        <p14:creationId xmlns:p14="http://schemas.microsoft.com/office/powerpoint/2010/main" xmlns="" val="131357904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021288"/>
            <a:ext cx="8229600" cy="836712"/>
          </a:xfrm>
        </p:spPr>
        <p:txBody>
          <a:bodyPr/>
          <a:lstStyle/>
          <a:p>
            <a:r>
              <a:rPr lang="en-US" dirty="0" smtClean="0"/>
              <a:t>Mainstream Comics</a:t>
            </a:r>
            <a:endParaRPr lang="el-GR"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86</a:t>
            </a:fld>
            <a:endParaRPr lang="el-GR">
              <a:solidFill>
                <a:prstClr val="black">
                  <a:tint val="75000"/>
                </a:prstClr>
              </a:solidFill>
            </a:endParaRPr>
          </a:p>
        </p:txBody>
      </p:sp>
      <p:pic>
        <p:nvPicPr>
          <p:cNvPr id="19458" name="Picture 2"/>
          <p:cNvPicPr>
            <a:picLocks noGrp="1" noChangeAspect="1" noChangeArrowheads="1"/>
          </p:cNvPicPr>
          <p:nvPr>
            <p:ph idx="1"/>
          </p:nvPr>
        </p:nvPicPr>
        <p:blipFill>
          <a:blip r:embed="rId2" cstate="print"/>
          <a:srcRect/>
          <a:stretch>
            <a:fillRect/>
          </a:stretch>
        </p:blipFill>
        <p:spPr bwMode="auto">
          <a:xfrm>
            <a:off x="0" y="0"/>
            <a:ext cx="7956376" cy="6098606"/>
          </a:xfrm>
          <a:prstGeom prst="rect">
            <a:avLst/>
          </a:prstGeom>
          <a:noFill/>
          <a:ln w="9525">
            <a:noFill/>
            <a:miter lim="800000"/>
            <a:headEnd/>
            <a:tailEnd/>
          </a:ln>
          <a:effectLst/>
        </p:spPr>
      </p:pic>
      <p:sp>
        <p:nvSpPr>
          <p:cNvPr id="7" name="6 - TextBox"/>
          <p:cNvSpPr txBox="1"/>
          <p:nvPr/>
        </p:nvSpPr>
        <p:spPr>
          <a:xfrm>
            <a:off x="7956376" y="2996952"/>
            <a:ext cx="1187624" cy="646331"/>
          </a:xfrm>
          <a:prstGeom prst="rect">
            <a:avLst/>
          </a:prstGeom>
          <a:noFill/>
        </p:spPr>
        <p:txBody>
          <a:bodyPr wrap="square" rtlCol="0">
            <a:spAutoFit/>
          </a:bodyPr>
          <a:lstStyle/>
          <a:p>
            <a:r>
              <a:rPr lang="en-US" dirty="0">
                <a:solidFill>
                  <a:prstClr val="black"/>
                </a:solidFill>
              </a:rPr>
              <a:t>The D.C. </a:t>
            </a:r>
          </a:p>
          <a:p>
            <a:r>
              <a:rPr lang="en-US" dirty="0">
                <a:solidFill>
                  <a:prstClr val="black"/>
                </a:solidFill>
              </a:rPr>
              <a:t>Universe</a:t>
            </a:r>
            <a:endParaRPr lang="el-GR" dirty="0">
              <a:solidFill>
                <a:prstClr val="black"/>
              </a:solidFill>
            </a:endParaRPr>
          </a:p>
        </p:txBody>
      </p:sp>
    </p:spTree>
    <p:extLst>
      <p:ext uri="{BB962C8B-B14F-4D97-AF65-F5344CB8AC3E}">
        <p14:creationId xmlns:p14="http://schemas.microsoft.com/office/powerpoint/2010/main" xmlns="" val="179815663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0" y="2636912"/>
            <a:ext cx="4572000" cy="1143000"/>
          </a:xfrm>
        </p:spPr>
        <p:txBody>
          <a:bodyPr/>
          <a:lstStyle/>
          <a:p>
            <a:r>
              <a:rPr lang="en-US" dirty="0" smtClean="0"/>
              <a:t>Crossover</a:t>
            </a:r>
            <a:endParaRPr lang="el-GR"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87</a:t>
            </a:fld>
            <a:endParaRPr lang="el-GR">
              <a:solidFill>
                <a:prstClr val="black">
                  <a:tint val="75000"/>
                </a:prstClr>
              </a:solidFill>
            </a:endParaRPr>
          </a:p>
        </p:txBody>
      </p:sp>
      <p:pic>
        <p:nvPicPr>
          <p:cNvPr id="20483" name="Picture 3"/>
          <p:cNvPicPr>
            <a:picLocks noGrp="1" noChangeAspect="1" noChangeArrowheads="1"/>
          </p:cNvPicPr>
          <p:nvPr>
            <p:ph idx="1"/>
          </p:nvPr>
        </p:nvPicPr>
        <p:blipFill>
          <a:blip r:embed="rId2" cstate="print"/>
          <a:srcRect/>
          <a:stretch>
            <a:fillRect/>
          </a:stretch>
        </p:blipFill>
        <p:spPr bwMode="auto">
          <a:xfrm>
            <a:off x="0" y="0"/>
            <a:ext cx="4499992" cy="6852780"/>
          </a:xfrm>
          <a:prstGeom prst="rect">
            <a:avLst/>
          </a:prstGeom>
          <a:noFill/>
          <a:ln w="9525">
            <a:noFill/>
            <a:miter lim="800000"/>
            <a:headEnd/>
            <a:tailEnd/>
          </a:ln>
          <a:effectLst/>
        </p:spPr>
      </p:pic>
    </p:spTree>
    <p:extLst>
      <p:ext uri="{BB962C8B-B14F-4D97-AF65-F5344CB8AC3E}">
        <p14:creationId xmlns:p14="http://schemas.microsoft.com/office/powerpoint/2010/main" xmlns="" val="51706085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44008" y="2780928"/>
            <a:ext cx="4499992" cy="1143000"/>
          </a:xfrm>
        </p:spPr>
        <p:txBody>
          <a:bodyPr/>
          <a:lstStyle/>
          <a:p>
            <a:r>
              <a:rPr lang="en-US" dirty="0" smtClean="0"/>
              <a:t>Crossover (?)</a:t>
            </a:r>
            <a:endParaRPr lang="el-GR"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88</a:t>
            </a:fld>
            <a:endParaRPr lang="el-GR">
              <a:solidFill>
                <a:prstClr val="black">
                  <a:tint val="75000"/>
                </a:prstClr>
              </a:solidFill>
            </a:endParaRPr>
          </a:p>
        </p:txBody>
      </p:sp>
      <p:pic>
        <p:nvPicPr>
          <p:cNvPr id="21506" name="Picture 2"/>
          <p:cNvPicPr>
            <a:picLocks noGrp="1" noChangeAspect="1" noChangeArrowheads="1"/>
          </p:cNvPicPr>
          <p:nvPr>
            <p:ph idx="1"/>
          </p:nvPr>
        </p:nvPicPr>
        <p:blipFill>
          <a:blip r:embed="rId2" cstate="print"/>
          <a:srcRect/>
          <a:stretch>
            <a:fillRect/>
          </a:stretch>
        </p:blipFill>
        <p:spPr bwMode="auto">
          <a:xfrm>
            <a:off x="0" y="0"/>
            <a:ext cx="4644008" cy="6849913"/>
          </a:xfrm>
          <a:prstGeom prst="rect">
            <a:avLst/>
          </a:prstGeom>
          <a:noFill/>
          <a:ln w="9525">
            <a:noFill/>
            <a:miter lim="800000"/>
            <a:headEnd/>
            <a:tailEnd/>
          </a:ln>
          <a:effectLst/>
        </p:spPr>
      </p:pic>
    </p:spTree>
    <p:extLst>
      <p:ext uri="{BB962C8B-B14F-4D97-AF65-F5344CB8AC3E}">
        <p14:creationId xmlns:p14="http://schemas.microsoft.com/office/powerpoint/2010/main" xmlns="" val="274967360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427984" y="274638"/>
            <a:ext cx="4716016" cy="1143000"/>
          </a:xfrm>
        </p:spPr>
        <p:txBody>
          <a:bodyPr>
            <a:normAutofit fontScale="90000"/>
          </a:bodyPr>
          <a:lstStyle/>
          <a:p>
            <a:r>
              <a:rPr lang="en-US" dirty="0" smtClean="0"/>
              <a:t>For</a:t>
            </a:r>
            <a:br>
              <a:rPr lang="en-US" dirty="0" smtClean="0"/>
            </a:br>
            <a:r>
              <a:rPr lang="en-US" dirty="0" smtClean="0"/>
              <a:t>Mature Readers</a:t>
            </a:r>
            <a:endParaRPr lang="el-GR"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89</a:t>
            </a:fld>
            <a:endParaRPr lang="el-GR">
              <a:solidFill>
                <a:prstClr val="black">
                  <a:tint val="75000"/>
                </a:prstClr>
              </a:solidFill>
            </a:endParaRPr>
          </a:p>
        </p:txBody>
      </p:sp>
      <p:pic>
        <p:nvPicPr>
          <p:cNvPr id="38914" name="Picture 2"/>
          <p:cNvPicPr>
            <a:picLocks noGrp="1" noChangeAspect="1" noChangeArrowheads="1"/>
          </p:cNvPicPr>
          <p:nvPr>
            <p:ph idx="1"/>
          </p:nvPr>
        </p:nvPicPr>
        <p:blipFill>
          <a:blip r:embed="rId2" cstate="print"/>
          <a:srcRect/>
          <a:stretch>
            <a:fillRect/>
          </a:stretch>
        </p:blipFill>
        <p:spPr bwMode="auto">
          <a:xfrm>
            <a:off x="0" y="0"/>
            <a:ext cx="4427984" cy="6885515"/>
          </a:xfrm>
          <a:prstGeom prst="rect">
            <a:avLst/>
          </a:prstGeom>
          <a:noFill/>
          <a:ln w="9525">
            <a:noFill/>
            <a:miter lim="800000"/>
            <a:headEnd/>
            <a:tailEnd/>
          </a:ln>
          <a:effectLst/>
        </p:spPr>
      </p:pic>
      <p:sp>
        <p:nvSpPr>
          <p:cNvPr id="6" name="5 - TextBox"/>
          <p:cNvSpPr txBox="1"/>
          <p:nvPr/>
        </p:nvSpPr>
        <p:spPr>
          <a:xfrm>
            <a:off x="4427984" y="4797152"/>
            <a:ext cx="4716016" cy="1200329"/>
          </a:xfrm>
          <a:prstGeom prst="rect">
            <a:avLst/>
          </a:prstGeom>
          <a:noFill/>
        </p:spPr>
        <p:txBody>
          <a:bodyPr wrap="square" rtlCol="0">
            <a:spAutoFit/>
          </a:bodyPr>
          <a:lstStyle/>
          <a:p>
            <a:r>
              <a:rPr lang="en-US" dirty="0">
                <a:solidFill>
                  <a:prstClr val="black"/>
                </a:solidFill>
              </a:rPr>
              <a:t>Alan Moore, </a:t>
            </a:r>
          </a:p>
          <a:p>
            <a:r>
              <a:rPr lang="en-US" dirty="0">
                <a:solidFill>
                  <a:prstClr val="black"/>
                </a:solidFill>
              </a:rPr>
              <a:t>Stephen </a:t>
            </a:r>
            <a:r>
              <a:rPr lang="en-US" dirty="0" err="1">
                <a:solidFill>
                  <a:prstClr val="black"/>
                </a:solidFill>
              </a:rPr>
              <a:t>Bissette</a:t>
            </a:r>
            <a:r>
              <a:rPr lang="en-US" dirty="0">
                <a:solidFill>
                  <a:prstClr val="black"/>
                </a:solidFill>
              </a:rPr>
              <a:t>, </a:t>
            </a:r>
          </a:p>
          <a:p>
            <a:r>
              <a:rPr lang="en-US" dirty="0">
                <a:solidFill>
                  <a:prstClr val="black"/>
                </a:solidFill>
              </a:rPr>
              <a:t>John </a:t>
            </a:r>
            <a:r>
              <a:rPr lang="en-US" dirty="0" err="1">
                <a:solidFill>
                  <a:prstClr val="black"/>
                </a:solidFill>
              </a:rPr>
              <a:t>Totleben</a:t>
            </a:r>
            <a:r>
              <a:rPr lang="en-US" dirty="0">
                <a:solidFill>
                  <a:prstClr val="black"/>
                </a:solidFill>
              </a:rPr>
              <a:t>, </a:t>
            </a:r>
          </a:p>
          <a:p>
            <a:r>
              <a:rPr lang="en-US" i="1" dirty="0">
                <a:solidFill>
                  <a:prstClr val="black"/>
                </a:solidFill>
              </a:rPr>
              <a:t>The Saga of the Swamp Thing</a:t>
            </a:r>
            <a:r>
              <a:rPr lang="en-US" dirty="0">
                <a:solidFill>
                  <a:prstClr val="black"/>
                </a:solidFill>
              </a:rPr>
              <a:t>, 1984</a:t>
            </a:r>
            <a:endParaRPr lang="el-GR" dirty="0">
              <a:solidFill>
                <a:prstClr val="black"/>
              </a:solidFill>
            </a:endParaRPr>
          </a:p>
        </p:txBody>
      </p:sp>
    </p:spTree>
    <p:extLst>
      <p:ext uri="{BB962C8B-B14F-4D97-AF65-F5344CB8AC3E}">
        <p14:creationId xmlns:p14="http://schemas.microsoft.com/office/powerpoint/2010/main" xmlns="" val="12104667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11560" y="0"/>
            <a:ext cx="7632848" cy="836712"/>
          </a:xfrm>
        </p:spPr>
        <p:txBody>
          <a:bodyPr/>
          <a:lstStyle/>
          <a:p>
            <a:r>
              <a:rPr lang="el-GR" dirty="0" smtClean="0"/>
              <a:t>9</a:t>
            </a:r>
            <a:r>
              <a:rPr lang="el-GR" baseline="30000" dirty="0" smtClean="0"/>
              <a:t>η</a:t>
            </a:r>
            <a:r>
              <a:rPr lang="el-GR" dirty="0" smtClean="0"/>
              <a:t> Τέχνη</a:t>
            </a:r>
            <a:endParaRPr lang="el-GR" dirty="0"/>
          </a:p>
        </p:txBody>
      </p:sp>
      <p:sp>
        <p:nvSpPr>
          <p:cNvPr id="3" name="2 - Θέση περιεχομένου"/>
          <p:cNvSpPr>
            <a:spLocks noGrp="1"/>
          </p:cNvSpPr>
          <p:nvPr>
            <p:ph idx="1"/>
          </p:nvPr>
        </p:nvSpPr>
        <p:spPr>
          <a:xfrm>
            <a:off x="0" y="1052736"/>
            <a:ext cx="9144000" cy="5805264"/>
          </a:xfrm>
        </p:spPr>
        <p:txBody>
          <a:bodyPr/>
          <a:lstStyle/>
          <a:p>
            <a:pPr>
              <a:buNone/>
            </a:pPr>
            <a:r>
              <a:rPr lang="el-GR" dirty="0" smtClean="0"/>
              <a:t>1</a:t>
            </a:r>
            <a:r>
              <a:rPr lang="el-GR" baseline="30000" dirty="0" smtClean="0"/>
              <a:t>η</a:t>
            </a:r>
            <a:r>
              <a:rPr lang="el-GR" dirty="0" smtClean="0"/>
              <a:t> εμφάνιση του όρου</a:t>
            </a:r>
            <a:r>
              <a:rPr lang="en-US" dirty="0" smtClean="0"/>
              <a:t>:</a:t>
            </a:r>
            <a:r>
              <a:rPr lang="el-GR" dirty="0" smtClean="0"/>
              <a:t> </a:t>
            </a:r>
            <a:r>
              <a:rPr lang="en-US" dirty="0" smtClean="0"/>
              <a:t>Claude </a:t>
            </a:r>
            <a:r>
              <a:rPr lang="en-US" dirty="0" err="1" smtClean="0"/>
              <a:t>Beylie</a:t>
            </a:r>
            <a:r>
              <a:rPr lang="en-US" dirty="0" smtClean="0"/>
              <a:t> (</a:t>
            </a:r>
            <a:r>
              <a:rPr lang="el-GR" dirty="0" smtClean="0"/>
              <a:t>Γάλλος κριτικός κινηματογράφου), 1964.</a:t>
            </a:r>
            <a:endParaRPr lang="el-GR"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9</a:t>
            </a:fld>
            <a:endParaRPr lang="el-GR">
              <a:solidFill>
                <a:prstClr val="black">
                  <a:tint val="75000"/>
                </a:prstClr>
              </a:solidFill>
            </a:endParaRPr>
          </a:p>
        </p:txBody>
      </p:sp>
      <p:pic>
        <p:nvPicPr>
          <p:cNvPr id="1027" name="Picture 3"/>
          <p:cNvPicPr>
            <a:picLocks noChangeAspect="1" noChangeArrowheads="1"/>
          </p:cNvPicPr>
          <p:nvPr/>
        </p:nvPicPr>
        <p:blipFill>
          <a:blip r:embed="rId2" cstate="print"/>
          <a:srcRect/>
          <a:stretch>
            <a:fillRect/>
          </a:stretch>
        </p:blipFill>
        <p:spPr bwMode="auto">
          <a:xfrm>
            <a:off x="0" y="3206156"/>
            <a:ext cx="2771799" cy="3651844"/>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cstate="print"/>
          <a:srcRect/>
          <a:stretch>
            <a:fillRect/>
          </a:stretch>
        </p:blipFill>
        <p:spPr bwMode="auto">
          <a:xfrm>
            <a:off x="2987824" y="2276871"/>
            <a:ext cx="2736304" cy="3347323"/>
          </a:xfrm>
          <a:prstGeom prst="rect">
            <a:avLst/>
          </a:prstGeom>
          <a:noFill/>
          <a:ln w="9525">
            <a:noFill/>
            <a:miter lim="800000"/>
            <a:headEnd/>
            <a:tailEnd/>
          </a:ln>
          <a:effectLst/>
        </p:spPr>
      </p:pic>
      <p:pic>
        <p:nvPicPr>
          <p:cNvPr id="1029" name="Picture 5"/>
          <p:cNvPicPr>
            <a:picLocks noChangeAspect="1" noChangeArrowheads="1"/>
          </p:cNvPicPr>
          <p:nvPr/>
        </p:nvPicPr>
        <p:blipFill>
          <a:blip r:embed="rId4" cstate="print"/>
          <a:srcRect/>
          <a:stretch>
            <a:fillRect/>
          </a:stretch>
        </p:blipFill>
        <p:spPr bwMode="auto">
          <a:xfrm>
            <a:off x="5868144" y="4933950"/>
            <a:ext cx="3048000" cy="1924050"/>
          </a:xfrm>
          <a:prstGeom prst="rect">
            <a:avLst/>
          </a:prstGeom>
          <a:noFill/>
          <a:ln w="9525">
            <a:noFill/>
            <a:miter lim="800000"/>
            <a:headEnd/>
            <a:tailEnd/>
          </a:ln>
          <a:effectLst/>
        </p:spPr>
      </p:pic>
      <p:pic>
        <p:nvPicPr>
          <p:cNvPr id="1030" name="Picture 6"/>
          <p:cNvPicPr>
            <a:picLocks noChangeAspect="1" noChangeArrowheads="1"/>
          </p:cNvPicPr>
          <p:nvPr/>
        </p:nvPicPr>
        <p:blipFill>
          <a:blip r:embed="rId5" cstate="print"/>
          <a:srcRect/>
          <a:stretch>
            <a:fillRect/>
          </a:stretch>
        </p:blipFill>
        <p:spPr bwMode="auto">
          <a:xfrm>
            <a:off x="6444208" y="1916832"/>
            <a:ext cx="2364163" cy="2838131"/>
          </a:xfrm>
          <a:prstGeom prst="rect">
            <a:avLst/>
          </a:prstGeom>
          <a:noFill/>
          <a:ln w="9525">
            <a:noFill/>
            <a:miter lim="800000"/>
            <a:headEnd/>
            <a:tailEnd/>
          </a:ln>
          <a:effectLst/>
        </p:spPr>
      </p:pic>
    </p:spTree>
    <p:extLst>
      <p:ext uri="{BB962C8B-B14F-4D97-AF65-F5344CB8AC3E}">
        <p14:creationId xmlns:p14="http://schemas.microsoft.com/office/powerpoint/2010/main" xmlns="" val="243941765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427984" y="274638"/>
            <a:ext cx="4716016" cy="1143000"/>
          </a:xfrm>
        </p:spPr>
        <p:txBody>
          <a:bodyPr/>
          <a:lstStyle/>
          <a:p>
            <a:r>
              <a:rPr lang="en-US" dirty="0" smtClean="0"/>
              <a:t>Alternative Comics</a:t>
            </a:r>
            <a:endParaRPr lang="el-GR"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90</a:t>
            </a:fld>
            <a:endParaRPr lang="el-GR">
              <a:solidFill>
                <a:prstClr val="black">
                  <a:tint val="75000"/>
                </a:prstClr>
              </a:solidFill>
            </a:endParaRPr>
          </a:p>
        </p:txBody>
      </p:sp>
      <p:pic>
        <p:nvPicPr>
          <p:cNvPr id="23554" name="Picture 2"/>
          <p:cNvPicPr>
            <a:picLocks noGrp="1" noChangeAspect="1" noChangeArrowheads="1"/>
          </p:cNvPicPr>
          <p:nvPr>
            <p:ph idx="1"/>
          </p:nvPr>
        </p:nvPicPr>
        <p:blipFill>
          <a:blip r:embed="rId2" cstate="print"/>
          <a:srcRect/>
          <a:stretch>
            <a:fillRect/>
          </a:stretch>
        </p:blipFill>
        <p:spPr bwMode="auto">
          <a:xfrm>
            <a:off x="0" y="0"/>
            <a:ext cx="4427984" cy="6821029"/>
          </a:xfrm>
          <a:prstGeom prst="rect">
            <a:avLst/>
          </a:prstGeom>
          <a:noFill/>
          <a:ln w="9525">
            <a:noFill/>
            <a:miter lim="800000"/>
            <a:headEnd/>
            <a:tailEnd/>
          </a:ln>
          <a:effectLst/>
        </p:spPr>
      </p:pic>
      <p:sp>
        <p:nvSpPr>
          <p:cNvPr id="6" name="5 - TextBox"/>
          <p:cNvSpPr txBox="1"/>
          <p:nvPr/>
        </p:nvSpPr>
        <p:spPr>
          <a:xfrm>
            <a:off x="4572000" y="5589240"/>
            <a:ext cx="2706703" cy="369332"/>
          </a:xfrm>
          <a:prstGeom prst="rect">
            <a:avLst/>
          </a:prstGeom>
          <a:noFill/>
        </p:spPr>
        <p:txBody>
          <a:bodyPr wrap="none" rtlCol="0">
            <a:spAutoFit/>
          </a:bodyPr>
          <a:lstStyle/>
          <a:p>
            <a:r>
              <a:rPr lang="en-US" dirty="0">
                <a:solidFill>
                  <a:prstClr val="black"/>
                </a:solidFill>
              </a:rPr>
              <a:t>Peter </a:t>
            </a:r>
            <a:r>
              <a:rPr lang="en-US" dirty="0" err="1">
                <a:solidFill>
                  <a:prstClr val="black"/>
                </a:solidFill>
              </a:rPr>
              <a:t>Bagge</a:t>
            </a:r>
            <a:r>
              <a:rPr lang="en-US" dirty="0">
                <a:solidFill>
                  <a:prstClr val="black"/>
                </a:solidFill>
              </a:rPr>
              <a:t>, </a:t>
            </a:r>
            <a:r>
              <a:rPr lang="en-US" i="1" dirty="0">
                <a:solidFill>
                  <a:prstClr val="black"/>
                </a:solidFill>
              </a:rPr>
              <a:t>Hate</a:t>
            </a:r>
            <a:r>
              <a:rPr lang="en-US" dirty="0">
                <a:solidFill>
                  <a:prstClr val="black"/>
                </a:solidFill>
              </a:rPr>
              <a:t>, 2011</a:t>
            </a:r>
            <a:endParaRPr lang="el-GR" dirty="0">
              <a:solidFill>
                <a:prstClr val="black"/>
              </a:solidFill>
            </a:endParaRPr>
          </a:p>
        </p:txBody>
      </p:sp>
    </p:spTree>
    <p:extLst>
      <p:ext uri="{BB962C8B-B14F-4D97-AF65-F5344CB8AC3E}">
        <p14:creationId xmlns:p14="http://schemas.microsoft.com/office/powerpoint/2010/main" xmlns="" val="299527089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p:spPr>
        <p:txBody>
          <a:bodyPr/>
          <a:lstStyle/>
          <a:p>
            <a:r>
              <a:rPr lang="en-US" dirty="0" smtClean="0"/>
              <a:t>Alternative Comics</a:t>
            </a:r>
            <a:endParaRPr lang="el-GR"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91</a:t>
            </a:fld>
            <a:endParaRPr lang="el-GR">
              <a:solidFill>
                <a:prstClr val="black">
                  <a:tint val="75000"/>
                </a:prstClr>
              </a:solidFill>
            </a:endParaRPr>
          </a:p>
        </p:txBody>
      </p:sp>
      <p:pic>
        <p:nvPicPr>
          <p:cNvPr id="22530" name="Picture 2"/>
          <p:cNvPicPr>
            <a:picLocks noGrp="1" noChangeAspect="1" noChangeArrowheads="1"/>
          </p:cNvPicPr>
          <p:nvPr>
            <p:ph idx="1"/>
          </p:nvPr>
        </p:nvPicPr>
        <p:blipFill>
          <a:blip r:embed="rId2" cstate="print"/>
          <a:srcRect/>
          <a:stretch>
            <a:fillRect/>
          </a:stretch>
        </p:blipFill>
        <p:spPr bwMode="auto">
          <a:xfrm>
            <a:off x="0" y="1400394"/>
            <a:ext cx="7704856" cy="5457606"/>
          </a:xfrm>
          <a:prstGeom prst="rect">
            <a:avLst/>
          </a:prstGeom>
          <a:noFill/>
          <a:ln w="9525">
            <a:noFill/>
            <a:miter lim="800000"/>
            <a:headEnd/>
            <a:tailEnd/>
          </a:ln>
          <a:effectLst/>
        </p:spPr>
      </p:pic>
      <p:sp>
        <p:nvSpPr>
          <p:cNvPr id="6" name="5 - TextBox"/>
          <p:cNvSpPr txBox="1"/>
          <p:nvPr/>
        </p:nvSpPr>
        <p:spPr>
          <a:xfrm>
            <a:off x="7715404" y="2996952"/>
            <a:ext cx="1428596" cy="2585323"/>
          </a:xfrm>
          <a:prstGeom prst="rect">
            <a:avLst/>
          </a:prstGeom>
          <a:noFill/>
        </p:spPr>
        <p:txBody>
          <a:bodyPr wrap="square" rtlCol="0">
            <a:spAutoFit/>
          </a:bodyPr>
          <a:lstStyle/>
          <a:p>
            <a:r>
              <a:rPr lang="en-US" dirty="0">
                <a:solidFill>
                  <a:prstClr val="black"/>
                </a:solidFill>
              </a:rPr>
              <a:t>Dan </a:t>
            </a:r>
            <a:r>
              <a:rPr lang="en-US" dirty="0" err="1">
                <a:solidFill>
                  <a:prstClr val="black"/>
                </a:solidFill>
              </a:rPr>
              <a:t>Clowes</a:t>
            </a:r>
            <a:r>
              <a:rPr lang="el-GR" dirty="0">
                <a:solidFill>
                  <a:prstClr val="black"/>
                </a:solidFill>
              </a:rPr>
              <a:t>,</a:t>
            </a:r>
          </a:p>
          <a:p>
            <a:endParaRPr lang="en-US" dirty="0">
              <a:solidFill>
                <a:prstClr val="black"/>
              </a:solidFill>
            </a:endParaRPr>
          </a:p>
          <a:p>
            <a:r>
              <a:rPr lang="en-US" i="1" dirty="0">
                <a:solidFill>
                  <a:prstClr val="black"/>
                </a:solidFill>
              </a:rPr>
              <a:t>Like a Velvet</a:t>
            </a:r>
          </a:p>
          <a:p>
            <a:r>
              <a:rPr lang="en-US" i="1" dirty="0">
                <a:solidFill>
                  <a:prstClr val="black"/>
                </a:solidFill>
              </a:rPr>
              <a:t>Glove Cast in Iron</a:t>
            </a:r>
            <a:r>
              <a:rPr lang="en-US" dirty="0">
                <a:solidFill>
                  <a:prstClr val="black"/>
                </a:solidFill>
              </a:rPr>
              <a:t>,</a:t>
            </a:r>
          </a:p>
          <a:p>
            <a:endParaRPr lang="el-GR" dirty="0">
              <a:solidFill>
                <a:prstClr val="black"/>
              </a:solidFill>
            </a:endParaRPr>
          </a:p>
          <a:p>
            <a:r>
              <a:rPr lang="en-US" dirty="0">
                <a:solidFill>
                  <a:prstClr val="black"/>
                </a:solidFill>
              </a:rPr>
              <a:t>1993 </a:t>
            </a:r>
            <a:endParaRPr lang="el-GR" dirty="0">
              <a:solidFill>
                <a:prstClr val="black"/>
              </a:solidFill>
            </a:endParaRPr>
          </a:p>
        </p:txBody>
      </p:sp>
    </p:spTree>
    <p:extLst>
      <p:ext uri="{BB962C8B-B14F-4D97-AF65-F5344CB8AC3E}">
        <p14:creationId xmlns:p14="http://schemas.microsoft.com/office/powerpoint/2010/main" xmlns="" val="352290266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949280"/>
            <a:ext cx="7884368" cy="908720"/>
          </a:xfrm>
        </p:spPr>
        <p:txBody>
          <a:bodyPr/>
          <a:lstStyle/>
          <a:p>
            <a:r>
              <a:rPr lang="en-US" dirty="0" smtClean="0"/>
              <a:t>Alternative Comics</a:t>
            </a:r>
            <a:endParaRPr lang="el-GR"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92</a:t>
            </a:fld>
            <a:endParaRPr lang="el-GR">
              <a:solidFill>
                <a:prstClr val="black">
                  <a:tint val="75000"/>
                </a:prstClr>
              </a:solidFill>
            </a:endParaRPr>
          </a:p>
        </p:txBody>
      </p:sp>
      <p:pic>
        <p:nvPicPr>
          <p:cNvPr id="24578" name="Picture 2"/>
          <p:cNvPicPr>
            <a:picLocks noGrp="1" noChangeAspect="1" noChangeArrowheads="1"/>
          </p:cNvPicPr>
          <p:nvPr>
            <p:ph idx="1"/>
          </p:nvPr>
        </p:nvPicPr>
        <p:blipFill>
          <a:blip r:embed="rId2" cstate="print"/>
          <a:srcRect/>
          <a:stretch>
            <a:fillRect/>
          </a:stretch>
        </p:blipFill>
        <p:spPr bwMode="auto">
          <a:xfrm>
            <a:off x="0" y="0"/>
            <a:ext cx="7884368" cy="5913276"/>
          </a:xfrm>
          <a:prstGeom prst="rect">
            <a:avLst/>
          </a:prstGeom>
          <a:noFill/>
          <a:ln w="9525">
            <a:noFill/>
            <a:miter lim="800000"/>
            <a:headEnd/>
            <a:tailEnd/>
          </a:ln>
          <a:effectLst/>
        </p:spPr>
      </p:pic>
      <p:sp>
        <p:nvSpPr>
          <p:cNvPr id="6" name="5 - TextBox"/>
          <p:cNvSpPr txBox="1"/>
          <p:nvPr/>
        </p:nvSpPr>
        <p:spPr>
          <a:xfrm>
            <a:off x="7884368" y="2852936"/>
            <a:ext cx="1259632" cy="3416320"/>
          </a:xfrm>
          <a:prstGeom prst="rect">
            <a:avLst/>
          </a:prstGeom>
          <a:noFill/>
        </p:spPr>
        <p:txBody>
          <a:bodyPr wrap="square" rtlCol="0">
            <a:spAutoFit/>
          </a:bodyPr>
          <a:lstStyle/>
          <a:p>
            <a:r>
              <a:rPr lang="en-US" dirty="0">
                <a:solidFill>
                  <a:prstClr val="black"/>
                </a:solidFill>
              </a:rPr>
              <a:t>Charles </a:t>
            </a:r>
          </a:p>
          <a:p>
            <a:r>
              <a:rPr lang="en-US" dirty="0">
                <a:solidFill>
                  <a:prstClr val="black"/>
                </a:solidFill>
              </a:rPr>
              <a:t>Burns,</a:t>
            </a:r>
          </a:p>
          <a:p>
            <a:endParaRPr lang="en-US" dirty="0">
              <a:solidFill>
                <a:prstClr val="black"/>
              </a:solidFill>
            </a:endParaRPr>
          </a:p>
          <a:p>
            <a:r>
              <a:rPr lang="en-US" i="1" dirty="0">
                <a:solidFill>
                  <a:prstClr val="black"/>
                </a:solidFill>
              </a:rPr>
              <a:t>Black Hole</a:t>
            </a:r>
            <a:r>
              <a:rPr lang="en-US" dirty="0">
                <a:solidFill>
                  <a:prstClr val="black"/>
                </a:solidFill>
              </a:rPr>
              <a:t>,</a:t>
            </a:r>
          </a:p>
          <a:p>
            <a:endParaRPr lang="en-US" dirty="0">
              <a:solidFill>
                <a:prstClr val="black"/>
              </a:solidFill>
            </a:endParaRPr>
          </a:p>
          <a:p>
            <a:r>
              <a:rPr lang="en-US" dirty="0">
                <a:solidFill>
                  <a:prstClr val="black"/>
                </a:solidFill>
              </a:rPr>
              <a:t>2005</a:t>
            </a:r>
          </a:p>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a:p>
            <a:endParaRPr lang="el-GR" dirty="0">
              <a:solidFill>
                <a:prstClr val="black"/>
              </a:solidFill>
            </a:endParaRPr>
          </a:p>
        </p:txBody>
      </p:sp>
    </p:spTree>
    <p:extLst>
      <p:ext uri="{BB962C8B-B14F-4D97-AF65-F5344CB8AC3E}">
        <p14:creationId xmlns:p14="http://schemas.microsoft.com/office/powerpoint/2010/main" xmlns="" val="269027717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139952" y="274638"/>
            <a:ext cx="5004048" cy="1143000"/>
          </a:xfrm>
        </p:spPr>
        <p:txBody>
          <a:bodyPr/>
          <a:lstStyle/>
          <a:p>
            <a:r>
              <a:rPr lang="en-US" dirty="0" smtClean="0"/>
              <a:t>Alternative Comics</a:t>
            </a:r>
            <a:endParaRPr lang="el-GR"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93</a:t>
            </a:fld>
            <a:endParaRPr lang="el-GR">
              <a:solidFill>
                <a:prstClr val="black">
                  <a:tint val="75000"/>
                </a:prstClr>
              </a:solidFill>
            </a:endParaRPr>
          </a:p>
        </p:txBody>
      </p:sp>
      <p:pic>
        <p:nvPicPr>
          <p:cNvPr id="25602" name="Picture 2"/>
          <p:cNvPicPr>
            <a:picLocks noGrp="1" noChangeAspect="1" noChangeArrowheads="1"/>
          </p:cNvPicPr>
          <p:nvPr>
            <p:ph idx="1"/>
          </p:nvPr>
        </p:nvPicPr>
        <p:blipFill>
          <a:blip r:embed="rId2" cstate="print"/>
          <a:srcRect/>
          <a:stretch>
            <a:fillRect/>
          </a:stretch>
        </p:blipFill>
        <p:spPr bwMode="auto">
          <a:xfrm>
            <a:off x="0" y="0"/>
            <a:ext cx="4211960" cy="6798315"/>
          </a:xfrm>
          <a:prstGeom prst="rect">
            <a:avLst/>
          </a:prstGeom>
          <a:noFill/>
          <a:ln w="9525">
            <a:noFill/>
            <a:miter lim="800000"/>
            <a:headEnd/>
            <a:tailEnd/>
          </a:ln>
          <a:effectLst/>
        </p:spPr>
      </p:pic>
      <p:sp>
        <p:nvSpPr>
          <p:cNvPr id="6" name="5 - TextBox"/>
          <p:cNvSpPr txBox="1"/>
          <p:nvPr/>
        </p:nvSpPr>
        <p:spPr>
          <a:xfrm>
            <a:off x="4427984" y="6021288"/>
            <a:ext cx="2941831" cy="369332"/>
          </a:xfrm>
          <a:prstGeom prst="rect">
            <a:avLst/>
          </a:prstGeom>
          <a:noFill/>
        </p:spPr>
        <p:txBody>
          <a:bodyPr wrap="none" rtlCol="0">
            <a:spAutoFit/>
          </a:bodyPr>
          <a:lstStyle/>
          <a:p>
            <a:r>
              <a:rPr lang="en-US" dirty="0">
                <a:solidFill>
                  <a:prstClr val="black"/>
                </a:solidFill>
              </a:rPr>
              <a:t>Ivan </a:t>
            </a:r>
            <a:r>
              <a:rPr lang="en-US" dirty="0" err="1">
                <a:solidFill>
                  <a:prstClr val="black"/>
                </a:solidFill>
              </a:rPr>
              <a:t>Brunetti</a:t>
            </a:r>
            <a:r>
              <a:rPr lang="en-US" dirty="0">
                <a:solidFill>
                  <a:prstClr val="black"/>
                </a:solidFill>
              </a:rPr>
              <a:t>, </a:t>
            </a:r>
            <a:r>
              <a:rPr lang="en-US" i="1" dirty="0" err="1">
                <a:solidFill>
                  <a:prstClr val="black"/>
                </a:solidFill>
              </a:rPr>
              <a:t>Schizo</a:t>
            </a:r>
            <a:r>
              <a:rPr lang="en-US" dirty="0">
                <a:solidFill>
                  <a:prstClr val="black"/>
                </a:solidFill>
              </a:rPr>
              <a:t>, 1994</a:t>
            </a:r>
            <a:endParaRPr lang="el-GR" dirty="0">
              <a:solidFill>
                <a:prstClr val="black"/>
              </a:solidFill>
            </a:endParaRPr>
          </a:p>
        </p:txBody>
      </p:sp>
    </p:spTree>
    <p:extLst>
      <p:ext uri="{BB962C8B-B14F-4D97-AF65-F5344CB8AC3E}">
        <p14:creationId xmlns:p14="http://schemas.microsoft.com/office/powerpoint/2010/main" xmlns="" val="29139888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788024" y="274638"/>
            <a:ext cx="4355976" cy="1143000"/>
          </a:xfrm>
        </p:spPr>
        <p:txBody>
          <a:bodyPr/>
          <a:lstStyle/>
          <a:p>
            <a:r>
              <a:rPr lang="en-US" dirty="0" err="1" smtClean="0"/>
              <a:t>Manga</a:t>
            </a:r>
            <a:endParaRPr lang="el-GR"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94</a:t>
            </a:fld>
            <a:endParaRPr lang="el-GR">
              <a:solidFill>
                <a:prstClr val="black">
                  <a:tint val="75000"/>
                </a:prstClr>
              </a:solidFill>
            </a:endParaRPr>
          </a:p>
        </p:txBody>
      </p:sp>
      <p:pic>
        <p:nvPicPr>
          <p:cNvPr id="39938" name="Picture 2"/>
          <p:cNvPicPr>
            <a:picLocks noGrp="1" noChangeAspect="1" noChangeArrowheads="1"/>
          </p:cNvPicPr>
          <p:nvPr>
            <p:ph idx="1"/>
          </p:nvPr>
        </p:nvPicPr>
        <p:blipFill>
          <a:blip r:embed="rId2" cstate="print"/>
          <a:srcRect/>
          <a:stretch>
            <a:fillRect/>
          </a:stretch>
        </p:blipFill>
        <p:spPr bwMode="auto">
          <a:xfrm>
            <a:off x="0" y="-1"/>
            <a:ext cx="4788024" cy="6918093"/>
          </a:xfrm>
          <a:prstGeom prst="rect">
            <a:avLst/>
          </a:prstGeom>
          <a:noFill/>
          <a:ln w="9525">
            <a:noFill/>
            <a:miter lim="800000"/>
            <a:headEnd/>
            <a:tailEnd/>
          </a:ln>
          <a:effectLst/>
        </p:spPr>
      </p:pic>
      <p:sp>
        <p:nvSpPr>
          <p:cNvPr id="6" name="5 - TextBox"/>
          <p:cNvSpPr txBox="1"/>
          <p:nvPr/>
        </p:nvSpPr>
        <p:spPr>
          <a:xfrm>
            <a:off x="5364088" y="5373216"/>
            <a:ext cx="3211135" cy="369332"/>
          </a:xfrm>
          <a:prstGeom prst="rect">
            <a:avLst/>
          </a:prstGeom>
          <a:noFill/>
        </p:spPr>
        <p:txBody>
          <a:bodyPr wrap="none" rtlCol="0">
            <a:spAutoFit/>
          </a:bodyPr>
          <a:lstStyle/>
          <a:p>
            <a:r>
              <a:rPr lang="en-US" dirty="0">
                <a:solidFill>
                  <a:prstClr val="black"/>
                </a:solidFill>
              </a:rPr>
              <a:t>Katsuhiro </a:t>
            </a:r>
            <a:r>
              <a:rPr lang="en-US" dirty="0" err="1">
                <a:solidFill>
                  <a:prstClr val="black"/>
                </a:solidFill>
              </a:rPr>
              <a:t>Otomo</a:t>
            </a:r>
            <a:r>
              <a:rPr lang="en-US" dirty="0">
                <a:solidFill>
                  <a:prstClr val="black"/>
                </a:solidFill>
              </a:rPr>
              <a:t>, </a:t>
            </a:r>
            <a:r>
              <a:rPr lang="en-US" i="1" dirty="0">
                <a:solidFill>
                  <a:prstClr val="black"/>
                </a:solidFill>
              </a:rPr>
              <a:t>Akira</a:t>
            </a:r>
            <a:r>
              <a:rPr lang="en-US" dirty="0">
                <a:solidFill>
                  <a:prstClr val="black"/>
                </a:solidFill>
              </a:rPr>
              <a:t>, 1982</a:t>
            </a:r>
            <a:endParaRPr lang="el-GR" dirty="0">
              <a:solidFill>
                <a:prstClr val="black"/>
              </a:solidFill>
            </a:endParaRPr>
          </a:p>
        </p:txBody>
      </p:sp>
    </p:spTree>
    <p:extLst>
      <p:ext uri="{BB962C8B-B14F-4D97-AF65-F5344CB8AC3E}">
        <p14:creationId xmlns:p14="http://schemas.microsoft.com/office/powerpoint/2010/main" xmlns="" val="262155768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716016" y="274638"/>
            <a:ext cx="4427984" cy="1143000"/>
          </a:xfrm>
        </p:spPr>
        <p:txBody>
          <a:bodyPr/>
          <a:lstStyle/>
          <a:p>
            <a:r>
              <a:rPr lang="en-US" dirty="0" err="1" smtClean="0"/>
              <a:t>Manga</a:t>
            </a:r>
            <a:endParaRPr lang="el-GR" dirty="0"/>
          </a:p>
        </p:txBody>
      </p:sp>
      <p:sp>
        <p:nvSpPr>
          <p:cNvPr id="4" name="3 - Θέση αριθμού διαφάνειας"/>
          <p:cNvSpPr>
            <a:spLocks noGrp="1"/>
          </p:cNvSpPr>
          <p:nvPr>
            <p:ph type="sldNum" sz="quarter" idx="12"/>
          </p:nvPr>
        </p:nvSpPr>
        <p:spPr/>
        <p:txBody>
          <a:bodyPr/>
          <a:lstStyle/>
          <a:p>
            <a:fld id="{0A6EE867-F6E9-4ED8-93D7-583D1ADA10B3}" type="slidenum">
              <a:rPr lang="el-GR" smtClean="0">
                <a:solidFill>
                  <a:prstClr val="black">
                    <a:tint val="75000"/>
                  </a:prstClr>
                </a:solidFill>
              </a:rPr>
              <a:pPr/>
              <a:t>95</a:t>
            </a:fld>
            <a:endParaRPr lang="el-GR">
              <a:solidFill>
                <a:prstClr val="black">
                  <a:tint val="75000"/>
                </a:prstClr>
              </a:solidFill>
            </a:endParaRPr>
          </a:p>
        </p:txBody>
      </p:sp>
      <p:pic>
        <p:nvPicPr>
          <p:cNvPr id="40962" name="Picture 2"/>
          <p:cNvPicPr>
            <a:picLocks noGrp="1" noChangeAspect="1" noChangeArrowheads="1"/>
          </p:cNvPicPr>
          <p:nvPr>
            <p:ph idx="1"/>
          </p:nvPr>
        </p:nvPicPr>
        <p:blipFill>
          <a:blip r:embed="rId2" cstate="print"/>
          <a:srcRect/>
          <a:stretch>
            <a:fillRect/>
          </a:stretch>
        </p:blipFill>
        <p:spPr bwMode="auto">
          <a:xfrm>
            <a:off x="-24229" y="-243408"/>
            <a:ext cx="4932040" cy="7213107"/>
          </a:xfrm>
          <a:prstGeom prst="rect">
            <a:avLst/>
          </a:prstGeom>
          <a:noFill/>
          <a:ln w="9525">
            <a:noFill/>
            <a:miter lim="800000"/>
            <a:headEnd/>
            <a:tailEnd/>
          </a:ln>
          <a:effectLst/>
        </p:spPr>
      </p:pic>
      <p:sp>
        <p:nvSpPr>
          <p:cNvPr id="6" name="5 - TextBox"/>
          <p:cNvSpPr txBox="1"/>
          <p:nvPr/>
        </p:nvSpPr>
        <p:spPr>
          <a:xfrm>
            <a:off x="4644008" y="5229200"/>
            <a:ext cx="3528392" cy="369332"/>
          </a:xfrm>
          <a:prstGeom prst="rect">
            <a:avLst/>
          </a:prstGeom>
          <a:noFill/>
        </p:spPr>
        <p:txBody>
          <a:bodyPr wrap="square" rtlCol="0">
            <a:spAutoFit/>
          </a:bodyPr>
          <a:lstStyle/>
          <a:p>
            <a:r>
              <a:rPr lang="en-US" dirty="0">
                <a:solidFill>
                  <a:prstClr val="black"/>
                </a:solidFill>
              </a:rPr>
              <a:t>Katsuhiro </a:t>
            </a:r>
            <a:r>
              <a:rPr lang="en-US" dirty="0" err="1">
                <a:solidFill>
                  <a:prstClr val="black"/>
                </a:solidFill>
              </a:rPr>
              <a:t>Otomo</a:t>
            </a:r>
            <a:r>
              <a:rPr lang="en-US" dirty="0">
                <a:solidFill>
                  <a:prstClr val="black"/>
                </a:solidFill>
              </a:rPr>
              <a:t>, </a:t>
            </a:r>
            <a:r>
              <a:rPr lang="en-US" i="1" dirty="0">
                <a:solidFill>
                  <a:prstClr val="black"/>
                </a:solidFill>
              </a:rPr>
              <a:t>Akira</a:t>
            </a:r>
            <a:r>
              <a:rPr lang="en-US" dirty="0">
                <a:solidFill>
                  <a:prstClr val="black"/>
                </a:solidFill>
              </a:rPr>
              <a:t>, 1982 </a:t>
            </a:r>
            <a:endParaRPr lang="el-GR" dirty="0">
              <a:solidFill>
                <a:prstClr val="black"/>
              </a:solidFill>
            </a:endParaRPr>
          </a:p>
        </p:txBody>
      </p:sp>
    </p:spTree>
    <p:extLst>
      <p:ext uri="{BB962C8B-B14F-4D97-AF65-F5344CB8AC3E}">
        <p14:creationId xmlns:p14="http://schemas.microsoft.com/office/powerpoint/2010/main" xmlns="" val="368658050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18906</TotalTime>
  <Words>1516</Words>
  <Application>Microsoft Office PowerPoint</Application>
  <PresentationFormat>Προβολή στην οθόνη (4:3)</PresentationFormat>
  <Paragraphs>295</Paragraphs>
  <Slides>95</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95</vt:i4>
      </vt:variant>
    </vt:vector>
  </HeadingPairs>
  <TitlesOfParts>
    <vt:vector size="96" baseType="lpstr">
      <vt:lpstr>1_Θέμα του Office</vt:lpstr>
      <vt:lpstr>                       Ανωτάτη Σχολή Καλών Τεχνών - Τμήμα Θεωρίας και Ιστορίας της Τέχνης   ΙΣΤΟΡΙΚΕΣ ΚΑΙ ΘΕΩΡΗΤΙΚΕΣ ΠΡΟΣΕΓΓΙΣΕΙΣ ΤΩΝ ΚΟΜΙΚΣ  </vt:lpstr>
      <vt:lpstr>ΙΣΤΟΡΙΚΕΣ ΚΑΙ ΘΕΩΡΗΤΙΚΕΣ  ΠΡΟΣΕΓΓΙΣΕΙΣ ΤΩΝ ΚΟΜΙΚΣ                                                                                ΓΙΑΝΝΗΣ ΚΟΥΚΟΥΛΑΣ ΑΣΚΤ</vt:lpstr>
      <vt:lpstr>ΜΑ ΕΙΝΑΙ ΤΕΧΝΗ;</vt:lpstr>
      <vt:lpstr>Διαφάνεια 4</vt:lpstr>
      <vt:lpstr>Διαφάνεια 5</vt:lpstr>
      <vt:lpstr>Διαφάνεια 6</vt:lpstr>
      <vt:lpstr>Διαφάνεια 7</vt:lpstr>
      <vt:lpstr>Διαφάνεια 8</vt:lpstr>
      <vt:lpstr>9η Τέχνη</vt:lpstr>
      <vt:lpstr>Διαφάνεια 10</vt:lpstr>
      <vt:lpstr>Διαφάνεια 11</vt:lpstr>
      <vt:lpstr>Διαφάνεια 12</vt:lpstr>
      <vt:lpstr>Διαφάνεια 13</vt:lpstr>
      <vt:lpstr>Comic Strips</vt:lpstr>
      <vt:lpstr>Comic Strips</vt:lpstr>
      <vt:lpstr>Comic Strips</vt:lpstr>
      <vt:lpstr>Comic Strips</vt:lpstr>
      <vt:lpstr>Σελίδα με 12 ομοιόμορφα panels    Chris Ware, Disconnect, 2009</vt:lpstr>
      <vt:lpstr>Σελίδα με 64 (ή 65;) ανομοιόμορφα panels με φόντο.                                                                                                                         Chris Ware, Sparky’s Best Comics &amp; Stories, 1994 </vt:lpstr>
      <vt:lpstr>Σελίδα με 9 ομοιόμορφα panels</vt:lpstr>
      <vt:lpstr>Σελίδα με 10 panels (;)</vt:lpstr>
      <vt:lpstr>Σελίδα με 7 ανομοιόμορφα panels </vt:lpstr>
      <vt:lpstr>ΟΙ ΑΘΛΙΟΙ  Ελληνική έκδοση (1951)</vt:lpstr>
      <vt:lpstr>Διαφάνεια 24</vt:lpstr>
      <vt:lpstr>ΙΩΑΝΝΑ ΝΤ’ ΑΡΚ  Ελληνική έκδοση (1951)</vt:lpstr>
      <vt:lpstr>Διαφάνεια 26</vt:lpstr>
      <vt:lpstr>Pablo Picasso, Guernica, 1937</vt:lpstr>
      <vt:lpstr>Καρέ</vt:lpstr>
      <vt:lpstr>Καρέ</vt:lpstr>
      <vt:lpstr>Μπαλονάκια λόγου</vt:lpstr>
      <vt:lpstr>Μπαλονάκια λόγου</vt:lpstr>
      <vt:lpstr>Μπαλονάκια λόγου</vt:lpstr>
      <vt:lpstr>Μπαλονάκια σκέψης</vt:lpstr>
      <vt:lpstr>Μπαλονάκια σκέψης</vt:lpstr>
      <vt:lpstr>Διαφάνεια 35</vt:lpstr>
      <vt:lpstr>Λόγος Αφηγητή</vt:lpstr>
      <vt:lpstr>Ονοματοποιίες</vt:lpstr>
      <vt:lpstr>Ονοματοποιίες</vt:lpstr>
      <vt:lpstr>Ονοματοποιίες</vt:lpstr>
      <vt:lpstr>Ramon Perez, Ron Coughler, Butternut Squash, 2007</vt:lpstr>
      <vt:lpstr>Frederick Opper, 1918, </vt:lpstr>
      <vt:lpstr>Ήχος και Κίνηση</vt:lpstr>
      <vt:lpstr>Craig Thompson, Habibi, 2011</vt:lpstr>
      <vt:lpstr>Διαφάνεια 44</vt:lpstr>
      <vt:lpstr>Bleed</vt:lpstr>
      <vt:lpstr>Διαφάνεια 46</vt:lpstr>
      <vt:lpstr>Will Eisner, Spirit</vt:lpstr>
      <vt:lpstr>Διαφάνεια 48</vt:lpstr>
      <vt:lpstr>Will Eisner, Spirit</vt:lpstr>
      <vt:lpstr>Will Eisner</vt:lpstr>
      <vt:lpstr>Will Eisner</vt:lpstr>
      <vt:lpstr>Will Eisner, Spirit</vt:lpstr>
      <vt:lpstr>Will Eisner, Spirit</vt:lpstr>
      <vt:lpstr>Will Eisner</vt:lpstr>
      <vt:lpstr>Will Eisner, Spirit</vt:lpstr>
      <vt:lpstr>Will Eisner, Spirit</vt:lpstr>
      <vt:lpstr>Luke Surl, 2008</vt:lpstr>
      <vt:lpstr>Matt Groening, Simpsons</vt:lpstr>
      <vt:lpstr>Matt Groening, Simpsons</vt:lpstr>
      <vt:lpstr>Christian Binet, Καντόρ </vt:lpstr>
      <vt:lpstr>Διαφάνεια 61</vt:lpstr>
      <vt:lpstr>Διαφάνεια 62</vt:lpstr>
      <vt:lpstr>Jim Aparo, Batman, 1985</vt:lpstr>
      <vt:lpstr>Craig Thompson, Habibi, 2011</vt:lpstr>
      <vt:lpstr>Σύμβολα</vt:lpstr>
      <vt:lpstr>Σύμβολα</vt:lpstr>
      <vt:lpstr>Αλληλουχία - Διαδοχή</vt:lpstr>
      <vt:lpstr>Creative Team</vt:lpstr>
      <vt:lpstr>Διαφάνεια 69</vt:lpstr>
      <vt:lpstr>Διαφάνεια 70</vt:lpstr>
      <vt:lpstr>Διαφάνεια 71</vt:lpstr>
      <vt:lpstr>Διαφάνεια 72</vt:lpstr>
      <vt:lpstr>Lettering</vt:lpstr>
      <vt:lpstr>Lettering</vt:lpstr>
      <vt:lpstr>Graphic Novel</vt:lpstr>
      <vt:lpstr>Graphic Novel</vt:lpstr>
      <vt:lpstr>Διαφάνεια 77</vt:lpstr>
      <vt:lpstr>Fanzines</vt:lpstr>
      <vt:lpstr>Διαφάνεια 79</vt:lpstr>
      <vt:lpstr>Continuity &amp; Spin-off</vt:lpstr>
      <vt:lpstr>MAD Magazine, 1952</vt:lpstr>
      <vt:lpstr>Underground Comix</vt:lpstr>
      <vt:lpstr>Underground Comix</vt:lpstr>
      <vt:lpstr>Underground Comix</vt:lpstr>
      <vt:lpstr>Mainstream Comics</vt:lpstr>
      <vt:lpstr>Mainstream Comics</vt:lpstr>
      <vt:lpstr>Crossover</vt:lpstr>
      <vt:lpstr>Crossover (?)</vt:lpstr>
      <vt:lpstr>For Mature Readers</vt:lpstr>
      <vt:lpstr>Alternative Comics</vt:lpstr>
      <vt:lpstr>Alternative Comics</vt:lpstr>
      <vt:lpstr>Alternative Comics</vt:lpstr>
      <vt:lpstr>Alternative Comics</vt:lpstr>
      <vt:lpstr>Manga</vt:lpstr>
      <vt:lpstr>Manga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Τμήμα Θεωρίας και Ιστορίας της Τέχνης – ΑΣΚΤ         ΙΣΤΟΡΙΑ    ΤΩΝ ΚΟΜΙΚΣ</dc:title>
  <dc:creator>New</dc:creator>
  <cp:lastModifiedBy>New</cp:lastModifiedBy>
  <cp:revision>1544</cp:revision>
  <dcterms:created xsi:type="dcterms:W3CDTF">2014-10-03T08:08:12Z</dcterms:created>
  <dcterms:modified xsi:type="dcterms:W3CDTF">2021-02-25T06:54:43Z</dcterms:modified>
</cp:coreProperties>
</file>