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96" r:id="rId9"/>
    <p:sldId id="297" r:id="rId10"/>
    <p:sldId id="298" r:id="rId11"/>
    <p:sldId id="299" r:id="rId12"/>
    <p:sldId id="300" r:id="rId13"/>
    <p:sldId id="291" r:id="rId14"/>
    <p:sldId id="292" r:id="rId15"/>
    <p:sldId id="293" r:id="rId16"/>
    <p:sldId id="294" r:id="rId17"/>
    <p:sldId id="295" r:id="rId18"/>
    <p:sldId id="286" r:id="rId19"/>
    <p:sldId id="287" r:id="rId20"/>
    <p:sldId id="288" r:id="rId21"/>
    <p:sldId id="289" r:id="rId22"/>
    <p:sldId id="290" r:id="rId23"/>
    <p:sldId id="281" r:id="rId24"/>
    <p:sldId id="282" r:id="rId25"/>
    <p:sldId id="283" r:id="rId26"/>
    <p:sldId id="284" r:id="rId27"/>
    <p:sldId id="285" r:id="rId28"/>
    <p:sldId id="276" r:id="rId29"/>
    <p:sldId id="277" r:id="rId30"/>
    <p:sldId id="278" r:id="rId31"/>
    <p:sldId id="279" r:id="rId32"/>
    <p:sldId id="280" r:id="rId33"/>
    <p:sldId id="271" r:id="rId34"/>
    <p:sldId id="272" r:id="rId35"/>
    <p:sldId id="321" r:id="rId36"/>
    <p:sldId id="323" r:id="rId37"/>
    <p:sldId id="273" r:id="rId38"/>
    <p:sldId id="322" r:id="rId39"/>
    <p:sldId id="325" r:id="rId40"/>
    <p:sldId id="340" r:id="rId41"/>
    <p:sldId id="344" r:id="rId42"/>
    <p:sldId id="341" r:id="rId43"/>
    <p:sldId id="342" r:id="rId44"/>
    <p:sldId id="343" r:id="rId45"/>
    <p:sldId id="326" r:id="rId46"/>
    <p:sldId id="327" r:id="rId47"/>
    <p:sldId id="339" r:id="rId48"/>
    <p:sldId id="328" r:id="rId49"/>
    <p:sldId id="329" r:id="rId50"/>
    <p:sldId id="330" r:id="rId51"/>
    <p:sldId id="331" r:id="rId52"/>
    <p:sldId id="332" r:id="rId53"/>
    <p:sldId id="346" r:id="rId54"/>
    <p:sldId id="333" r:id="rId55"/>
    <p:sldId id="345" r:id="rId56"/>
    <p:sldId id="334" r:id="rId57"/>
    <p:sldId id="335" r:id="rId58"/>
    <p:sldId id="336" r:id="rId59"/>
    <p:sldId id="337" r:id="rId60"/>
    <p:sldId id="338" r:id="rId61"/>
    <p:sldId id="274" r:id="rId62"/>
    <p:sldId id="348" r:id="rId63"/>
    <p:sldId id="349" r:id="rId64"/>
    <p:sldId id="347" r:id="rId65"/>
    <p:sldId id="275" r:id="rId66"/>
    <p:sldId id="266" r:id="rId67"/>
    <p:sldId id="352" r:id="rId68"/>
    <p:sldId id="351" r:id="rId69"/>
    <p:sldId id="267" r:id="rId70"/>
    <p:sldId id="350" r:id="rId7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B6F-A7EE-44B1-9FBD-885E2AF45FDF}" type="datetimeFigureOut">
              <a:rPr lang="el-GR" smtClean="0"/>
              <a:pPr/>
              <a:t>14/4/2021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928694"/>
          </a:xfrm>
        </p:spPr>
        <p:txBody>
          <a:bodyPr>
            <a:noAutofit/>
          </a:bodyPr>
          <a:lstStyle/>
          <a:p>
            <a:r>
              <a:rPr lang="el-GR" sz="8000" b="1" dirty="0" smtClean="0"/>
              <a:t> </a:t>
            </a:r>
            <a:r>
              <a:rPr lang="en-US" sz="8000" b="1" dirty="0" smtClean="0"/>
              <a:t> </a:t>
            </a:r>
            <a:r>
              <a:rPr lang="el-GR" sz="8000" b="1" dirty="0" smtClean="0"/>
              <a:t/>
            </a:r>
            <a:br>
              <a:rPr lang="el-GR" sz="8000" b="1" dirty="0" smtClean="0"/>
            </a:br>
            <a:r>
              <a:rPr lang="el-GR" sz="8000" b="1" dirty="0" smtClean="0"/>
              <a:t>7</a:t>
            </a:r>
            <a:r>
              <a:rPr lang="el-GR" sz="8000" b="1" baseline="30000" dirty="0" smtClean="0"/>
              <a:t>ο</a:t>
            </a:r>
            <a:r>
              <a:rPr lang="el-GR" sz="8000" b="1" dirty="0" smtClean="0"/>
              <a:t> ΜΑΘΗΜΑ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ΠΩΣ ΟΙ ΛΕΞΕΙΣ ΓΙΝΟΝΤΑΙ ΕΙΚΟΝΕΣ</a:t>
            </a:r>
            <a:r>
              <a:rPr lang="en-US" b="1" dirty="0" smtClean="0"/>
              <a:t>;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sz="1800" b="1" dirty="0" smtClean="0"/>
              <a:t>(</a:t>
            </a:r>
            <a:r>
              <a:rPr lang="el-GR" sz="2000" b="1" dirty="0" smtClean="0"/>
              <a:t>Η ΜΕΤΑΦΟΡΑ ΤΗΣ ΛΟΓΟΤΕΧΝΙΑΣ ΣΕ ΕΙΚΟΝΟΓΡΑΦΗΜΕΝΕΣ ΑΦΗΓΗΣΕΙΣ</a:t>
            </a:r>
            <a:br>
              <a:rPr lang="el-GR" sz="2000" b="1" dirty="0" smtClean="0"/>
            </a:br>
            <a:r>
              <a:rPr lang="el-GR" sz="2000" b="1" dirty="0" smtClean="0"/>
              <a:t>ΜΕΡΟΣ 2 – ΑΠΟ ΤΙΣ ΠΡΟΣΑΡΜΟΓΕΣ, ΔΙΑΣΚΕΥΕΣ ΚΑΙ </a:t>
            </a:r>
            <a:br>
              <a:rPr lang="el-GR" sz="2000" b="1" dirty="0" smtClean="0"/>
            </a:br>
            <a:r>
              <a:rPr lang="el-GR" sz="2000" b="1" dirty="0" smtClean="0"/>
              <a:t>ΔΙΑΣΗΜΕΙΩΤΙΚΕΣ ΜΕΤΑΦΡΑΣΕΙΣ ΣΤΙΣ ΠΑΡΩΔΙΕΣ</a:t>
            </a:r>
            <a:r>
              <a:rPr lang="el-GR" sz="1800" b="1" dirty="0" smtClean="0"/>
              <a:t>)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 </a:t>
            </a:r>
            <a:r>
              <a:rPr lang="el-GR" sz="1600" b="1" dirty="0" smtClean="0"/>
              <a:t/>
            </a:r>
            <a:br>
              <a:rPr lang="el-GR" sz="1600" b="1" dirty="0" smtClean="0"/>
            </a:br>
            <a:endParaRPr lang="el-GR" sz="16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Helvetica"/>
              </a:rPr>
              <a:t>ΔΙ-ΕΙΚΟΝΙΚΟΤΗΤΑ ΣΤΗΝ ΕΙΚΟΝΟΓΡΑΦΗΜΕΝΗ ΑΦΗΓΗΣΗ</a:t>
            </a:r>
          </a:p>
          <a:p>
            <a:r>
              <a:rPr lang="el-GR" sz="1400" b="1" dirty="0" smtClean="0">
                <a:latin typeface="Helvetica"/>
              </a:rPr>
              <a:t>ΤΜΗΜΑ ΘΕΩΡΙΑΣ ΚΑΙ ΙΣΤΟΡΙΑΣ ΤΗΣ ΤΕΧΝΗΣ - ΑΣΚΤ</a:t>
            </a:r>
            <a:endParaRPr lang="el-GR" sz="1400" b="1" dirty="0">
              <a:latin typeface="Helvetica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29454" y="0"/>
            <a:ext cx="17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ΓΙΑΝΝΗΣ ΚΟΥΚΟΥΛΑΣ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-30369"/>
            <a:ext cx="4929222" cy="688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643866" cy="6870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31748"/>
            <a:ext cx="6786610" cy="6867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50203"/>
            <a:ext cx="4429156" cy="6754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3345_4_046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6422"/>
            <a:ext cx="4429156" cy="6831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5718_4_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-13759"/>
            <a:ext cx="4572032" cy="689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6148_4_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7676"/>
            <a:ext cx="4429156" cy="6776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10092_4_025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7677"/>
            <a:ext cx="5286412" cy="674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Scan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-11067"/>
            <a:ext cx="4429156" cy="6862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8125"/>
            <a:ext cx="9144000" cy="6661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858016" y="4357694"/>
            <a:ext cx="228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Robert </a:t>
            </a:r>
            <a:r>
              <a:rPr lang="en-US" dirty="0" err="1" smtClean="0"/>
              <a:t>Sikoryak</a:t>
            </a:r>
            <a:r>
              <a:rPr lang="en-US" i="1" dirty="0" smtClean="0"/>
              <a:t>, </a:t>
            </a:r>
          </a:p>
          <a:p>
            <a:r>
              <a:rPr lang="en-US" i="1" dirty="0" smtClean="0"/>
              <a:t>Masterpiece</a:t>
            </a:r>
            <a:r>
              <a:rPr lang="el-GR" dirty="0" smtClean="0"/>
              <a:t>, </a:t>
            </a:r>
            <a:endParaRPr lang="en-US" dirty="0" smtClean="0"/>
          </a:p>
          <a:p>
            <a:r>
              <a:rPr lang="en-US" dirty="0" smtClean="0"/>
              <a:t>2009</a:t>
            </a:r>
            <a:endParaRPr lang="el-GR" dirty="0"/>
          </a:p>
        </p:txBody>
      </p:sp>
      <p:pic>
        <p:nvPicPr>
          <p:cNvPr id="5" name="Picture 2" descr="C:\Users\New\Desktop\Διδακτορικό από Γραμέλη\ΠΑΡΑΔΟΤΕΑ ΔΙΔΑΚΤΟΡΙΚΟΥ\ΕΙΚΟΝΕΣ\εικόνα 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928802"/>
            <a:ext cx="9144000" cy="215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6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6702"/>
            <a:ext cx="4929222" cy="6787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8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209"/>
            <a:ext cx="9144000" cy="6791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425" y="-7176"/>
            <a:ext cx="9116575" cy="6173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7" y="-34506"/>
            <a:ext cx="9124183" cy="6335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39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0"/>
            <a:ext cx="5143536" cy="6792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0985"/>
            <a:ext cx="9144000" cy="58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-1"/>
            <a:ext cx="5214974" cy="6871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dcar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4940"/>
            <a:ext cx="8715404" cy="6853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ew\Desktop\ΜΑΘΗΜΑΤΑ ΑΣΚΤ\ΔΙΕΙΚΟΝΙΚΟΤΗΤΑ ΣΤΗΝ ΕΙΚΟΝΟΓΡΑΦΗΜΕΝΗ ΑΦΗΓΗΣΗ - 2021\εικονες μαθημα 7\header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71678"/>
            <a:ext cx="7643834" cy="4172260"/>
          </a:xfrm>
          <a:prstGeom prst="rect">
            <a:avLst/>
          </a:prstGeom>
          <a:noFill/>
        </p:spPr>
      </p:pic>
      <p:pic>
        <p:nvPicPr>
          <p:cNvPr id="4" name="Picture 4" descr="χωρίς τίτλ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1"/>
            <a:ext cx="3143240" cy="4190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2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-1048"/>
            <a:ext cx="5929354" cy="6824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2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658009" cy="6865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3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8518"/>
            <a:ext cx="4714908" cy="68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7-Vadim-Shevchenko-(Ukrain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64823"/>
            <a:ext cx="4929222" cy="6720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Mordillo - Statue of Libert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41248"/>
            <a:ext cx="5072098" cy="6783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ΜΑΘΗΜΑΤΑ ΑΣΚΤ\ΔΙΕΙΚΟΝΙΚΟΤΗΤΑ ΣΤΗΝ ΕΙΚΟΝΟΓΡΑΦΗΜΕΝΗ ΑΦΗΓΗΣΗ - 2021\εικονες μαθημα 7\Lucky-Luke-A-Cowboy-in-Pari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143504" cy="6825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ΜΑΘΗΜΑΤΑ ΑΣΚΤ\ΔΙΕΙΚΟΝΙΚΟΤΗΤΑ ΣΤΗΝ ΕΙΚΟΝΟΓΡΑΦΗΜΕΝΗ ΑΦΗΓΗΣΗ - 2021\εικονες μαθημα 7\cdb9e98d2b1c8971fa664bc47a7649c6._SX1280_QL80_TTD_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143536" cy="6803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ΜΑΘΗΜΑΤΑ ΑΣΚΤ\ΔΙΕΙΚΟΝΙΚΟΤΗΤΑ ΣΤΗΝ ΕΙΚΟΝΟΓΡΑΦΗΜΕΝΗ ΑΦΗΓΗΣΗ - 2021\εικονες μαθημα 7\luckyluke_v71_hand_in_plains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5757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ΜΑΘΗΜΑΤΑ ΑΣΚΤ\ΔΙΕΙΚΟΝΙΚΟΤΗΤΑ ΣΤΗΝ ΕΙΚΟΝΟΓΡΑΦΗΜΕΝΗ ΑΦΗΓΗΣΗ - 2021\εικονες μαθημα 7\luckyluke_v71_bathtub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1351" cy="4727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3" descr="C:\Users\New\Desktop\Διδακτορικό από Γραμέλη\ΠΑΡΑΔΟΤΕΑ ΔΙΔΑΚΤΟΡΙΚΟΥ\ΕΙΚΟΝΕΣ\εικόνα 92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7784" cy="6816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ΕΦΗΜΕΡΙΔΑ ΤΩΝ ΣΥΝΤΑΚΤΩΝ\ΤΕΥΧΟΣ 360 - 17-4-2021\Μια εικόνα\SoL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4062" y="28575"/>
            <a:ext cx="4426764" cy="6797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ew\Desktop\Διδακτορικό από Γραμέλη\ΠΑΡΑΔΟΤΕΑ ΔΙΔΑΚΤΟΡΙΚΟΥ\ΕΙΚΟΝΕΣ\εικόνα 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-44182"/>
            <a:ext cx="5000660" cy="6837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ew\Desktop\ΜΑΘΗΜΑΤΑ ΑΣΚΤ\ΔΙΕΙΚΟΝΙΚΟΤΗΤΑ ΣΤΗΝ ΕΙΚΟΝΟΓΡΑΦΗΜΕΝΗ ΑΦΗΓΗΣΗ - 2021\εικονες μαθημα 7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25940"/>
            <a:ext cx="5286412" cy="6852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6" descr="C:\Users\New\Desktop\Διδακτορικό από Γραμέλη\ΠΑΡΑΔΟΤΕΑ ΔΙΔΑΚΤΟΡΙΚΟΥ\ΕΙΚΟΝΕΣ\εικόνα 9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439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C:\Users\New\Desktop\Διδακτορικό από Γραμέλη\ΠΑΡΑΔΟΤΕΑ ΔΙΔΑΚΤΟΡΙΚΟΥ\ΕΙΚΟΝΕΣ\εικόνα 9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870" y="1017064"/>
            <a:ext cx="9004130" cy="451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ew\Desktop\Διδακτορικό από Γραμέλη\ΠΑΡΑΔΟΤΕΑ ΔΙΔΑΚΤΟΡΙΚΟΥ\ΕΙΚΟΝΕΣ\εικόνα 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572000" cy="3013598"/>
          </a:xfrm>
          <a:prstGeom prst="rect">
            <a:avLst/>
          </a:prstGeom>
          <a:noFill/>
        </p:spPr>
      </p:pic>
      <p:pic>
        <p:nvPicPr>
          <p:cNvPr id="5" name="Picture 3" descr="C:\Users\New\Desktop\Διδακτορικό από Γραμέλη\ΠΑΡΑΔΟΤΕΑ ΔΙΔΑΚΤΟΡΙΚΟΥ\ΕΙΚΟΝΕΣ\εικόνα 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213" y="2928934"/>
            <a:ext cx="4395787" cy="3209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2" descr="C:\Users\New\Desktop\Διδακτορικό από Γραμέλη\ΠΑΡΑΔΟΤΕΑ ΔΙΔΑΚΤΟΡΙΚΟΥ\ΕΙΚΟΝΕΣ\εικόνα 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5072098" cy="6805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1" descr="C:\Users\New\Desktop\Διδακτορικό από Γραμέλη\ΠΑΡΑΔΟΤΕΑ ΔΙΔΑΚΤΟΡΙΚΟΥ\ΕΙΚΟΝΕΣ\εικόνα 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-1"/>
            <a:ext cx="4857784" cy="6857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7" descr="C:\Users\New\Desktop\Διδακτορικό από Γραμέλη\ΠΑΡΑΔΟΤΕΑ ΔΙΔΑΚΤΟΡΙΚΟΥ\ΕΙΚΟΝΕΣ\εικόνα 9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1685" y="142852"/>
            <a:ext cx="9175686" cy="6688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0" descr="C:\Users\New\Desktop\Διδακτορικό από Γραμέλη\ΠΑΡΑΔΟΤΕΑ ΔΙΔΑΚΤΟΡΙΚΟΥ\ΕΙΚΟΝΕΣ\εικόνα 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7"/>
            <a:ext cx="9144000" cy="6548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9" descr="C:\Users\New\Desktop\Διδακτορικό από Γραμέλη\ΠΑΡΑΔΟΤΕΑ ΔΙΔΑΚΤΟΡΙΚΟΥ\ΕΙΚΟΝΕΣ\εικόνα 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9892"/>
            <a:ext cx="4929222" cy="6799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12332"/>
            <a:ext cx="4429156" cy="6865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8" descr="C:\Users\New\Desktop\Διδακτορικό από Γραμέλη\ΠΑΡΑΔΟΤΕΑ ΔΙΔΑΚΤΟΡΙΚΟΥ\ΕΙΚΟΝΕΣ\εικόνα 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"/>
            <a:ext cx="48446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ew\Desktop\Διδακτορικό από Γραμέλη\ΠΑΡΑΔΟΤΕΑ ΔΙΔΑΚΤΟΡΙΚΟΥ\ΕΙΚΟΝΕΣ\εικόνα 9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-1767"/>
            <a:ext cx="4786346" cy="6998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Διδακτορικό από Γραμέλη\ΠΑΡΑΔΟΤΕΑ ΔΙΔΑΚΤΟΡΙΚΟΥ\ΕΙΚΟΝΕΣ\εικόνα 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3916"/>
            <a:ext cx="4786346" cy="6789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5" descr="C:\Users\New\Desktop\Διδακτορικό από Γραμέλη\ΠΑΡΑΔΟΤΕΑ ΔΙΔΑΚΤΟΡΙΚΟΥ\ΕΙΚΟΝΕΣ\εικόνα 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-139819"/>
            <a:ext cx="4572032" cy="7116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1276" name="Picture 12" descr="C:\Users\New\Desktop\Διδακτορικό από Γραμέλη\ΠΑΡΑΔΟΤΕΑ ΔΙΔΑΚΤΟΡΙΚΟΥ\ΕΙΚΟΝΕΣ\εικόνα 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8663" y="-246063"/>
            <a:ext cx="5145087" cy="7351713"/>
          </a:xfrm>
          <a:prstGeom prst="rect">
            <a:avLst/>
          </a:prstGeom>
          <a:noFill/>
        </p:spPr>
      </p:pic>
      <p:pic>
        <p:nvPicPr>
          <p:cNvPr id="11277" name="Picture 13" descr="C:\Users\New\Desktop\Διδακτορικό από Γραμέλη\ΠΑΡΑΔΟΤΕΑ ΔΙΔΑΚΤΟΡΙΚΟΥ\ΕΙΚΟΝΕΣ\εικόνα 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8663" y="-246063"/>
            <a:ext cx="5145087" cy="7351713"/>
          </a:xfrm>
          <a:prstGeom prst="rect">
            <a:avLst/>
          </a:prstGeom>
          <a:noFill/>
        </p:spPr>
      </p:pic>
      <p:pic>
        <p:nvPicPr>
          <p:cNvPr id="11278" name="Picture 14" descr="C:\Users\New\Desktop\Διδακτορικό από Γραμέλη\ΠΑΡΑΔΟΤΕΑ ΔΙΔΑΚΤΟΡΙΚΟΥ\ΕΙΚΟΝΕΣ\εικόνα 9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8663" y="-246063"/>
            <a:ext cx="5145087" cy="735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1" descr="C:\Users\New\Desktop\Διδακτορικό από Γραμέλη\ΠΑΡΑΔΟΤΕΑ ΔΙΔΑΚΤΟΡΙΚΟΥ\ΕΙΚΟΝΕΣ\εικόνα 9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35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3" name="Picture 19" descr="C:\Users\New\Desktop\Διδακτορικό από Γραμέλη\ΠΑΡΑΔΟΤΕΑ ΔΙΔΑΚΤΟΡΙΚΟΥ\ΕΙΚΟΝΕΣ\εικόνα 9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1536"/>
            <a:ext cx="7572427" cy="6773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9" descr="C:\Users\New\Desktop\Διδακτορικό από Γραμέλη\ΠΑΡΑΔΟΤΕΑ ΔΙΔΑΚΤΟΡΙΚΟΥ\ΕΙΚΟΝΕΣ\εικόνα 9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-43103"/>
            <a:ext cx="7715303" cy="6901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8" descr="C:\Users\New\Desktop\Διδακτορικό από Γραμέλη\ΠΑΡΑΔΟΤΕΑ ΔΙΔΑΚΤΟΡΙΚΟΥ\ΕΙΚΟΝΕΣ\εικόνα 9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9533"/>
            <a:ext cx="7429552" cy="6838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7" descr="C:\Users\New\Desktop\Διδακτορικό από Γραμέλη\ΠΑΡΑΔΟΤΕΑ ΔΙΔΑΚΤΟΡΙΚΟΥ\ΕΙΚΟΝΕΣ\εικόνα 9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7429552" cy="6838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-20189"/>
            <a:ext cx="4572031" cy="6903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6" descr="C:\Users\New\Desktop\Διδακτορικό από Γραμέλη\ΠΑΡΑΔΟΤΕΑ ΔΙΔΑΚΤΟΡΙΚΟΥ\ΕΙΚΟΝΕΣ\εικόνα 9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7572428" cy="681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 descr="C:\Users\New\Desktop\Διδακτορικό από Γραμέλη\ΠΑΡΑΔΟΤΕΑ ΔΙΔΑΚΤΟΡΙΚΟΥ\ΕΙΚΟΝΕΣ\εικόνα 9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425"/>
            <a:ext cx="9001156" cy="6615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8" descr="C:\Users\New\Desktop\Διδακτορικό από Γραμέλη\ΠΑΡΑΔΟΤΕΑ ΔΙΔΑΚΤΟΡΙΚΟΥ\ΕΙΚΟΝΕΣ\εικόνα 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1"/>
            <a:ext cx="4714908" cy="6807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6" descr="C:\Users\New\Desktop\Διδακτορικό από Γραμέλη\ΠΑΡΑΔΟΤΕΑ ΔΙΔΑΚΤΟΡΙΚΟΥ\ΕΙΚΟΝΕΣ\εικόνα 9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0121"/>
            <a:ext cx="5214974" cy="6806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9" descr="C:\Users\New\Desktop\Διδακτορικό από Γραμέλη\ΠΑΡΑΔΟΤΕΑ ΔΙΔΑΚΤΟΡΙΚΟΥ\ΕΙΚΟΝΕΣ\εικόνα 9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5"/>
            <a:ext cx="9144000" cy="5247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1" descr="C:\Users\New\Desktop\Διδακτορικό από Γραμέλη\ΠΑΡΑΔΟΤΕΑ ΔΙΔΑΚΤΟΡΙΚΟΥ\ΕΙΚΟΝΕΣ\εικόνα 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5612"/>
            <a:ext cx="4500593" cy="6925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0" descr="C:\Users\New\Desktop\Διδακτορικό από Γραμέλη\ΠΑΡΑΔΟΤΕΑ ΔΙΔΑΚΤΟΡΙΚΟΥ\ΕΙΚΟΝΕΣ\εικόνα 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574"/>
            <a:ext cx="4786346" cy="6766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C:\Users\New\Desktop\Διδακτορικό από Γραμέλη\ΠΑΡΑΔΟΤΕΑ ΔΙΔΑΚΤΟΡΙΚΟΥ\ΕΙΚΟΝΕΣ\εικόνα 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-10578"/>
            <a:ext cx="4572032" cy="6700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New\Desktop\Διδακτορικό από Γραμέλη\ΠΑΡΑΔΟΤΕΑ ΔΙΔΑΚΤΟΡΙΚΟΥ\ΕΙΚΟΝΕΣ\εικόνα 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-44098"/>
            <a:ext cx="5286412" cy="6811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7" descr="C:\Users\New\Desktop\Διδακτορικό από Γραμέλη\ΠΑΡΑΔΟΤΕΑ ΔΙΔΑΚΤΟΡΙΚΟΥ\ΕΙΚΟΝΕΣ\εικόνα 9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692"/>
            <a:ext cx="4929222" cy="6828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5643602" cy="6856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C:\Users\New\Desktop\Διδακτορικό από Γραμέλη\ΠΑΡΑΔΟΤΕΑ ΔΙΔΑΚΤΟΡΙΚΟΥ\ΕΙΚΟΝΕΣ\εικόνα 9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-81553"/>
            <a:ext cx="5000660" cy="6897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5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817"/>
            <a:ext cx="4357718" cy="6920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7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58608"/>
            <a:ext cx="3643338" cy="6690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21</Words>
  <Application>Microsoft Office PowerPoint</Application>
  <PresentationFormat>Προβολή στην οθόνη (4:3)</PresentationFormat>
  <Paragraphs>7</Paragraphs>
  <Slides>70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1" baseType="lpstr">
      <vt:lpstr>1_Θέμα του Office</vt:lpstr>
      <vt:lpstr>   7ο ΜΑΘΗΜΑ ΠΩΣ ΟΙ ΛΕΞΕΙΣ ΓΙΝΟΝΤΑΙ ΕΙΚΟΝΕΣ; (Η ΜΕΤΑΦΟΡΑ ΤΗΣ ΛΟΓΟΤΕΧΝΙΑΣ ΣΕ ΕΙΚΟΝΟΓΡΑΦΗΜΕΝΕΣ ΑΦΗΓΗΣΕΙΣ ΜΕΡΟΣ 2 – ΑΠΟ ΤΙΣ ΠΡΟΣΑΡΜΟΓΕΣ, ΔΙΑΣΚΕΥΕΣ ΚΑΙ  ΔΙΑΣΗΜΕΙΩΤΙΚΕΣ ΜΕΤΑΦΡΑΣΕΙΣ ΣΤΙΣ ΠΑΡΩΔΙΕΣ)  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7ο ΜΑΘΗΜΑ ΠΩΣ ΟΙ ΛΕΞΕΙΣ ΓΙΝΟΝΤΑΙ ΕΙΚΟΝΕΣ; (Η ΜΕΤΑΦΟΡΑ ΤΗΣ ΛΟΓΟΤΕΧΝΙΑΣ ΣΕ ΕΙΚΟΝΟΓΡΑΦΗΜΕΝΕΣ ΑΦΗΓΗΣΕΙΣ ΜΕΡΟΣ 2 – ΠΡΟΣΑΡΜΟΓΕΣ, ΔΙΑΣΚΕΥΕΣ, ΔΙΑΣΗΜΕΙΩΤΙΚΕΣ ΜΕΤΑΦΡΑΣΕΙΣ)</dc:title>
  <dc:creator>New</dc:creator>
  <cp:lastModifiedBy>New</cp:lastModifiedBy>
  <cp:revision>15</cp:revision>
  <dcterms:created xsi:type="dcterms:W3CDTF">2021-04-12T07:59:54Z</dcterms:created>
  <dcterms:modified xsi:type="dcterms:W3CDTF">2021-04-14T09:03:32Z</dcterms:modified>
</cp:coreProperties>
</file>