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61" r:id="rId3"/>
    <p:sldId id="256" r:id="rId4"/>
    <p:sldId id="264" r:id="rId5"/>
    <p:sldId id="262" r:id="rId6"/>
    <p:sldId id="258" r:id="rId7"/>
    <p:sldId id="260" r:id="rId8"/>
    <p:sldId id="257" r:id="rId9"/>
    <p:sldId id="263" r:id="rId10"/>
    <p:sldId id="265" r:id="rId11"/>
    <p:sldId id="266" r:id="rId12"/>
    <p:sldId id="268" r:id="rId13"/>
    <p:sldId id="270" r:id="rId14"/>
    <p:sldId id="280" r:id="rId15"/>
    <p:sldId id="267" r:id="rId16"/>
    <p:sldId id="269" r:id="rId17"/>
    <p:sldId id="272" r:id="rId18"/>
    <p:sldId id="271" r:id="rId19"/>
    <p:sldId id="273" r:id="rId20"/>
    <p:sldId id="274" r:id="rId21"/>
    <p:sldId id="275" r:id="rId22"/>
    <p:sldId id="276" r:id="rId23"/>
    <p:sldId id="277" r:id="rId24"/>
    <p:sldId id="278" r:id="rId25"/>
    <p:sldId id="279" r:id="rId26"/>
    <p:sldId id="281" r:id="rId27"/>
    <p:sldId id="282" r:id="rId28"/>
    <p:sldId id="284" r:id="rId29"/>
    <p:sldId id="283" r:id="rId30"/>
    <p:sldId id="290"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4988AD-CF99-433F-95C5-8CDA32543518}">
          <p14:sldIdLst>
            <p14:sldId id="289"/>
            <p14:sldId id="261"/>
            <p14:sldId id="256"/>
            <p14:sldId id="264"/>
            <p14:sldId id="262"/>
            <p14:sldId id="258"/>
            <p14:sldId id="260"/>
            <p14:sldId id="257"/>
            <p14:sldId id="263"/>
            <p14:sldId id="265"/>
            <p14:sldId id="266"/>
            <p14:sldId id="268"/>
            <p14:sldId id="270"/>
            <p14:sldId id="280"/>
            <p14:sldId id="267"/>
            <p14:sldId id="269"/>
            <p14:sldId id="272"/>
            <p14:sldId id="271"/>
            <p14:sldId id="273"/>
            <p14:sldId id="274"/>
            <p14:sldId id="275"/>
            <p14:sldId id="276"/>
            <p14:sldId id="277"/>
            <p14:sldId id="278"/>
            <p14:sldId id="279"/>
            <p14:sldId id="281"/>
            <p14:sldId id="282"/>
            <p14:sldId id="284"/>
            <p14:sldId id="283"/>
            <p14:sldId id="290"/>
            <p14:sldId id="285"/>
            <p14:sldId id="286"/>
            <p14:sldId id="287"/>
            <p14:sldId id="288"/>
          </p14:sldIdLst>
        </p14:section>
        <p14:section name="Untitled Section" id="{8E449374-BBB2-40A0-8533-751F1AC702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p:normalViewPr>
  <p:slideViewPr>
    <p:cSldViewPr snapToGrid="0">
      <p:cViewPr varScale="1">
        <p:scale>
          <a:sx n="68" d="100"/>
          <a:sy n="68" d="100"/>
        </p:scale>
        <p:origin x="62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0032C-5C09-4189-AFB2-24209FF6149B}"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330377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0032C-5C09-4189-AFB2-24209FF6149B}"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42234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0032C-5C09-4189-AFB2-24209FF6149B}"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418961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0032C-5C09-4189-AFB2-24209FF6149B}"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416927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D0032C-5C09-4189-AFB2-24209FF6149B}"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20691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0032C-5C09-4189-AFB2-24209FF6149B}"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222198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0032C-5C09-4189-AFB2-24209FF6149B}" type="datetimeFigureOut">
              <a:rPr lang="en-US" smtClean="0"/>
              <a:t>12/26/2023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122789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0032C-5C09-4189-AFB2-24209FF6149B}" type="datetimeFigureOut">
              <a:rPr lang="en-US" smtClean="0"/>
              <a:t>12/26/2023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171958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0032C-5C09-4189-AFB2-24209FF6149B}" type="datetimeFigureOut">
              <a:rPr lang="en-US" smtClean="0"/>
              <a:t>12/26/2023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38088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D0032C-5C09-4189-AFB2-24209FF6149B}"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268786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D0032C-5C09-4189-AFB2-24209FF6149B}"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7DF16-CFAE-4FF4-8ABC-2FFFFBB38CB2}" type="slidenum">
              <a:rPr lang="en-US" smtClean="0"/>
              <a:t>‹#›</a:t>
            </a:fld>
            <a:endParaRPr lang="en-US"/>
          </a:p>
        </p:txBody>
      </p:sp>
    </p:spTree>
    <p:extLst>
      <p:ext uri="{BB962C8B-B14F-4D97-AF65-F5344CB8AC3E}">
        <p14:creationId xmlns:p14="http://schemas.microsoft.com/office/powerpoint/2010/main" val="51151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0032C-5C09-4189-AFB2-24209FF6149B}" type="datetimeFigureOut">
              <a:rPr lang="en-US" smtClean="0"/>
              <a:t>12/26/2023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7DF16-CFAE-4FF4-8ABC-2FFFFBB38CB2}" type="slidenum">
              <a:rPr lang="en-US" smtClean="0"/>
              <a:t>‹#›</a:t>
            </a:fld>
            <a:endParaRPr lang="en-US"/>
          </a:p>
        </p:txBody>
      </p:sp>
    </p:spTree>
    <p:extLst>
      <p:ext uri="{BB962C8B-B14F-4D97-AF65-F5344CB8AC3E}">
        <p14:creationId xmlns:p14="http://schemas.microsoft.com/office/powerpoint/2010/main" val="71177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dQXRDty6MO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youtu.be/jZRj_QXGC78" TargetMode="External"/><Relationship Id="rId13" Type="http://schemas.openxmlformats.org/officeDocument/2006/relationships/hyperlink" Target="https://youtu.be/JBzEAt_ynvc?si=BZSdFzlw1FkAPvBO" TargetMode="External"/><Relationship Id="rId3" Type="http://schemas.openxmlformats.org/officeDocument/2006/relationships/hyperlink" Target="https://youtu.be/CtiKkJrB-ag" TargetMode="External"/><Relationship Id="rId7" Type="http://schemas.openxmlformats.org/officeDocument/2006/relationships/hyperlink" Target="https://youtu.be/YeI6Wqn4I78" TargetMode="External"/><Relationship Id="rId12" Type="http://schemas.openxmlformats.org/officeDocument/2006/relationships/hyperlink" Target="https://youtu.be/DsbD4SVcjsI" TargetMode="External"/><Relationship Id="rId2" Type="http://schemas.openxmlformats.org/officeDocument/2006/relationships/hyperlink" Target="https://youtu.be/WlwaQV-4_uM" TargetMode="External"/><Relationship Id="rId1" Type="http://schemas.openxmlformats.org/officeDocument/2006/relationships/slideLayout" Target="../slideLayouts/slideLayout2.xml"/><Relationship Id="rId6" Type="http://schemas.openxmlformats.org/officeDocument/2006/relationships/hyperlink" Target="https://youtu.be/dUw8rJY3mCk" TargetMode="External"/><Relationship Id="rId11" Type="http://schemas.openxmlformats.org/officeDocument/2006/relationships/hyperlink" Target="https://youtu.be/mLbEL-NBYUQ" TargetMode="External"/><Relationship Id="rId5" Type="http://schemas.openxmlformats.org/officeDocument/2006/relationships/hyperlink" Target="https://youtu.be/YCUav6IGs1s" TargetMode="External"/><Relationship Id="rId10" Type="http://schemas.openxmlformats.org/officeDocument/2006/relationships/hyperlink" Target="https://youtu.be/NuaT2Mmtdm4" TargetMode="External"/><Relationship Id="rId4" Type="http://schemas.openxmlformats.org/officeDocument/2006/relationships/hyperlink" Target="https://youtu.be/fkA-MIFflZM" TargetMode="External"/><Relationship Id="rId9" Type="http://schemas.openxmlformats.org/officeDocument/2006/relationships/hyperlink" Target="https://youtu.be/LKGsQxv72AA" TargetMode="External"/><Relationship Id="rId14" Type="http://schemas.openxmlformats.org/officeDocument/2006/relationships/hyperlink" Target="https://youtu.be/dQXRDty6MOA?si=gPuow0YcTxObH2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LKGsQxv72A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78" y="429312"/>
            <a:ext cx="3599852" cy="880198"/>
          </a:xfrm>
          <a:prstGeom prst="rect">
            <a:avLst/>
          </a:prstGeom>
        </p:spPr>
      </p:pic>
      <p:sp>
        <p:nvSpPr>
          <p:cNvPr id="5" name="Rectangle 4"/>
          <p:cNvSpPr/>
          <p:nvPr/>
        </p:nvSpPr>
        <p:spPr>
          <a:xfrm>
            <a:off x="5644445" y="1592169"/>
            <a:ext cx="6096000" cy="1077218"/>
          </a:xfrm>
          <a:prstGeom prst="rect">
            <a:avLst/>
          </a:prstGeom>
        </p:spPr>
        <p:txBody>
          <a:bodyPr>
            <a:spAutoFit/>
          </a:bodyPr>
          <a:lstStyle/>
          <a:p>
            <a:r>
              <a:rPr lang="el-GR" i="1" dirty="0">
                <a:latin typeface="Calibri" panose="020F0502020204030204" pitchFamily="34" charset="0"/>
                <a:ea typeface="Calibri" panose="020F0502020204030204" pitchFamily="34" charset="0"/>
                <a:cs typeface="Arial" panose="020B0604020202020204" pitchFamily="34" charset="0"/>
              </a:rPr>
              <a:t>«</a:t>
            </a:r>
            <a:r>
              <a:rPr lang="en-US" i="1" dirty="0">
                <a:latin typeface="Calibri" panose="020F0502020204030204" pitchFamily="34" charset="0"/>
                <a:ea typeface="Calibri" panose="020F0502020204030204" pitchFamily="34" charset="0"/>
                <a:cs typeface="Arial" panose="020B0604020202020204" pitchFamily="34" charset="0"/>
              </a:rPr>
              <a:t> </a:t>
            </a:r>
            <a:r>
              <a:rPr lang="el-GR" i="1" dirty="0">
                <a:latin typeface="Calibri" panose="020F0502020204030204" pitchFamily="34" charset="0"/>
                <a:ea typeface="Calibri" panose="020F0502020204030204" pitchFamily="34" charset="0"/>
                <a:cs typeface="Arial" panose="020B0604020202020204" pitchFamily="34" charset="0"/>
              </a:rPr>
              <a:t>Η Διδακτική της Νωπογραφίας (fresco) για Παιδιά / H Ελληνική Ζωγραφική Παράδοση στον Εκπαιδευτικό Χώρο: </a:t>
            </a:r>
            <a:endParaRPr lang="en-US" i="1" dirty="0">
              <a:latin typeface="Calibri" panose="020F0502020204030204" pitchFamily="34" charset="0"/>
              <a:ea typeface="Calibri" panose="020F0502020204030204" pitchFamily="34" charset="0"/>
              <a:cs typeface="Arial" panose="020B0604020202020204" pitchFamily="34" charset="0"/>
            </a:endParaRPr>
          </a:p>
          <a:p>
            <a:r>
              <a:rPr lang="el-GR" sz="2000" i="1" dirty="0">
                <a:solidFill>
                  <a:srgbClr val="C00000"/>
                </a:solidFill>
                <a:latin typeface="Calibri" panose="020F0502020204030204" pitchFamily="34" charset="0"/>
                <a:ea typeface="Calibri" panose="020F0502020204030204" pitchFamily="34" charset="0"/>
                <a:cs typeface="Arial" panose="020B0604020202020204" pitchFamily="34" charset="0"/>
              </a:rPr>
              <a:t>Ο Τοίχος έχει τη δική του Ιστορία</a:t>
            </a:r>
            <a:r>
              <a:rPr lang="en-US" sz="2800" i="1"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el-GR" i="1" dirty="0">
                <a:latin typeface="Calibri" panose="020F0502020204030204" pitchFamily="34" charset="0"/>
                <a:ea typeface="Calibri" panose="020F0502020204030204" pitchFamily="34" charset="0"/>
                <a:cs typeface="Arial" panose="020B0604020202020204" pitchFamily="34" charset="0"/>
              </a:rPr>
              <a:t>»</a:t>
            </a:r>
            <a:endParaRPr lang="en-US" dirty="0"/>
          </a:p>
        </p:txBody>
      </p:sp>
      <p:sp>
        <p:nvSpPr>
          <p:cNvPr id="6" name="TextBox 5"/>
          <p:cNvSpPr txBox="1"/>
          <p:nvPr/>
        </p:nvSpPr>
        <p:spPr>
          <a:xfrm>
            <a:off x="4425245" y="3668888"/>
            <a:ext cx="2723823" cy="769441"/>
          </a:xfrm>
          <a:prstGeom prst="rect">
            <a:avLst/>
          </a:prstGeom>
          <a:noFill/>
        </p:spPr>
        <p:txBody>
          <a:bodyPr wrap="none" rtlCol="0">
            <a:spAutoFit/>
          </a:bodyPr>
          <a:lstStyle/>
          <a:p>
            <a:r>
              <a:rPr lang="el-GR" sz="4400" b="1" i="1" dirty="0" smtClean="0">
                <a:solidFill>
                  <a:srgbClr val="C00000"/>
                </a:solidFill>
              </a:rPr>
              <a:t>ΧΡΩΣΤΙΚΕΣ</a:t>
            </a:r>
            <a:endParaRPr lang="en-US" sz="4400" b="1" i="1" dirty="0">
              <a:solidFill>
                <a:srgbClr val="C00000"/>
              </a:solidFill>
            </a:endParaRPr>
          </a:p>
        </p:txBody>
      </p:sp>
      <p:sp>
        <p:nvSpPr>
          <p:cNvPr id="7" name="Rectangle 6"/>
          <p:cNvSpPr/>
          <p:nvPr/>
        </p:nvSpPr>
        <p:spPr>
          <a:xfrm>
            <a:off x="9866490" y="5542844"/>
            <a:ext cx="2032000" cy="954107"/>
          </a:xfrm>
          <a:prstGeom prst="rect">
            <a:avLst/>
          </a:prstGeom>
        </p:spPr>
        <p:txBody>
          <a:bodyPr wrap="square">
            <a:spAutoFit/>
          </a:bodyPr>
          <a:lstStyle/>
          <a:p>
            <a:pPr lvl="0" eaLnBrk="0" fontAlgn="base" hangingPunct="0">
              <a:spcBef>
                <a:spcPct val="0"/>
              </a:spcBef>
              <a:spcAft>
                <a:spcPct val="0"/>
              </a:spcAft>
            </a:pPr>
            <a:r>
              <a:rPr lang="el-GR" altLang="en-US" sz="1400" b="1" dirty="0">
                <a:latin typeface="Calibri" panose="020F0502020204030204" pitchFamily="34" charset="0"/>
                <a:ea typeface="Calibri" panose="020F0502020204030204" pitchFamily="34" charset="0"/>
                <a:cs typeface="Arial" panose="020B0604020202020204" pitchFamily="34" charset="0"/>
              </a:rPr>
              <a:t>ΚΕΛΑΪΔΗ ΟΛΥΜΠΙΑΣ:</a:t>
            </a:r>
            <a:endParaRPr lang="en-US" altLang="en-US" sz="1050" dirty="0"/>
          </a:p>
          <a:p>
            <a:pPr lvl="0" eaLnBrk="0" fontAlgn="base" hangingPunct="0">
              <a:spcBef>
                <a:spcPct val="0"/>
              </a:spcBef>
              <a:spcAft>
                <a:spcPct val="0"/>
              </a:spcAft>
            </a:pPr>
            <a:r>
              <a:rPr lang="el-GR" altLang="en-US" sz="1400" b="1" dirty="0">
                <a:latin typeface="Calibri" panose="020F0502020204030204" pitchFamily="34" charset="0"/>
                <a:ea typeface="Calibri" panose="020F0502020204030204" pitchFamily="34" charset="0"/>
                <a:cs typeface="Arial" panose="020B0604020202020204" pitchFamily="34" charset="0"/>
              </a:rPr>
              <a:t>                                                                                                  </a:t>
            </a:r>
            <a:r>
              <a:rPr lang="el-GR" altLang="en-US" sz="1400" b="1" dirty="0" smtClean="0">
                <a:latin typeface="Calibri" panose="020F0502020204030204" pitchFamily="34" charset="0"/>
                <a:ea typeface="Calibri" panose="020F0502020204030204" pitchFamily="34" charset="0"/>
                <a:cs typeface="Arial" panose="020B0604020202020204" pitchFamily="34" charset="0"/>
              </a:rPr>
              <a:t>ΕΔΙΠ, Τμήμα </a:t>
            </a:r>
            <a:r>
              <a:rPr lang="el-GR" altLang="en-US" sz="1400" b="1" dirty="0">
                <a:latin typeface="Calibri" panose="020F0502020204030204" pitchFamily="34" charset="0"/>
                <a:ea typeface="Calibri" panose="020F0502020204030204" pitchFamily="34" charset="0"/>
                <a:cs typeface="Arial" panose="020B0604020202020204" pitchFamily="34" charset="0"/>
              </a:rPr>
              <a:t>Εικαστικών Τεχνών ΑΣΚΤ</a:t>
            </a:r>
            <a:r>
              <a:rPr lang="el-GR" altLang="en-US" sz="1400" b="1" dirty="0">
                <a:latin typeface="Calibri" panose="020F0502020204030204" pitchFamily="34" charset="0"/>
                <a:ea typeface="Calibri" panose="020F0502020204030204" pitchFamily="34" charset="0"/>
                <a:cs typeface="Times New Roman" panose="02020603050405020304" pitchFamily="18" charset="0"/>
              </a:rPr>
              <a:t> </a:t>
            </a:r>
            <a:endParaRPr lang="el-GR" altLang="en-US" sz="2400" dirty="0">
              <a:latin typeface="Arial" panose="020B0604020202020204" pitchFamily="34" charset="0"/>
            </a:endParaRPr>
          </a:p>
        </p:txBody>
      </p:sp>
    </p:spTree>
    <p:extLst>
      <p:ext uri="{BB962C8B-B14F-4D97-AF65-F5344CB8AC3E}">
        <p14:creationId xmlns:p14="http://schemas.microsoft.com/office/powerpoint/2010/main" val="381432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889" y="617714"/>
            <a:ext cx="10515600" cy="4351338"/>
          </a:xfrm>
        </p:spPr>
        <p:txBody>
          <a:bodyPr/>
          <a:lstStyle/>
          <a:p>
            <a:pPr marL="0" indent="0">
              <a:buNone/>
            </a:pPr>
            <a:r>
              <a:rPr lang="el-GR" sz="2400" dirty="0"/>
              <a:t>Η  </a:t>
            </a:r>
            <a:r>
              <a:rPr lang="el-GR" sz="2400" b="1" dirty="0"/>
              <a:t>κίτρινη ώχρα </a:t>
            </a:r>
            <a:r>
              <a:rPr lang="el-GR" sz="2400" dirty="0"/>
              <a:t>είναι </a:t>
            </a:r>
            <a:r>
              <a:rPr lang="el-GR" sz="2400" dirty="0" smtClean="0"/>
              <a:t> </a:t>
            </a:r>
            <a:r>
              <a:rPr lang="el-GR" sz="2400" dirty="0"/>
              <a:t>χρωστική που περιέχει ένυδρο οξείδιο του </a:t>
            </a:r>
            <a:r>
              <a:rPr lang="el-GR" sz="2400" dirty="0" smtClean="0"/>
              <a:t>σιδήρου, </a:t>
            </a:r>
            <a:r>
              <a:rPr lang="el-GR" sz="2400" dirty="0"/>
              <a:t>αλλιώς μια σιδηρούχος γαία που το χρώμα της κυμαίνεται από το κίτρινο έως το βαθύ πορτοκαλί ή </a:t>
            </a:r>
            <a:r>
              <a:rPr lang="el-GR" sz="2400" dirty="0" smtClean="0"/>
              <a:t>καστανό.</a:t>
            </a:r>
            <a:endParaRPr lang="en-US" sz="2400" dirty="0"/>
          </a:p>
          <a:p>
            <a:endParaRPr lang="en-US" dirty="0"/>
          </a:p>
        </p:txBody>
      </p:sp>
      <p:sp>
        <p:nvSpPr>
          <p:cNvPr id="6" name="TextBox 5"/>
          <p:cNvSpPr txBox="1"/>
          <p:nvPr/>
        </p:nvSpPr>
        <p:spPr>
          <a:xfrm>
            <a:off x="5314102" y="2430684"/>
            <a:ext cx="5949387" cy="3046988"/>
          </a:xfrm>
          <a:prstGeom prst="rect">
            <a:avLst/>
          </a:prstGeom>
          <a:noFill/>
        </p:spPr>
        <p:txBody>
          <a:bodyPr wrap="square" rtlCol="0">
            <a:spAutoFit/>
          </a:bodyPr>
          <a:lstStyle/>
          <a:p>
            <a:r>
              <a:rPr lang="el-GR" sz="2400" dirty="0"/>
              <a:t>Η </a:t>
            </a:r>
            <a:r>
              <a:rPr lang="el-GR" sz="2400" dirty="0" smtClean="0"/>
              <a:t>περίφημη «</a:t>
            </a:r>
            <a:r>
              <a:rPr lang="el-GR" sz="2400" b="1" dirty="0" smtClean="0"/>
              <a:t>Αττική </a:t>
            </a:r>
            <a:r>
              <a:rPr lang="el-GR" sz="2400" b="1" dirty="0"/>
              <a:t>ώχρα</a:t>
            </a:r>
            <a:r>
              <a:rPr lang="el-GR" sz="2400" dirty="0"/>
              <a:t>» εξορυσσόταν στα ορυχεία αργύρου της Αττικής και συναντάται στην ελληνικη ζωγραφική παράδοση ήδη από την νεολιθική περίοδο .</a:t>
            </a:r>
            <a:endParaRPr lang="en-US" sz="2400" dirty="0"/>
          </a:p>
          <a:p>
            <a:r>
              <a:rPr lang="el-GR" sz="2400" dirty="0"/>
              <a:t>Η αττική ώχρα είναι το κίτρινο της αρχαίας τετραχρωμικής </a:t>
            </a:r>
            <a:r>
              <a:rPr lang="el-GR" sz="2400" dirty="0" smtClean="0"/>
              <a:t>παλέτας που έχει ως βασικά χρώματα το άσπρο, το μαύρο , το ερυθρό και την ώχρα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59" y="2039767"/>
            <a:ext cx="4172673" cy="4172673"/>
          </a:xfrm>
          <a:prstGeom prst="rect">
            <a:avLst/>
          </a:prstGeom>
        </p:spPr>
      </p:pic>
    </p:spTree>
    <p:extLst>
      <p:ext uri="{BB962C8B-B14F-4D97-AF65-F5344CB8AC3E}">
        <p14:creationId xmlns:p14="http://schemas.microsoft.com/office/powerpoint/2010/main" val="2092824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267" y="133822"/>
            <a:ext cx="4310125" cy="4925857"/>
          </a:xfrm>
          <a:prstGeom prst="rect">
            <a:avLst/>
          </a:prstGeom>
        </p:spPr>
      </p:pic>
      <p:sp>
        <p:nvSpPr>
          <p:cNvPr id="4" name="TextBox 3"/>
          <p:cNvSpPr txBox="1"/>
          <p:nvPr/>
        </p:nvSpPr>
        <p:spPr>
          <a:xfrm>
            <a:off x="747889" y="3730932"/>
            <a:ext cx="10936503" cy="2677656"/>
          </a:xfrm>
          <a:prstGeom prst="rect">
            <a:avLst/>
          </a:prstGeom>
          <a:noFill/>
        </p:spPr>
        <p:txBody>
          <a:bodyPr wrap="square" rtlCol="0">
            <a:spAutoFit/>
          </a:bodyPr>
          <a:lstStyle/>
          <a:p>
            <a:r>
              <a:rPr lang="el-GR" sz="2400" dirty="0"/>
              <a:t>Η </a:t>
            </a:r>
            <a:r>
              <a:rPr lang="el-GR" sz="2400" b="1" dirty="0"/>
              <a:t>σιέννα</a:t>
            </a:r>
            <a:r>
              <a:rPr lang="el-GR" sz="2400" dirty="0"/>
              <a:t> είναι ώχρα με μεγάλη περιεκτικότητα σε λειμωνίτες. Όταν μια σιέννα θερμαίνεται σε υψηλή θερμοκρασία (300 οC), ο λειμωνίτης χάνει το νερό που περιέχει και μετατρέπεται σε αιματίτη. Έτσι η σιέννα αποκτά πιο σκούρο χρώμα και ονομάζεται </a:t>
            </a:r>
            <a:r>
              <a:rPr lang="el-GR" sz="2400" b="1" dirty="0" smtClean="0"/>
              <a:t>σιέννα</a:t>
            </a:r>
            <a:r>
              <a:rPr lang="el-GR" sz="2400" b="1" dirty="0"/>
              <a:t> ψημένη</a:t>
            </a:r>
            <a:r>
              <a:rPr lang="el-GR" sz="2400" b="1" dirty="0" smtClean="0"/>
              <a:t> </a:t>
            </a:r>
            <a:r>
              <a:rPr lang="el-GR" sz="2400" dirty="0" smtClean="0"/>
              <a:t>.</a:t>
            </a:r>
            <a:r>
              <a:rPr lang="el-GR" sz="2400" dirty="0"/>
              <a:t/>
            </a:r>
            <a:br>
              <a:rPr lang="el-GR" sz="2400" dirty="0"/>
            </a:br>
            <a:r>
              <a:rPr lang="el-GR" sz="2400" dirty="0"/>
              <a:t>Η </a:t>
            </a:r>
            <a:r>
              <a:rPr lang="el-GR" sz="2400" b="1" dirty="0"/>
              <a:t>όμπρα</a:t>
            </a:r>
            <a:r>
              <a:rPr lang="el-GR" sz="2400" dirty="0"/>
              <a:t> διαφέρει από την ώχρα και τη </a:t>
            </a:r>
            <a:r>
              <a:rPr lang="el-GR" sz="2400" dirty="0" smtClean="0"/>
              <a:t>σιέννα</a:t>
            </a:r>
            <a:r>
              <a:rPr lang="el-GR" sz="2400" dirty="0"/>
              <a:t>, στο ότι εκτός από τα οξείδια του σιδήρου περιέχει και οξείδια του μαγγανίου. Η </a:t>
            </a:r>
            <a:r>
              <a:rPr lang="el-GR" sz="2400" b="1" dirty="0"/>
              <a:t>ψημένη όμπρα </a:t>
            </a:r>
            <a:r>
              <a:rPr lang="el-GR" sz="2400" dirty="0"/>
              <a:t>είναι όμπρα που έχει θερμανθεί και ο λειμωνίτης της έχει μετατραπεί σε αιματίτη.</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78" y="548351"/>
            <a:ext cx="3837008" cy="2877756"/>
          </a:xfrm>
          <a:prstGeom prst="rect">
            <a:avLst/>
          </a:prstGeom>
        </p:spPr>
      </p:pic>
      <p:sp>
        <p:nvSpPr>
          <p:cNvPr id="6" name="TextBox 5"/>
          <p:cNvSpPr txBox="1"/>
          <p:nvPr/>
        </p:nvSpPr>
        <p:spPr>
          <a:xfrm>
            <a:off x="2248382" y="156352"/>
            <a:ext cx="1618905" cy="369332"/>
          </a:xfrm>
          <a:prstGeom prst="rect">
            <a:avLst/>
          </a:prstGeom>
          <a:noFill/>
        </p:spPr>
        <p:txBody>
          <a:bodyPr wrap="none" rtlCol="0">
            <a:spAutoFit/>
          </a:bodyPr>
          <a:lstStyle/>
          <a:p>
            <a:r>
              <a:rPr lang="el-GR" dirty="0" smtClean="0"/>
              <a:t>Σιέννα ψημένη</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398" y="525684"/>
            <a:ext cx="2900423" cy="2900423"/>
          </a:xfrm>
          <a:prstGeom prst="rect">
            <a:avLst/>
          </a:prstGeom>
        </p:spPr>
      </p:pic>
      <p:sp>
        <p:nvSpPr>
          <p:cNvPr id="8" name="TextBox 7"/>
          <p:cNvSpPr txBox="1"/>
          <p:nvPr/>
        </p:nvSpPr>
        <p:spPr>
          <a:xfrm>
            <a:off x="6028259" y="133822"/>
            <a:ext cx="1303562" cy="369332"/>
          </a:xfrm>
          <a:prstGeom prst="rect">
            <a:avLst/>
          </a:prstGeom>
          <a:noFill/>
        </p:spPr>
        <p:txBody>
          <a:bodyPr wrap="none" rtlCol="0">
            <a:spAutoFit/>
          </a:bodyPr>
          <a:lstStyle/>
          <a:p>
            <a:r>
              <a:rPr lang="el-GR" dirty="0" smtClean="0"/>
              <a:t>Όμπρα ωμή</a:t>
            </a:r>
            <a:endParaRPr lang="en-US" dirty="0"/>
          </a:p>
        </p:txBody>
      </p:sp>
      <p:sp>
        <p:nvSpPr>
          <p:cNvPr id="10" name="TextBox 9"/>
          <p:cNvSpPr txBox="1"/>
          <p:nvPr/>
        </p:nvSpPr>
        <p:spPr>
          <a:xfrm>
            <a:off x="8883929" y="182301"/>
            <a:ext cx="1609736" cy="369332"/>
          </a:xfrm>
          <a:prstGeom prst="rect">
            <a:avLst/>
          </a:prstGeom>
          <a:noFill/>
        </p:spPr>
        <p:txBody>
          <a:bodyPr wrap="none" rtlCol="0">
            <a:spAutoFit/>
          </a:bodyPr>
          <a:lstStyle/>
          <a:p>
            <a:r>
              <a:rPr lang="el-GR" dirty="0" smtClean="0"/>
              <a:t>όμπρα ψημένη</a:t>
            </a:r>
            <a:endParaRPr lang="en-US" dirty="0"/>
          </a:p>
        </p:txBody>
      </p:sp>
    </p:spTree>
    <p:extLst>
      <p:ext uri="{BB962C8B-B14F-4D97-AF65-F5344CB8AC3E}">
        <p14:creationId xmlns:p14="http://schemas.microsoft.com/office/powerpoint/2010/main" val="153016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757" y="544125"/>
            <a:ext cx="8570975" cy="5262979"/>
          </a:xfrm>
          <a:prstGeom prst="rect">
            <a:avLst/>
          </a:prstGeom>
          <a:noFill/>
        </p:spPr>
        <p:txBody>
          <a:bodyPr wrap="square" rtlCol="0">
            <a:spAutoFit/>
          </a:bodyPr>
          <a:lstStyle/>
          <a:p>
            <a:r>
              <a:rPr lang="el-GR" sz="2400" dirty="0" smtClean="0"/>
              <a:t>Από τα γαιώδη κοκκινοχρώματα θα ξεχωρίσουμε την </a:t>
            </a:r>
            <a:r>
              <a:rPr lang="el-GR" sz="2400" dirty="0"/>
              <a:t>ερυθρά ώχρα </a:t>
            </a:r>
            <a:r>
              <a:rPr lang="el-GR" sz="2400" dirty="0" smtClean="0"/>
              <a:t>,  οξείδιο </a:t>
            </a:r>
            <a:r>
              <a:rPr lang="el-GR" sz="2400" dirty="0"/>
              <a:t>του </a:t>
            </a:r>
            <a:r>
              <a:rPr lang="el-GR" sz="2400" dirty="0" smtClean="0"/>
              <a:t>σιδήρου, </a:t>
            </a:r>
            <a:r>
              <a:rPr lang="el-GR" sz="2400" dirty="0"/>
              <a:t>γνωστή στους Έλληνες ως «</a:t>
            </a:r>
            <a:r>
              <a:rPr lang="el-GR" sz="2400" b="1" dirty="0"/>
              <a:t>Μίλτος</a:t>
            </a:r>
            <a:r>
              <a:rPr lang="el-GR" sz="2400" dirty="0"/>
              <a:t>» και στους Ρωμαίους ως «</a:t>
            </a:r>
            <a:r>
              <a:rPr lang="en-US" sz="2400" b="1" dirty="0" err="1"/>
              <a:t>Rubrica</a:t>
            </a:r>
            <a:r>
              <a:rPr lang="el-GR" sz="2400" dirty="0"/>
              <a:t>». </a:t>
            </a:r>
            <a:endParaRPr lang="en-US" sz="2400" dirty="0"/>
          </a:p>
          <a:p>
            <a:r>
              <a:rPr lang="el-GR" sz="2400" dirty="0"/>
              <a:t>Η πιό γνωστή</a:t>
            </a:r>
            <a:r>
              <a:rPr lang="el-GR" sz="2400" b="1" dirty="0"/>
              <a:t> «μίλτος» </a:t>
            </a:r>
            <a:r>
              <a:rPr lang="el-GR" sz="2400" dirty="0"/>
              <a:t>ήταν η</a:t>
            </a:r>
            <a:r>
              <a:rPr lang="el-GR" sz="2400" b="1" dirty="0"/>
              <a:t> «Σινωπική γη» .</a:t>
            </a:r>
            <a:r>
              <a:rPr lang="el-GR" sz="2400" dirty="0"/>
              <a:t> Επικράτησε ως γενικός όρος για την ερυθρά ώχρα με την ονομασία « ερυθρά </a:t>
            </a:r>
            <a:r>
              <a:rPr lang="el-GR" sz="2400" b="1" dirty="0"/>
              <a:t>Σινωπική</a:t>
            </a:r>
            <a:r>
              <a:rPr lang="el-GR" sz="2400" dirty="0"/>
              <a:t> ώχρα του Πόντου λόγω του τόπου προέλευσής της , το λιμάνι δηλαδή του Ευξείνου Πόντου Σινώπη</a:t>
            </a:r>
            <a:r>
              <a:rPr lang="el-GR" sz="2400" dirty="0" smtClean="0"/>
              <a:t>.</a:t>
            </a:r>
          </a:p>
          <a:p>
            <a:r>
              <a:rPr lang="el-GR" sz="2400" dirty="0" smtClean="0"/>
              <a:t> </a:t>
            </a:r>
            <a:r>
              <a:rPr lang="el-GR" sz="2400" dirty="0"/>
              <a:t>Η χρωστική αυτή πρόκειται για παραλλαγή της ώχρας και οφείλει το χαρακτηριστικό σκούρο ερυθρό της χρώμα στην υψηλή περιεκτικότητα σε αιματίτη .</a:t>
            </a:r>
            <a:endParaRPr lang="en-US" sz="2400" dirty="0" smtClean="0"/>
          </a:p>
          <a:p>
            <a:endParaRPr lang="en-US" sz="2400" dirty="0"/>
          </a:p>
          <a:p>
            <a:r>
              <a:rPr lang="el-GR" sz="2400" dirty="0"/>
              <a:t> Η ερυθρά «Σινωπική» ώχρα είναι </a:t>
            </a:r>
            <a:r>
              <a:rPr lang="el-GR" sz="2400" dirty="0" smtClean="0"/>
              <a:t>επίσης το </a:t>
            </a:r>
            <a:r>
              <a:rPr lang="el-GR" sz="2400" dirty="0"/>
              <a:t>κόκκινο της αρχαίας τετραχρωμικής παλέτας</a:t>
            </a:r>
            <a:endParaRPr lang="en-US" sz="2400" dirty="0"/>
          </a:p>
          <a:p>
            <a:r>
              <a:rPr lang="el-GR" sz="2400" dirty="0" smtClean="0"/>
              <a:t> </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9966" y="702176"/>
            <a:ext cx="3402034" cy="3042254"/>
          </a:xfrm>
          <a:prstGeom prst="rect">
            <a:avLst/>
          </a:prstGeom>
        </p:spPr>
      </p:pic>
    </p:spTree>
    <p:extLst>
      <p:ext uri="{BB962C8B-B14F-4D97-AF65-F5344CB8AC3E}">
        <p14:creationId xmlns:p14="http://schemas.microsoft.com/office/powerpoint/2010/main" val="3035832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8404" y="927629"/>
            <a:ext cx="6287196" cy="1569660"/>
          </a:xfrm>
          <a:prstGeom prst="rect">
            <a:avLst/>
          </a:prstGeom>
          <a:noFill/>
        </p:spPr>
        <p:txBody>
          <a:bodyPr wrap="square" rtlCol="0">
            <a:spAutoFit/>
          </a:bodyPr>
          <a:lstStyle/>
          <a:p>
            <a:r>
              <a:rPr lang="el-GR" sz="2400" dirty="0"/>
              <a:t>Η </a:t>
            </a:r>
            <a:r>
              <a:rPr lang="el-GR" sz="2400" b="1" dirty="0"/>
              <a:t>Ερυθρά σανδαράχη, </a:t>
            </a:r>
            <a:r>
              <a:rPr lang="el-GR" sz="2400" dirty="0"/>
              <a:t>είναι</a:t>
            </a:r>
            <a:r>
              <a:rPr lang="el-GR" sz="2400" b="1" dirty="0"/>
              <a:t> </a:t>
            </a:r>
            <a:r>
              <a:rPr lang="el-GR" sz="2400" dirty="0"/>
              <a:t>θειούχο ορυκτό του αρσενικού </a:t>
            </a:r>
            <a:r>
              <a:rPr lang="el-GR" sz="2400" dirty="0" smtClean="0"/>
              <a:t> </a:t>
            </a:r>
            <a:r>
              <a:rPr lang="el-GR" sz="2400" dirty="0"/>
              <a:t>και δίνει ένα </a:t>
            </a:r>
            <a:r>
              <a:rPr lang="el-GR" sz="2400" dirty="0" smtClean="0"/>
              <a:t>φωτεινό πορτοκαλέρυθρο </a:t>
            </a:r>
            <a:r>
              <a:rPr lang="el-GR" sz="2400" dirty="0"/>
              <a:t>χρώμα</a:t>
            </a:r>
            <a:r>
              <a:rPr lang="el-GR" sz="2400" dirty="0" smtClean="0"/>
              <a:t>.</a:t>
            </a:r>
          </a:p>
          <a:p>
            <a:r>
              <a:rPr lang="el-GR" sz="2400" dirty="0" smtClean="0"/>
              <a:t> </a:t>
            </a:r>
            <a:r>
              <a:rPr lang="el-GR" sz="2400" dirty="0"/>
              <a:t>Είναι </a:t>
            </a:r>
            <a:r>
              <a:rPr lang="el-GR" sz="2400" dirty="0" smtClean="0"/>
              <a:t>δηλητηριώδης.</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511" y="1933222"/>
            <a:ext cx="5209822" cy="4052083"/>
          </a:xfrm>
          <a:prstGeom prst="rect">
            <a:avLst/>
          </a:prstGeom>
        </p:spPr>
      </p:pic>
    </p:spTree>
    <p:extLst>
      <p:ext uri="{BB962C8B-B14F-4D97-AF65-F5344CB8AC3E}">
        <p14:creationId xmlns:p14="http://schemas.microsoft.com/office/powerpoint/2010/main" val="209231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461" y="393645"/>
            <a:ext cx="6840944" cy="4697644"/>
          </a:xfrm>
          <a:prstGeom prst="rect">
            <a:avLst/>
          </a:prstGeom>
        </p:spPr>
      </p:pic>
      <p:sp>
        <p:nvSpPr>
          <p:cNvPr id="5" name="TextBox 4"/>
          <p:cNvSpPr txBox="1"/>
          <p:nvPr/>
        </p:nvSpPr>
        <p:spPr>
          <a:xfrm>
            <a:off x="4474382" y="5937956"/>
            <a:ext cx="3320140" cy="369332"/>
          </a:xfrm>
          <a:prstGeom prst="rect">
            <a:avLst/>
          </a:prstGeom>
          <a:noFill/>
        </p:spPr>
        <p:txBody>
          <a:bodyPr wrap="none" rtlCol="0">
            <a:spAutoFit/>
          </a:bodyPr>
          <a:lstStyle/>
          <a:p>
            <a:r>
              <a:rPr lang="el-GR" dirty="0" smtClean="0"/>
              <a:t>Ορυκτό και χρωστική κιννάβαρης</a:t>
            </a:r>
            <a:endParaRPr lang="en-US" dirty="0"/>
          </a:p>
        </p:txBody>
      </p:sp>
      <p:sp>
        <p:nvSpPr>
          <p:cNvPr id="2" name="Rectangle 1"/>
          <p:cNvSpPr/>
          <p:nvPr/>
        </p:nvSpPr>
        <p:spPr>
          <a:xfrm>
            <a:off x="293510" y="149495"/>
            <a:ext cx="3420533" cy="5632311"/>
          </a:xfrm>
          <a:prstGeom prst="rect">
            <a:avLst/>
          </a:prstGeom>
        </p:spPr>
        <p:txBody>
          <a:bodyPr wrap="square">
            <a:spAutoFit/>
          </a:bodyPr>
          <a:lstStyle/>
          <a:p>
            <a:r>
              <a:rPr lang="en-US" sz="2000" dirty="0"/>
              <a:t>H</a:t>
            </a:r>
            <a:r>
              <a:rPr lang="el-GR" sz="2000" b="1" dirty="0"/>
              <a:t> κιννάβαρις ,</a:t>
            </a:r>
            <a:r>
              <a:rPr lang="el-GR" sz="2000" dirty="0"/>
              <a:t> θειούχος υδράργυρος. Το χρώμα της είναι ένα φωτεινό ερυθρό. Στην αρχαιότητα εισαγόταν από την Ιβηρική χερσόνησο και την Κολχίδα (στον σημερινό Καύκασο). </a:t>
            </a:r>
          </a:p>
          <a:p>
            <a:r>
              <a:rPr lang="el-GR" sz="2000" dirty="0"/>
              <a:t>Ωστόσο η κιννάβαρι ως χρωστική στην νωπογραφία μπορεί να είναι πολύ ασταθής και πολλές τοιχογραφίες που είναι ζωγραφισμένες με αυτή παρουσιάζουν μη αναστρέψιμο επιχρωματισμό της επιφάνειάς τους (καθώς παράγει μια ουσία γνωστή ως μετακιννάβαρι. Μπορεί επίσης να ειναι δηλητηριώδης.</a:t>
            </a:r>
            <a:endParaRPr lang="en-US" sz="2000" dirty="0"/>
          </a:p>
        </p:txBody>
      </p:sp>
    </p:spTree>
    <p:extLst>
      <p:ext uri="{BB962C8B-B14F-4D97-AF65-F5344CB8AC3E}">
        <p14:creationId xmlns:p14="http://schemas.microsoft.com/office/powerpoint/2010/main" val="101465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496" y="909555"/>
            <a:ext cx="4908296" cy="4351338"/>
          </a:xfrm>
        </p:spPr>
        <p:txBody>
          <a:bodyPr>
            <a:normAutofit fontScale="92500" lnSpcReduction="10000"/>
          </a:bodyPr>
          <a:lstStyle/>
          <a:p>
            <a:pPr marL="0" indent="0">
              <a:buNone/>
            </a:pPr>
            <a:endParaRPr lang="el-GR" sz="2400" b="1" dirty="0" smtClean="0">
              <a:solidFill>
                <a:schemeClr val="accent6">
                  <a:lumMod val="75000"/>
                </a:schemeClr>
              </a:solidFill>
            </a:endParaRPr>
          </a:p>
          <a:p>
            <a:pPr marL="0" indent="0">
              <a:buNone/>
            </a:pPr>
            <a:r>
              <a:rPr lang="el-GR" sz="2400" dirty="0" smtClean="0"/>
              <a:t>Στις χρωστικές </a:t>
            </a:r>
            <a:r>
              <a:rPr lang="el-GR" sz="2400" b="1" dirty="0" smtClean="0">
                <a:solidFill>
                  <a:srgbClr val="FFFF00"/>
                </a:solidFill>
              </a:rPr>
              <a:t>ΚΙΤΡΙΝΟΥ</a:t>
            </a:r>
            <a:r>
              <a:rPr lang="el-GR" sz="2400" dirty="0" smtClean="0">
                <a:solidFill>
                  <a:srgbClr val="FFFF00"/>
                </a:solidFill>
              </a:rPr>
              <a:t> </a:t>
            </a:r>
            <a:r>
              <a:rPr lang="el-GR" sz="2400" dirty="0" smtClean="0"/>
              <a:t>χρώματος</a:t>
            </a:r>
          </a:p>
          <a:p>
            <a:pPr marL="0" indent="0">
              <a:buNone/>
            </a:pPr>
            <a:r>
              <a:rPr lang="el-GR" sz="2400" dirty="0" smtClean="0"/>
              <a:t> συναντούμε την </a:t>
            </a:r>
            <a:r>
              <a:rPr lang="el-GR" sz="2400" b="1" dirty="0"/>
              <a:t>κίτρινη σανδαράχη </a:t>
            </a:r>
            <a:r>
              <a:rPr lang="el-GR" sz="2400" dirty="0"/>
              <a:t> ή «</a:t>
            </a:r>
            <a:r>
              <a:rPr lang="el-GR" sz="2400" b="1" dirty="0"/>
              <a:t>Αρσενικόν</a:t>
            </a:r>
            <a:r>
              <a:rPr lang="el-GR" sz="2400" dirty="0"/>
              <a:t>» </a:t>
            </a:r>
            <a:r>
              <a:rPr lang="el-GR" sz="2400" dirty="0" smtClean="0"/>
              <a:t>, η οποία είναι το </a:t>
            </a:r>
            <a:r>
              <a:rPr lang="el-GR" sz="2400" dirty="0"/>
              <a:t>θειούχο ορυκτό του</a:t>
            </a:r>
            <a:r>
              <a:rPr lang="en-US" sz="2400" dirty="0"/>
              <a:t> </a:t>
            </a:r>
            <a:r>
              <a:rPr lang="el-GR" sz="2400" b="1" dirty="0" smtClean="0"/>
              <a:t>αρσενικού.</a:t>
            </a:r>
            <a:endParaRPr lang="el-GR" sz="2400" dirty="0" smtClean="0"/>
          </a:p>
          <a:p>
            <a:pPr marL="0" indent="0">
              <a:buNone/>
            </a:pPr>
            <a:r>
              <a:rPr lang="el-GR" sz="2400" dirty="0" smtClean="0"/>
              <a:t>Το </a:t>
            </a:r>
            <a:r>
              <a:rPr lang="el-GR" sz="2400" dirty="0"/>
              <a:t>όνομά της προέρχεται από το </a:t>
            </a:r>
            <a:r>
              <a:rPr lang="el-GR" sz="2400" dirty="0" smtClean="0"/>
              <a:t>αρχαίο, </a:t>
            </a:r>
            <a:r>
              <a:rPr lang="el-GR" sz="2400" dirty="0"/>
              <a:t>"σανδαράκη", το οποίο θεωρείται δάνειο από κάποια ανατολική γλώσσα, ενώ ο αγγλικός όρος , </a:t>
            </a:r>
            <a:r>
              <a:rPr lang="en-US" sz="2400" b="1" dirty="0"/>
              <a:t>orpiment</a:t>
            </a:r>
            <a:r>
              <a:rPr lang="el-GR" sz="2400" dirty="0"/>
              <a:t>, προέρχεται από το </a:t>
            </a:r>
            <a:r>
              <a:rPr lang="en-US" sz="2400" b="1" dirty="0"/>
              <a:t>aurum</a:t>
            </a:r>
            <a:r>
              <a:rPr lang="en-US" sz="2400" dirty="0"/>
              <a:t> </a:t>
            </a:r>
            <a:r>
              <a:rPr lang="en-US" sz="2400" dirty="0" err="1"/>
              <a:t>pigmentum</a:t>
            </a:r>
            <a:r>
              <a:rPr lang="el-GR" sz="2400" dirty="0"/>
              <a:t>, δηλ. χρυσή </a:t>
            </a:r>
            <a:r>
              <a:rPr lang="el-GR" sz="2400" dirty="0" smtClean="0"/>
              <a:t>χρωστική. Έχει  </a:t>
            </a:r>
            <a:r>
              <a:rPr lang="el-GR" sz="2400" dirty="0"/>
              <a:t>έντονη πορτοκαλοκίτρινη </a:t>
            </a:r>
            <a:r>
              <a:rPr lang="el-GR" sz="2400" dirty="0" smtClean="0"/>
              <a:t>απόχρωση και είναι </a:t>
            </a:r>
            <a:r>
              <a:rPr lang="el-GR" sz="2400" dirty="0"/>
              <a:t>δηλητηριώδης.</a:t>
            </a:r>
            <a:endParaRPr lang="en-US" sz="2400"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548" y="1280224"/>
            <a:ext cx="3500007" cy="3790622"/>
          </a:xfrm>
          <a:prstGeom prst="rect">
            <a:avLst/>
          </a:prstGeom>
        </p:spPr>
      </p:pic>
    </p:spTree>
    <p:extLst>
      <p:ext uri="{BB962C8B-B14F-4D97-AF65-F5344CB8AC3E}">
        <p14:creationId xmlns:p14="http://schemas.microsoft.com/office/powerpoint/2010/main" val="69575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133" y="443411"/>
            <a:ext cx="4952430" cy="3416320"/>
          </a:xfrm>
          <a:prstGeom prst="rect">
            <a:avLst/>
          </a:prstGeom>
          <a:noFill/>
        </p:spPr>
        <p:txBody>
          <a:bodyPr wrap="square" rtlCol="0">
            <a:spAutoFit/>
          </a:bodyPr>
          <a:lstStyle/>
          <a:p>
            <a:r>
              <a:rPr lang="el-GR" sz="2400" b="1" dirty="0" smtClean="0">
                <a:solidFill>
                  <a:schemeClr val="accent6">
                    <a:lumMod val="50000"/>
                  </a:schemeClr>
                </a:solidFill>
              </a:rPr>
              <a:t>Στις  χρωστικές του ΠΡΑΣΙΝΟΥ </a:t>
            </a:r>
          </a:p>
          <a:p>
            <a:endParaRPr lang="el-GR" sz="2400" b="1" dirty="0" smtClean="0">
              <a:solidFill>
                <a:schemeClr val="accent6">
                  <a:lumMod val="50000"/>
                </a:schemeClr>
              </a:solidFill>
            </a:endParaRPr>
          </a:p>
          <a:p>
            <a:r>
              <a:rPr lang="el-GR" sz="2400" dirty="0" smtClean="0"/>
              <a:t>συναντούμε τον </a:t>
            </a:r>
            <a:r>
              <a:rPr lang="el-GR" sz="2400" b="1" dirty="0" smtClean="0"/>
              <a:t>Μαλαχίτη</a:t>
            </a:r>
            <a:r>
              <a:rPr lang="el-GR" sz="2400" dirty="0" smtClean="0"/>
              <a:t> που είναι ένα </a:t>
            </a:r>
            <a:r>
              <a:rPr lang="el-GR" sz="2400" dirty="0"/>
              <a:t>ένυδρο ορυκτό ανθρακικού χαλκού </a:t>
            </a:r>
            <a:r>
              <a:rPr lang="el-GR" sz="2400" dirty="0" smtClean="0"/>
              <a:t> </a:t>
            </a:r>
            <a:r>
              <a:rPr lang="el-GR" sz="2400" dirty="0"/>
              <a:t>με φωτεινό πράσινο χρώμα</a:t>
            </a:r>
            <a:r>
              <a:rPr lang="el-GR" sz="2400" dirty="0" smtClean="0"/>
              <a:t>.</a:t>
            </a:r>
          </a:p>
          <a:p>
            <a:r>
              <a:rPr lang="el-GR" sz="2400" dirty="0" smtClean="0"/>
              <a:t> </a:t>
            </a:r>
            <a:r>
              <a:rPr lang="el-GR" sz="2400" dirty="0"/>
              <a:t>Στην αρχαιότητα συναντάται με την ονομασία «</a:t>
            </a:r>
            <a:r>
              <a:rPr lang="el-GR" sz="2400" b="1" dirty="0"/>
              <a:t>χρυσόκολλα</a:t>
            </a:r>
            <a:r>
              <a:rPr lang="el-GR" sz="2400" dirty="0"/>
              <a:t>» και εξορυσσόταν στη Μακεδονία, την Αρμενία , την Κύπρο και την Ισπανία.</a:t>
            </a:r>
            <a:endParaRPr lang="en-US" sz="2400" dirty="0"/>
          </a:p>
        </p:txBody>
      </p:sp>
      <p:sp>
        <p:nvSpPr>
          <p:cNvPr id="5" name="TextBox 4"/>
          <p:cNvSpPr txBox="1"/>
          <p:nvPr/>
        </p:nvSpPr>
        <p:spPr>
          <a:xfrm>
            <a:off x="463133" y="3990408"/>
            <a:ext cx="3941576" cy="2308324"/>
          </a:xfrm>
          <a:prstGeom prst="rect">
            <a:avLst/>
          </a:prstGeom>
          <a:noFill/>
        </p:spPr>
        <p:txBody>
          <a:bodyPr wrap="square" rtlCol="0">
            <a:spAutoFit/>
          </a:bodyPr>
          <a:lstStyle/>
          <a:p>
            <a:r>
              <a:rPr lang="el-GR" sz="2400" dirty="0" smtClean="0"/>
              <a:t>Και τον </a:t>
            </a:r>
            <a:r>
              <a:rPr lang="el-GR" sz="2400" b="1" dirty="0"/>
              <a:t>Κονιχαλκίτης </a:t>
            </a:r>
            <a:r>
              <a:rPr lang="el-GR" sz="2400" dirty="0" smtClean="0"/>
              <a:t>, </a:t>
            </a:r>
            <a:r>
              <a:rPr lang="el-GR" sz="2400" dirty="0"/>
              <a:t>ένα σχετικά κοινό ορυκτό αρσενικού σκούρου πράσινου χρώματος που συναντάται συνήθως αναμεμειγμένος με τον μαλαχίτη.</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912" y="3714043"/>
            <a:ext cx="4586112" cy="22930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34" y="565570"/>
            <a:ext cx="4186799" cy="2809807"/>
          </a:xfrm>
          <a:prstGeom prst="rect">
            <a:avLst/>
          </a:prstGeom>
        </p:spPr>
      </p:pic>
    </p:spTree>
    <p:extLst>
      <p:ext uri="{BB962C8B-B14F-4D97-AF65-F5344CB8AC3E}">
        <p14:creationId xmlns:p14="http://schemas.microsoft.com/office/powerpoint/2010/main" val="2551665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043" y="541867"/>
            <a:ext cx="8440636" cy="5149674"/>
          </a:xfrm>
        </p:spPr>
      </p:pic>
      <p:sp>
        <p:nvSpPr>
          <p:cNvPr id="5" name="TextBox 4"/>
          <p:cNvSpPr txBox="1"/>
          <p:nvPr/>
        </p:nvSpPr>
        <p:spPr>
          <a:xfrm>
            <a:off x="1862667" y="6129867"/>
            <a:ext cx="3479222" cy="369332"/>
          </a:xfrm>
          <a:prstGeom prst="rect">
            <a:avLst/>
          </a:prstGeom>
          <a:noFill/>
        </p:spPr>
        <p:txBody>
          <a:bodyPr wrap="none" rtlCol="0">
            <a:spAutoFit/>
          </a:bodyPr>
          <a:lstStyle/>
          <a:p>
            <a:r>
              <a:rPr lang="el-GR" dirty="0" smtClean="0"/>
              <a:t>Ορυκτό και χρωστική του μαλαχίτη</a:t>
            </a:r>
            <a:endParaRPr lang="en-US" dirty="0"/>
          </a:p>
        </p:txBody>
      </p:sp>
    </p:spTree>
    <p:extLst>
      <p:ext uri="{BB962C8B-B14F-4D97-AF65-F5344CB8AC3E}">
        <p14:creationId xmlns:p14="http://schemas.microsoft.com/office/powerpoint/2010/main" val="525346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690" y="1398922"/>
            <a:ext cx="4794955" cy="4351338"/>
          </a:xfrm>
        </p:spPr>
        <p:txBody>
          <a:bodyPr/>
          <a:lstStyle/>
          <a:p>
            <a:pPr marL="0" indent="0">
              <a:buNone/>
            </a:pPr>
            <a:r>
              <a:rPr lang="el-GR" sz="2400" dirty="0"/>
              <a:t>Η </a:t>
            </a:r>
            <a:r>
              <a:rPr lang="el-GR" sz="2400" b="1" dirty="0"/>
              <a:t>πράσινη ώχρα  </a:t>
            </a:r>
            <a:r>
              <a:rPr lang="el-GR" sz="2400" dirty="0"/>
              <a:t>, είναι πράσινη </a:t>
            </a:r>
            <a:r>
              <a:rPr lang="el-GR" sz="2400" dirty="0" smtClean="0"/>
              <a:t>γαία, </a:t>
            </a:r>
            <a:r>
              <a:rPr lang="el-GR" sz="2400" dirty="0"/>
              <a:t>φυσικό μείγμα των ορυκτών του γλαυκωνίτη και του κελαδονίτη . Είναι ένα λιγότερο φωτεινό πράσινο, γνωστό πιθανώς στους Ρωμαίους ως “</a:t>
            </a:r>
            <a:r>
              <a:rPr lang="en-US" sz="2400" dirty="0" err="1"/>
              <a:t>appianum</a:t>
            </a:r>
            <a:r>
              <a:rPr lang="el-GR" sz="2400" dirty="0"/>
              <a:t>” που το χρησιμοποίησαν σαν φθηνότερο υποκατάστατο του μαλαχίτη.</a:t>
            </a:r>
            <a:endParaRPr lang="en-US" sz="24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939" y="1659467"/>
            <a:ext cx="5577363" cy="3066591"/>
          </a:xfrm>
          <a:prstGeom prst="rect">
            <a:avLst/>
          </a:prstGeom>
        </p:spPr>
      </p:pic>
    </p:spTree>
    <p:extLst>
      <p:ext uri="{BB962C8B-B14F-4D97-AF65-F5344CB8AC3E}">
        <p14:creationId xmlns:p14="http://schemas.microsoft.com/office/powerpoint/2010/main" val="142334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23" y="369357"/>
            <a:ext cx="6341534" cy="5636331"/>
          </a:xfrm>
        </p:spPr>
        <p:txBody>
          <a:bodyPr>
            <a:normAutofit/>
          </a:bodyPr>
          <a:lstStyle/>
          <a:p>
            <a:pPr marL="0" indent="0">
              <a:buNone/>
            </a:pPr>
            <a:r>
              <a:rPr lang="el-GR" sz="2400" b="1" dirty="0" smtClean="0">
                <a:solidFill>
                  <a:srgbClr val="002060"/>
                </a:solidFill>
              </a:rPr>
              <a:t>Στα ΜΠΛΕ συναντούμε κυρίως την χρωστική του Αζουρίτη</a:t>
            </a:r>
          </a:p>
          <a:p>
            <a:pPr marL="0" indent="0">
              <a:buNone/>
            </a:pPr>
            <a:r>
              <a:rPr lang="el-GR" sz="2400" dirty="0" smtClean="0"/>
              <a:t>Ο </a:t>
            </a:r>
            <a:r>
              <a:rPr lang="el-GR" sz="2400" b="1" dirty="0"/>
              <a:t>Αζουρίτης</a:t>
            </a:r>
            <a:r>
              <a:rPr lang="el-GR" sz="2400" dirty="0"/>
              <a:t>  , είναι ορυκτό του χαλκού </a:t>
            </a:r>
            <a:r>
              <a:rPr lang="el-GR" sz="2400" dirty="0" smtClean="0"/>
              <a:t> </a:t>
            </a:r>
            <a:r>
              <a:rPr lang="el-GR" sz="2400" dirty="0"/>
              <a:t>με βαθύ κυανό χρώμα.</a:t>
            </a:r>
            <a:endParaRPr lang="en-US" sz="2400" dirty="0"/>
          </a:p>
          <a:p>
            <a:pPr marL="0" indent="0">
              <a:buNone/>
            </a:pPr>
            <a:r>
              <a:rPr lang="el-GR" sz="2400" dirty="0"/>
              <a:t>Βρίσκεται κατά κανόνα μαζί με άλλα  χαλκούχα ορυκτά, από τα οποία και σχηματίζεται υπό την οξειδωτική επίδραση του νερού και του αέρα. Με τον αζουρίτη μοιάζει πολύ στο χρώμα, αλλά δεν πρέπει να συγχέεται, </a:t>
            </a:r>
            <a:r>
              <a:rPr lang="el-GR" sz="2400" dirty="0" smtClean="0"/>
              <a:t>ο</a:t>
            </a:r>
            <a:r>
              <a:rPr lang="el-GR" sz="2400" dirty="0"/>
              <a:t> </a:t>
            </a:r>
            <a:r>
              <a:rPr lang="el-GR" sz="2400" dirty="0" smtClean="0"/>
              <a:t>ημιπολύτιμος λίθος </a:t>
            </a:r>
            <a:r>
              <a:rPr lang="el-GR" sz="2400" b="1" dirty="0" smtClean="0"/>
              <a:t>λάπις </a:t>
            </a:r>
            <a:r>
              <a:rPr lang="el-GR" sz="2400" b="1" dirty="0"/>
              <a:t>λάζουλι </a:t>
            </a:r>
            <a:r>
              <a:rPr lang="el-GR" sz="2400" dirty="0" smtClean="0"/>
              <a:t>ή</a:t>
            </a:r>
            <a:r>
              <a:rPr lang="el-GR" sz="2400" dirty="0"/>
              <a:t> </a:t>
            </a:r>
            <a:r>
              <a:rPr lang="el-GR" sz="2400" b="1" dirty="0" smtClean="0"/>
              <a:t>λαζουρίτης</a:t>
            </a:r>
            <a:r>
              <a:rPr lang="el-GR" sz="2400" dirty="0" smtClean="0"/>
              <a:t>. </a:t>
            </a:r>
            <a:r>
              <a:rPr lang="el-GR" sz="2400" dirty="0"/>
              <a:t>Ο αζουρίτης ήταν γνωστός από την αρχαιότητα και ο</a:t>
            </a:r>
            <a:r>
              <a:rPr lang="en-US" sz="2400" dirty="0"/>
              <a:t> </a:t>
            </a:r>
            <a:r>
              <a:rPr lang="el-GR" sz="2400" dirty="0"/>
              <a:t>Πλίνιος</a:t>
            </a:r>
            <a:r>
              <a:rPr lang="en-US" sz="2400" dirty="0"/>
              <a:t> </a:t>
            </a:r>
            <a:r>
              <a:rPr lang="el-GR" sz="2400" dirty="0"/>
              <a:t>τον αναφέρει με το όνομα «κυανός</a:t>
            </a:r>
            <a:r>
              <a:rPr lang="el-GR" sz="2400" dirty="0" smtClean="0"/>
              <a:t>».  </a:t>
            </a:r>
            <a:r>
              <a:rPr lang="el-GR" sz="2400" dirty="0"/>
              <a:t>Απαντάται στην Ιταλία, την Ισπανία και στη χερσόνησο του Σινά.  Στην Ελλάδα, αζουρίτης βρίσκεται στη Μακεδονία, τη Θάσο, το όρος Όθρυς</a:t>
            </a:r>
            <a:r>
              <a:rPr lang="en-US" sz="2400" dirty="0"/>
              <a:t> </a:t>
            </a:r>
            <a:r>
              <a:rPr lang="el-GR" sz="2400" dirty="0"/>
              <a:t>και το</a:t>
            </a:r>
            <a:r>
              <a:rPr lang="en-US" sz="2400" dirty="0"/>
              <a:t> </a:t>
            </a:r>
            <a:r>
              <a:rPr lang="el-GR" sz="2400" dirty="0" smtClean="0"/>
              <a:t>Λαύριο.</a:t>
            </a: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756" y="1272468"/>
            <a:ext cx="5125157" cy="3416771"/>
          </a:xfrm>
          <a:prstGeom prst="rect">
            <a:avLst/>
          </a:prstGeom>
        </p:spPr>
      </p:pic>
    </p:spTree>
    <p:extLst>
      <p:ext uri="{BB962C8B-B14F-4D97-AF65-F5344CB8AC3E}">
        <p14:creationId xmlns:p14="http://schemas.microsoft.com/office/powerpoint/2010/main" val="472978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879" y="808757"/>
            <a:ext cx="5586588" cy="35217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79" y="4330491"/>
            <a:ext cx="5586588" cy="22212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356" y="3137241"/>
            <a:ext cx="5328355" cy="3414539"/>
          </a:xfrm>
          <a:prstGeom prst="rect">
            <a:avLst/>
          </a:prstGeom>
        </p:spPr>
      </p:pic>
      <p:sp>
        <p:nvSpPr>
          <p:cNvPr id="11" name="TextBox 10"/>
          <p:cNvSpPr txBox="1"/>
          <p:nvPr/>
        </p:nvSpPr>
        <p:spPr>
          <a:xfrm>
            <a:off x="4470400" y="152505"/>
            <a:ext cx="2895344" cy="954107"/>
          </a:xfrm>
          <a:prstGeom prst="rect">
            <a:avLst/>
          </a:prstGeom>
          <a:noFill/>
        </p:spPr>
        <p:txBody>
          <a:bodyPr wrap="none" rtlCol="0">
            <a:spAutoFit/>
          </a:bodyPr>
          <a:lstStyle/>
          <a:p>
            <a:r>
              <a:rPr lang="el-GR" sz="2800" dirty="0">
                <a:solidFill>
                  <a:srgbClr val="C00000"/>
                </a:solidFill>
                <a:latin typeface="Arial" panose="020B0604020202020204" pitchFamily="34" charset="0"/>
                <a:cs typeface="Arial" panose="020B0604020202020204" pitchFamily="34" charset="0"/>
              </a:rPr>
              <a:t>Χώμα , </a:t>
            </a:r>
            <a:r>
              <a:rPr lang="el-GR" sz="2800" dirty="0" smtClean="0">
                <a:solidFill>
                  <a:srgbClr val="C00000"/>
                </a:solidFill>
                <a:latin typeface="Arial" panose="020B0604020202020204" pitchFamily="34" charset="0"/>
                <a:cs typeface="Arial" panose="020B0604020202020204" pitchFamily="34" charset="0"/>
              </a:rPr>
              <a:t>Χ-ρ-ώμα</a:t>
            </a:r>
            <a:r>
              <a:rPr lang="el-GR" sz="2800" dirty="0">
                <a:solidFill>
                  <a:srgbClr val="C00000"/>
                </a:solidFill>
                <a:latin typeface="Arial" panose="020B0604020202020204" pitchFamily="34" charset="0"/>
                <a:cs typeface="Arial" panose="020B0604020202020204" pitchFamily="34" charset="0"/>
              </a:rPr>
              <a:t/>
            </a:r>
            <a:br>
              <a:rPr lang="el-GR" sz="2800" dirty="0">
                <a:solidFill>
                  <a:srgbClr val="C00000"/>
                </a:solidFill>
                <a:latin typeface="Arial" panose="020B0604020202020204" pitchFamily="34" charset="0"/>
                <a:cs typeface="Arial" panose="020B0604020202020204" pitchFamily="34" charset="0"/>
              </a:rPr>
            </a:br>
            <a:endParaRPr lang="en-US" sz="2800" dirty="0">
              <a:solidFill>
                <a:srgbClr val="C0000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356" y="808757"/>
            <a:ext cx="5328355" cy="3059075"/>
          </a:xfrm>
          <a:prstGeom prst="rect">
            <a:avLst/>
          </a:prstGeom>
        </p:spPr>
      </p:pic>
      <p:sp>
        <p:nvSpPr>
          <p:cNvPr id="2" name="TextBox 1"/>
          <p:cNvSpPr txBox="1"/>
          <p:nvPr/>
        </p:nvSpPr>
        <p:spPr>
          <a:xfrm>
            <a:off x="644879" y="152505"/>
            <a:ext cx="1404552" cy="461665"/>
          </a:xfrm>
          <a:prstGeom prst="rect">
            <a:avLst/>
          </a:prstGeom>
          <a:noFill/>
        </p:spPr>
        <p:txBody>
          <a:bodyPr wrap="none" rtlCol="0">
            <a:spAutoFit/>
          </a:bodyPr>
          <a:lstStyle/>
          <a:p>
            <a:r>
              <a:rPr lang="el-GR" sz="2400" b="1" dirty="0" smtClean="0">
                <a:solidFill>
                  <a:srgbClr val="002060"/>
                </a:solidFill>
              </a:rPr>
              <a:t>ΕΙΣΑΓΩΓΗ</a:t>
            </a:r>
            <a:endParaRPr lang="en-US" sz="2400" b="1" dirty="0">
              <a:solidFill>
                <a:srgbClr val="002060"/>
              </a:solidFill>
            </a:endParaRPr>
          </a:p>
        </p:txBody>
      </p:sp>
    </p:spTree>
    <p:extLst>
      <p:ext uri="{BB962C8B-B14F-4D97-AF65-F5344CB8AC3E}">
        <p14:creationId xmlns:p14="http://schemas.microsoft.com/office/powerpoint/2010/main" val="2516553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452" y="470957"/>
            <a:ext cx="7180748" cy="4787165"/>
          </a:xfrm>
        </p:spPr>
      </p:pic>
      <p:sp>
        <p:nvSpPr>
          <p:cNvPr id="5" name="TextBox 4"/>
          <p:cNvSpPr txBox="1"/>
          <p:nvPr/>
        </p:nvSpPr>
        <p:spPr>
          <a:xfrm>
            <a:off x="3623733" y="5960533"/>
            <a:ext cx="3075842" cy="369332"/>
          </a:xfrm>
          <a:prstGeom prst="rect">
            <a:avLst/>
          </a:prstGeom>
          <a:noFill/>
        </p:spPr>
        <p:txBody>
          <a:bodyPr wrap="none" rtlCol="0">
            <a:spAutoFit/>
          </a:bodyPr>
          <a:lstStyle/>
          <a:p>
            <a:r>
              <a:rPr lang="el-GR" dirty="0" smtClean="0"/>
              <a:t>Ορυκτό αζουρίτη και χρωστική</a:t>
            </a:r>
            <a:endParaRPr lang="en-US" dirty="0"/>
          </a:p>
        </p:txBody>
      </p:sp>
    </p:spTree>
    <p:extLst>
      <p:ext uri="{BB962C8B-B14F-4D97-AF65-F5344CB8AC3E}">
        <p14:creationId xmlns:p14="http://schemas.microsoft.com/office/powerpoint/2010/main" val="315660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11" y="316482"/>
            <a:ext cx="5879938" cy="1754326"/>
          </a:xfrm>
          <a:prstGeom prst="rect">
            <a:avLst/>
          </a:prstGeom>
          <a:noFill/>
        </p:spPr>
        <p:txBody>
          <a:bodyPr wrap="square" rtlCol="0">
            <a:spAutoFit/>
          </a:bodyPr>
          <a:lstStyle/>
          <a:p>
            <a:r>
              <a:rPr lang="el-GR" sz="2000" dirty="0"/>
              <a:t>Τ</a:t>
            </a:r>
            <a:r>
              <a:rPr lang="el-GR" sz="2000" dirty="0" smtClean="0"/>
              <a:t>α </a:t>
            </a:r>
            <a:r>
              <a:rPr lang="el-GR" sz="2400" b="1" dirty="0" smtClean="0">
                <a:solidFill>
                  <a:schemeClr val="bg1">
                    <a:lumMod val="65000"/>
                  </a:schemeClr>
                </a:solidFill>
              </a:rPr>
              <a:t>ΛΕΥΚΑ</a:t>
            </a:r>
            <a:r>
              <a:rPr lang="el-GR" dirty="0" smtClean="0"/>
              <a:t> </a:t>
            </a:r>
            <a:r>
              <a:rPr lang="el-GR" sz="2000" dirty="0" smtClean="0"/>
              <a:t>είναι </a:t>
            </a:r>
            <a:r>
              <a:rPr lang="el-GR" sz="2000" dirty="0"/>
              <a:t>χρωστικές </a:t>
            </a:r>
            <a:r>
              <a:rPr lang="el-GR" sz="2000" dirty="0" smtClean="0"/>
              <a:t>που προέρχονται κυρίως από ασβεστολιθικά πετρώματα των οποίων  </a:t>
            </a:r>
            <a:r>
              <a:rPr lang="el-GR" sz="2000" dirty="0"/>
              <a:t>οι ιδιότητες </a:t>
            </a:r>
            <a:r>
              <a:rPr lang="el-GR" sz="2000" dirty="0" smtClean="0"/>
              <a:t>και οι </a:t>
            </a:r>
            <a:r>
              <a:rPr lang="el-GR" sz="2000" dirty="0"/>
              <a:t>ονομασίες </a:t>
            </a:r>
            <a:r>
              <a:rPr lang="el-GR" sz="2000" dirty="0" smtClean="0"/>
              <a:t>τους σχετίζονται </a:t>
            </a:r>
            <a:r>
              <a:rPr lang="el-GR" sz="2000" dirty="0"/>
              <a:t>με τον τόπο προέλευσής τους:</a:t>
            </a:r>
            <a:endParaRPr lang="en-US" sz="2000" dirty="0"/>
          </a:p>
          <a:p>
            <a:endParaRPr lang="en-US" sz="2000" dirty="0"/>
          </a:p>
        </p:txBody>
      </p:sp>
      <p:sp>
        <p:nvSpPr>
          <p:cNvPr id="6" name="TextBox 5"/>
          <p:cNvSpPr txBox="1"/>
          <p:nvPr/>
        </p:nvSpPr>
        <p:spPr>
          <a:xfrm rot="10800000" flipV="1">
            <a:off x="304800" y="1670699"/>
            <a:ext cx="8779184" cy="1692771"/>
          </a:xfrm>
          <a:prstGeom prst="rect">
            <a:avLst/>
          </a:prstGeom>
          <a:noFill/>
        </p:spPr>
        <p:txBody>
          <a:bodyPr wrap="square" rtlCol="0">
            <a:spAutoFit/>
          </a:bodyPr>
          <a:lstStyle/>
          <a:p>
            <a:r>
              <a:rPr lang="en-US" dirty="0"/>
              <a:t> </a:t>
            </a:r>
            <a:r>
              <a:rPr lang="el-GR" sz="2400" b="1" dirty="0"/>
              <a:t>Ασβεστίτης</a:t>
            </a:r>
            <a:r>
              <a:rPr lang="el-GR" sz="2400" dirty="0"/>
              <a:t> </a:t>
            </a:r>
            <a:r>
              <a:rPr lang="el-GR" sz="2000" dirty="0" smtClean="0"/>
              <a:t>ή κατά τους αρχαίους, </a:t>
            </a:r>
            <a:r>
              <a:rPr lang="el-GR" sz="2000" dirty="0"/>
              <a:t>τ</a:t>
            </a:r>
            <a:r>
              <a:rPr lang="en-US" sz="2000" dirty="0" smtClean="0"/>
              <a:t>o </a:t>
            </a:r>
            <a:r>
              <a:rPr lang="el-GR" sz="2000" dirty="0" smtClean="0"/>
              <a:t>«</a:t>
            </a:r>
            <a:r>
              <a:rPr lang="el-GR" sz="2000" b="1" dirty="0"/>
              <a:t>π</a:t>
            </a:r>
            <a:r>
              <a:rPr lang="el-GR" sz="2000" b="1" dirty="0" smtClean="0"/>
              <a:t>αραιτόνιον</a:t>
            </a:r>
            <a:r>
              <a:rPr lang="el-GR" sz="2000" dirty="0"/>
              <a:t>» </a:t>
            </a:r>
            <a:r>
              <a:rPr lang="el-GR" sz="2000" dirty="0" smtClean="0"/>
              <a:t> είναι το λευκό του </a:t>
            </a:r>
            <a:r>
              <a:rPr lang="el-GR" sz="2000" dirty="0"/>
              <a:t>ανθρακικού </a:t>
            </a:r>
            <a:r>
              <a:rPr lang="el-GR" sz="2000" dirty="0" smtClean="0"/>
              <a:t>ασβεστίου ή αλλιώς ανθρακικού άλατος </a:t>
            </a:r>
            <a:r>
              <a:rPr lang="el-GR" sz="2000" dirty="0"/>
              <a:t>που βρισκόταν κατά την αρχαιότητα στα βράχια σχεδόν όλου του κόσμου και ήταν ένα χρώμα λευκό –ματ σαν του γαλακτώματος. </a:t>
            </a:r>
            <a:endParaRPr lang="el-GR" sz="2000" dirty="0" smtClean="0"/>
          </a:p>
          <a:p>
            <a:r>
              <a:rPr lang="el-GR" sz="2000" dirty="0" smtClean="0"/>
              <a:t>Ως </a:t>
            </a:r>
            <a:r>
              <a:rPr lang="el-GR" sz="2000" dirty="0"/>
              <a:t>συστατικό, περιέχεται στους ασβεστόλιθους , στα μάρμαρα και στην κιμωλία </a:t>
            </a:r>
            <a:r>
              <a:rPr lang="el-GR" dirty="0"/>
              <a:t>.</a:t>
            </a:r>
            <a:endParaRPr lang="en-US" dirty="0"/>
          </a:p>
        </p:txBody>
      </p:sp>
      <p:sp>
        <p:nvSpPr>
          <p:cNvPr id="7" name="Rectangle 6"/>
          <p:cNvSpPr/>
          <p:nvPr/>
        </p:nvSpPr>
        <p:spPr>
          <a:xfrm>
            <a:off x="225777" y="3434740"/>
            <a:ext cx="7281333" cy="2931956"/>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l-GR" sz="2400" b="1" dirty="0">
                <a:latin typeface="Calibri" panose="020F0502020204030204" pitchFamily="34" charset="0"/>
                <a:ea typeface="Calibri" panose="020F0502020204030204" pitchFamily="34" charset="0"/>
                <a:cs typeface="Times New Roman" panose="02020603050405020304" pitchFamily="18" charset="0"/>
              </a:rPr>
              <a:t>Καολινίτης</a:t>
            </a:r>
            <a:r>
              <a:rPr lang="el-GR" sz="2000" dirty="0">
                <a:latin typeface="Calibri" panose="020F0502020204030204" pitchFamily="34" charset="0"/>
                <a:ea typeface="Calibri" panose="020F0502020204030204" pitchFamily="34" charset="0"/>
                <a:cs typeface="Times New Roman" panose="02020603050405020304" pitchFamily="18" charset="0"/>
              </a:rPr>
              <a:t>: φυσικό άλας </a:t>
            </a:r>
            <a:r>
              <a:rPr lang="el-GR" sz="2000" dirty="0" smtClean="0">
                <a:latin typeface="Calibri" panose="020F0502020204030204" pitchFamily="34" charset="0"/>
                <a:ea typeface="Calibri" panose="020F0502020204030204" pitchFamily="34" charset="0"/>
                <a:cs typeface="Times New Roman" panose="02020603050405020304" pitchFamily="18" charset="0"/>
              </a:rPr>
              <a:t>του αλουμινίου </a:t>
            </a: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που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ενδεχομένως είναι η </a:t>
            </a:r>
            <a:r>
              <a:rPr lang="el-GR" sz="1600" dirty="0">
                <a:solidFill>
                  <a:srgbClr val="202124"/>
                </a:solidFill>
                <a:latin typeface="Arial" panose="020B0604020202020204" pitchFamily="34" charset="0"/>
                <a:ea typeface="Calibri" panose="020F0502020204030204" pitchFamily="34" charset="0"/>
                <a:cs typeface="Times New Roman" panose="02020603050405020304" pitchFamily="18" charset="0"/>
              </a:rPr>
              <a:t>«</a:t>
            </a:r>
            <a:r>
              <a:rPr lang="el-GR" sz="20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Μηλία γη</a:t>
            </a:r>
            <a:r>
              <a:rPr lang="el-GR" sz="1600" dirty="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202124"/>
                </a:solidFill>
                <a:latin typeface="Arial" panose="020B0604020202020204" pitchFamily="34" charset="0"/>
                <a:ea typeface="Calibri" panose="020F0502020204030204" pitchFamily="34" charset="0"/>
                <a:cs typeface="Times New Roman" panose="02020603050405020304" pitchFamily="18" charset="0"/>
              </a:rPr>
              <a:t>Melinum</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 όπως αναφέρεται από </a:t>
            </a: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τους αρχαίους συγγραφείς, τον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Πλίνιο, </a:t>
            </a: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Θεόφραστο και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τον </a:t>
            </a: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Βιτρούβιο.</a:t>
            </a:r>
          </a:p>
          <a:p>
            <a:pPr>
              <a:lnSpc>
                <a:spcPct val="107000"/>
              </a:lnSpc>
              <a:spcAft>
                <a:spcPts val="800"/>
              </a:spcAft>
            </a:pP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Η </a:t>
            </a:r>
            <a:r>
              <a:rPr lang="el-GR" sz="20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μηλία γή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εξορυσσόταν στη </a:t>
            </a:r>
            <a:r>
              <a:rPr lang="el-G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Μήλο και είναι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ένα </a:t>
            </a:r>
            <a:r>
              <a:rPr lang="el-GR" b="1" dirty="0">
                <a:latin typeface="Arial" panose="020B0604020202020204" pitchFamily="34" charset="0"/>
                <a:ea typeface="Calibri" panose="020F0502020204030204" pitchFamily="34" charset="0"/>
                <a:cs typeface="Times New Roman" panose="02020603050405020304" pitchFamily="18" charset="0"/>
              </a:rPr>
              <a:t>αργιλοπυριτικό</a:t>
            </a:r>
            <a:r>
              <a:rPr lang="en-US" b="1" dirty="0">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ορυκτό</a:t>
            </a:r>
            <a:r>
              <a:rPr lang="el-GR" sz="2400" dirty="0">
                <a:solidFill>
                  <a:srgbClr val="444444"/>
                </a:solidFill>
                <a:latin typeface="Arial" panose="020B060402020202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που δίνει ένα άσπρο </a:t>
            </a:r>
            <a:r>
              <a:rPr lang="el-GR" dirty="0">
                <a:solidFill>
                  <a:srgbClr val="202124"/>
                </a:solidFill>
                <a:latin typeface="Arial" panose="020B0604020202020204" pitchFamily="34" charset="0"/>
                <a:ea typeface="Calibri" panose="020F0502020204030204" pitchFamily="34" charset="0"/>
                <a:cs typeface="Times New Roman" panose="02020603050405020304" pitchFamily="18" charset="0"/>
              </a:rPr>
              <a:t>εξαιρετικής λευκότητας και λαμπρότητας.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b="1" dirty="0">
                <a:solidFill>
                  <a:srgbClr val="202124"/>
                </a:solidFill>
                <a:latin typeface="Arial" panose="020B0604020202020204" pitchFamily="34" charset="0"/>
                <a:ea typeface="Calibri" panose="020F0502020204030204" pitchFamily="34" charset="0"/>
                <a:cs typeface="Times New Roman" panose="02020603050405020304" pitchFamily="18" charset="0"/>
              </a:rPr>
              <a:t>Η Μηλία γη είναι </a:t>
            </a:r>
            <a:r>
              <a:rPr lang="el-GR" b="1"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επίσης το </a:t>
            </a:r>
            <a:r>
              <a:rPr lang="el-GR" b="1" dirty="0">
                <a:solidFill>
                  <a:srgbClr val="202124"/>
                </a:solidFill>
                <a:latin typeface="Arial" panose="020B0604020202020204" pitchFamily="34" charset="0"/>
                <a:ea typeface="Calibri" panose="020F0502020204030204" pitchFamily="34" charset="0"/>
                <a:cs typeface="Times New Roman" panose="02020603050405020304" pitchFamily="18" charset="0"/>
              </a:rPr>
              <a:t>λευκό της αρχαίας </a:t>
            </a:r>
            <a:r>
              <a:rPr lang="el-GR" b="1" dirty="0">
                <a:solidFill>
                  <a:srgbClr val="C00000"/>
                </a:solidFill>
                <a:latin typeface="Arial" panose="020B0604020202020204" pitchFamily="34" charset="0"/>
                <a:ea typeface="Calibri" panose="020F0502020204030204" pitchFamily="34" charset="0"/>
                <a:cs typeface="Times New Roman" panose="02020603050405020304" pitchFamily="18" charset="0"/>
              </a:rPr>
              <a:t>τετραχρωμικής παλέτας.</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421" y="3565348"/>
            <a:ext cx="3084557" cy="308455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081" y="316482"/>
            <a:ext cx="2884742" cy="2876854"/>
          </a:xfrm>
          <a:prstGeom prst="rect">
            <a:avLst/>
          </a:prstGeom>
        </p:spPr>
      </p:pic>
    </p:spTree>
    <p:extLst>
      <p:ext uri="{BB962C8B-B14F-4D97-AF65-F5344CB8AC3E}">
        <p14:creationId xmlns:p14="http://schemas.microsoft.com/office/powerpoint/2010/main" val="297658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6" y="372533"/>
            <a:ext cx="3070071" cy="461665"/>
          </a:xfrm>
          <a:prstGeom prst="rect">
            <a:avLst/>
          </a:prstGeom>
          <a:noFill/>
        </p:spPr>
        <p:txBody>
          <a:bodyPr wrap="none" rtlCol="0">
            <a:spAutoFit/>
          </a:bodyPr>
          <a:lstStyle/>
          <a:p>
            <a:r>
              <a:rPr lang="el-GR" sz="2400" b="1" dirty="0" smtClean="0">
                <a:solidFill>
                  <a:srgbClr val="C00000"/>
                </a:solidFill>
              </a:rPr>
              <a:t>ΟΡΓΑΝΙΚΕΣ ΧΡΩΣΤΙΚΕΣ</a:t>
            </a:r>
            <a:endParaRPr lang="en-US" sz="2400" b="1" dirty="0">
              <a:solidFill>
                <a:srgbClr val="C00000"/>
              </a:solidFill>
            </a:endParaRPr>
          </a:p>
        </p:txBody>
      </p:sp>
      <p:sp>
        <p:nvSpPr>
          <p:cNvPr id="6" name="Content Placeholder 5"/>
          <p:cNvSpPr>
            <a:spLocks noGrp="1"/>
          </p:cNvSpPr>
          <p:nvPr>
            <p:ph idx="1"/>
          </p:nvPr>
        </p:nvSpPr>
        <p:spPr>
          <a:xfrm>
            <a:off x="643466" y="1069269"/>
            <a:ext cx="10515600" cy="4351338"/>
          </a:xfrm>
        </p:spPr>
        <p:txBody>
          <a:bodyPr>
            <a:normAutofit lnSpcReduction="10000"/>
          </a:bodyPr>
          <a:lstStyle/>
          <a:p>
            <a:pPr marL="0" indent="0">
              <a:buNone/>
            </a:pPr>
            <a:r>
              <a:rPr lang="el-GR" b="1" dirty="0" smtClean="0"/>
              <a:t>ΜΕΛΑΝΑ </a:t>
            </a:r>
            <a:r>
              <a:rPr lang="el-GR" dirty="0" smtClean="0"/>
              <a:t>(μαύρα χρώματα)</a:t>
            </a:r>
            <a:endParaRPr lang="en-US" dirty="0"/>
          </a:p>
          <a:p>
            <a:pPr marL="0" indent="0">
              <a:buNone/>
            </a:pPr>
            <a:r>
              <a:rPr lang="el-GR" dirty="0"/>
              <a:t>Μαύρο του άνθρακα, που παράγεται από την καύση διαφόρων οργανικών ουσιών, όπως πεύκων ή </a:t>
            </a:r>
            <a:r>
              <a:rPr lang="el-GR" dirty="0" smtClean="0"/>
              <a:t>βλαστών κλημάτων</a:t>
            </a:r>
            <a:endParaRPr lang="en-US" dirty="0"/>
          </a:p>
          <a:p>
            <a:pPr marL="0" indent="0">
              <a:buNone/>
            </a:pPr>
            <a:r>
              <a:rPr lang="el-GR" dirty="0"/>
              <a:t>Το </a:t>
            </a:r>
            <a:r>
              <a:rPr lang="el-GR" dirty="0" smtClean="0"/>
              <a:t>μελανό με την ονομασία ,«</a:t>
            </a:r>
            <a:r>
              <a:rPr lang="el-GR" b="1" dirty="0" smtClean="0"/>
              <a:t>τρίγυνον</a:t>
            </a:r>
            <a:r>
              <a:rPr lang="el-GR" dirty="0" smtClean="0"/>
              <a:t>»,  </a:t>
            </a:r>
            <a:r>
              <a:rPr lang="el-GR" dirty="0"/>
              <a:t>είναι ένας ιδιαίτερος τύπος μελανού</a:t>
            </a:r>
            <a:r>
              <a:rPr lang="el-GR" dirty="0" smtClean="0"/>
              <a:t>, που </a:t>
            </a:r>
            <a:r>
              <a:rPr lang="el-GR" dirty="0"/>
              <a:t>προέρχεται από την καύση των κουκουτσιών σταφυλιού </a:t>
            </a:r>
            <a:r>
              <a:rPr lang="el-GR" dirty="0" smtClean="0"/>
              <a:t>και </a:t>
            </a:r>
            <a:r>
              <a:rPr lang="el-GR" dirty="0"/>
              <a:t>παράγει ένα μαύρο μπλε </a:t>
            </a:r>
            <a:r>
              <a:rPr lang="el-GR" dirty="0" smtClean="0"/>
              <a:t>απόχρωσης</a:t>
            </a:r>
            <a:r>
              <a:rPr lang="el-GR" dirty="0"/>
              <a:t>.</a:t>
            </a:r>
            <a:endParaRPr lang="en-US" dirty="0"/>
          </a:p>
          <a:p>
            <a:pPr marL="0" indent="0">
              <a:buNone/>
            </a:pPr>
            <a:r>
              <a:rPr lang="el-GR" dirty="0"/>
              <a:t>Το μελανό «</a:t>
            </a:r>
            <a:r>
              <a:rPr lang="el-GR" b="1" dirty="0"/>
              <a:t>ελεφάντινον</a:t>
            </a:r>
            <a:r>
              <a:rPr lang="el-GR" dirty="0"/>
              <a:t>»,  παράγεται από την καύση οστών ή </a:t>
            </a:r>
            <a:r>
              <a:rPr lang="el-GR" dirty="0" smtClean="0"/>
              <a:t>ελεφαντόδοντου </a:t>
            </a:r>
            <a:r>
              <a:rPr lang="el-GR" dirty="0"/>
              <a:t>και </a:t>
            </a:r>
            <a:r>
              <a:rPr lang="el-GR" dirty="0" smtClean="0"/>
              <a:t>δίνει </a:t>
            </a:r>
            <a:r>
              <a:rPr lang="el-GR" dirty="0"/>
              <a:t>ένα μαυρο καφέ απόχρωσης.</a:t>
            </a:r>
            <a:endParaRPr lang="en-US" dirty="0"/>
          </a:p>
          <a:p>
            <a:pPr marL="0" indent="0">
              <a:buNone/>
            </a:pPr>
            <a:r>
              <a:rPr lang="el-GR" dirty="0" smtClean="0"/>
              <a:t>Επίσης </a:t>
            </a:r>
            <a:r>
              <a:rPr lang="el-GR" dirty="0"/>
              <a:t>θα πρέπει να χρησιμοποιούνταν ήδη από την αρχαιότητα, η </a:t>
            </a:r>
            <a:r>
              <a:rPr lang="el-GR" b="1" dirty="0"/>
              <a:t>αιθάλη</a:t>
            </a:r>
            <a:r>
              <a:rPr lang="el-GR" dirty="0"/>
              <a:t> καθώς και </a:t>
            </a:r>
            <a:r>
              <a:rPr lang="el-GR" dirty="0" smtClean="0"/>
              <a:t>οι </a:t>
            </a:r>
            <a:r>
              <a:rPr lang="el-GR" b="1" dirty="0" smtClean="0"/>
              <a:t>μαύρες γαίες </a:t>
            </a:r>
            <a:r>
              <a:rPr lang="el-GR" dirty="0" smtClean="0"/>
              <a:t>όπως ο ορυκτός άνθρακας </a:t>
            </a:r>
            <a:r>
              <a:rPr lang="el-GR" dirty="0"/>
              <a:t>.</a:t>
            </a:r>
            <a:endParaRPr lang="en-US" dirty="0"/>
          </a:p>
          <a:p>
            <a:endParaRPr lang="en-US" dirty="0"/>
          </a:p>
        </p:txBody>
      </p:sp>
    </p:spTree>
    <p:extLst>
      <p:ext uri="{BB962C8B-B14F-4D97-AF65-F5344CB8AC3E}">
        <p14:creationId xmlns:p14="http://schemas.microsoft.com/office/powerpoint/2010/main" val="2883347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88" y="482247"/>
            <a:ext cx="6336635" cy="43513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555" y="341489"/>
            <a:ext cx="3674534" cy="3674534"/>
          </a:xfrm>
          <a:prstGeom prst="rect">
            <a:avLst/>
          </a:prstGeom>
        </p:spPr>
      </p:pic>
      <p:sp>
        <p:nvSpPr>
          <p:cNvPr id="7" name="TextBox 6"/>
          <p:cNvSpPr txBox="1"/>
          <p:nvPr/>
        </p:nvSpPr>
        <p:spPr>
          <a:xfrm>
            <a:off x="643467" y="5238044"/>
            <a:ext cx="6894260" cy="369332"/>
          </a:xfrm>
          <a:prstGeom prst="rect">
            <a:avLst/>
          </a:prstGeom>
          <a:noFill/>
        </p:spPr>
        <p:txBody>
          <a:bodyPr wrap="none" rtlCol="0">
            <a:spAutoFit/>
          </a:bodyPr>
          <a:lstStyle/>
          <a:p>
            <a:r>
              <a:rPr lang="el-GR" dirty="0" smtClean="0"/>
              <a:t>Μαύρη χρωστική από καμμένους βλαστούς κλημμάτων του σταφυλιού</a:t>
            </a:r>
            <a:endParaRPr lang="en-US" dirty="0"/>
          </a:p>
        </p:txBody>
      </p:sp>
      <p:sp>
        <p:nvSpPr>
          <p:cNvPr id="8" name="TextBox 7"/>
          <p:cNvSpPr txBox="1"/>
          <p:nvPr/>
        </p:nvSpPr>
        <p:spPr>
          <a:xfrm>
            <a:off x="9064978" y="4334933"/>
            <a:ext cx="1263231" cy="369332"/>
          </a:xfrm>
          <a:prstGeom prst="rect">
            <a:avLst/>
          </a:prstGeom>
          <a:noFill/>
        </p:spPr>
        <p:txBody>
          <a:bodyPr wrap="none" rtlCol="0">
            <a:spAutoFit/>
          </a:bodyPr>
          <a:lstStyle/>
          <a:p>
            <a:r>
              <a:rPr lang="el-GR" dirty="0" smtClean="0"/>
              <a:t>Ανθρακίτης</a:t>
            </a:r>
            <a:endParaRPr lang="en-US" dirty="0"/>
          </a:p>
        </p:txBody>
      </p:sp>
    </p:spTree>
    <p:extLst>
      <p:ext uri="{BB962C8B-B14F-4D97-AF65-F5344CB8AC3E}">
        <p14:creationId xmlns:p14="http://schemas.microsoft.com/office/powerpoint/2010/main" val="133207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312" y="708025"/>
            <a:ext cx="5889978" cy="4351338"/>
          </a:xfrm>
        </p:spPr>
        <p:txBody>
          <a:bodyPr>
            <a:normAutofit/>
          </a:bodyPr>
          <a:lstStyle/>
          <a:p>
            <a:pPr marL="0" indent="0">
              <a:buNone/>
            </a:pPr>
            <a:r>
              <a:rPr lang="el-GR" sz="2400" dirty="0" smtClean="0"/>
              <a:t>Στα οργανικά κόκκινα συναντούμε το πολύτιμο </a:t>
            </a:r>
            <a:r>
              <a:rPr lang="el-GR" sz="2400" b="1" dirty="0" smtClean="0">
                <a:solidFill>
                  <a:srgbClr val="7030A0"/>
                </a:solidFill>
              </a:rPr>
              <a:t>πορφυρό</a:t>
            </a:r>
            <a:r>
              <a:rPr lang="el-GR" sz="2400" dirty="0" smtClean="0"/>
              <a:t> χρώμα,</a:t>
            </a:r>
            <a:r>
              <a:rPr lang="el-GR" sz="2400" dirty="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την </a:t>
            </a:r>
            <a:r>
              <a:rPr lang="el-GR" sz="2000" b="1" dirty="0">
                <a:latin typeface="Arial" panose="020B0604020202020204" pitchFamily="34" charset="0"/>
                <a:ea typeface="Calibri" panose="020F0502020204030204" pitchFamily="34" charset="0"/>
                <a:cs typeface="Times New Roman" panose="02020603050405020304" pitchFamily="18" charset="0"/>
              </a:rPr>
              <a:t>κοχυλιακή </a:t>
            </a:r>
            <a:r>
              <a:rPr lang="el-GR" sz="2000" dirty="0">
                <a:latin typeface="Arial" panose="020B0604020202020204" pitchFamily="34" charset="0"/>
                <a:ea typeface="Calibri" panose="020F0502020204030204" pitchFamily="34" charset="0"/>
                <a:cs typeface="Times New Roman" panose="02020603050405020304" pitchFamily="18" charset="0"/>
              </a:rPr>
              <a:t>πορφύρα</a:t>
            </a:r>
            <a:r>
              <a:rPr lang="el-GR" sz="2000" dirty="0" smtClean="0"/>
              <a:t> </a:t>
            </a:r>
            <a:endParaRPr lang="en-US" sz="2000" dirty="0"/>
          </a:p>
        </p:txBody>
      </p:sp>
      <p:sp>
        <p:nvSpPr>
          <p:cNvPr id="5" name="Rectangle 4"/>
          <p:cNvSpPr/>
          <p:nvPr/>
        </p:nvSpPr>
        <p:spPr>
          <a:xfrm>
            <a:off x="725311" y="1750399"/>
            <a:ext cx="6096000" cy="3920047"/>
          </a:xfrm>
          <a:prstGeom prst="rect">
            <a:avLst/>
          </a:prstGeom>
        </p:spPr>
        <p:txBody>
          <a:bodyPr>
            <a:spAutoFit/>
          </a:bodyPr>
          <a:lstStyle/>
          <a:p>
            <a:pPr>
              <a:lnSpc>
                <a:spcPct val="107000"/>
              </a:lnSpc>
              <a:spcAft>
                <a:spcPts val="800"/>
              </a:spcAft>
            </a:pPr>
            <a:r>
              <a:rPr lang="el-GR" sz="2000" dirty="0" smtClean="0">
                <a:latin typeface="Arial" panose="020B0604020202020204" pitchFamily="34" charset="0"/>
                <a:ea typeface="Calibri" panose="020F0502020204030204" pitchFamily="34" charset="0"/>
                <a:cs typeface="Times New Roman" panose="02020603050405020304" pitchFamily="18" charset="0"/>
              </a:rPr>
              <a:t>Το</a:t>
            </a:r>
            <a:r>
              <a:rPr lang="el-GR" dirty="0" smtClean="0">
                <a:latin typeface="Arial" panose="020B0604020202020204" pitchFamily="34" charset="0"/>
                <a:ea typeface="Calibri" panose="020F0502020204030204" pitchFamily="34" charset="0"/>
                <a:cs typeface="Times New Roman" panose="02020603050405020304" pitchFamily="18" charset="0"/>
              </a:rPr>
              <a:t> </a:t>
            </a:r>
            <a:r>
              <a:rPr lang="el-GR" sz="2000" b="1" dirty="0">
                <a:latin typeface="Arial" panose="020B0604020202020204" pitchFamily="34" charset="0"/>
                <a:ea typeface="Calibri" panose="020F0502020204030204" pitchFamily="34" charset="0"/>
                <a:cs typeface="Times New Roman" panose="02020603050405020304" pitchFamily="18" charset="0"/>
              </a:rPr>
              <a:t>πορφυρό </a:t>
            </a:r>
            <a:r>
              <a:rPr lang="el-GR" sz="2000" dirty="0">
                <a:latin typeface="Arial" panose="020B0604020202020204" pitchFamily="34" charset="0"/>
                <a:ea typeface="Calibri" panose="020F0502020204030204" pitchFamily="34" charset="0"/>
                <a:cs typeface="Times New Roman" panose="02020603050405020304" pitchFamily="18" charset="0"/>
              </a:rPr>
              <a:t>είναι μία ερυθρή χρωστική ουσία, που παράγεται από τις εκκρίσεις των αδένων διαφόρων ειδών θαλάσσιων σαλιγκαριών </a:t>
            </a:r>
            <a:r>
              <a:rPr lang="el-GR" sz="2000" dirty="0" smtClean="0">
                <a:latin typeface="Arial" panose="020B0604020202020204" pitchFamily="34" charset="0"/>
                <a:ea typeface="Calibri" panose="020F0502020204030204" pitchFamily="34" charset="0"/>
                <a:cs typeface="Times New Roman" panose="02020603050405020304" pitchFamily="18" charset="0"/>
              </a:rPr>
              <a:t>γνωστή </a:t>
            </a:r>
            <a:r>
              <a:rPr lang="el-GR" sz="2000" dirty="0">
                <a:latin typeface="Arial" panose="020B0604020202020204" pitchFamily="34" charset="0"/>
                <a:ea typeface="Calibri" panose="020F0502020204030204" pitchFamily="34" charset="0"/>
                <a:cs typeface="Times New Roman" panose="02020603050405020304" pitchFamily="18" charset="0"/>
              </a:rPr>
              <a:t>και ως </a:t>
            </a:r>
            <a:r>
              <a:rPr lang="en-US" sz="2000" b="1" dirty="0">
                <a:latin typeface="Arial" panose="020B0604020202020204" pitchFamily="34" charset="0"/>
                <a:ea typeface="Calibri" panose="020F0502020204030204" pitchFamily="34" charset="0"/>
                <a:cs typeface="Times New Roman" panose="02020603050405020304" pitchFamily="18" charset="0"/>
              </a:rPr>
              <a:t>Murex</a:t>
            </a:r>
            <a:r>
              <a:rPr lang="el-GR" sz="20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2000" dirty="0" smtClean="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Ήταν από την αρχαιότητα μια ακριβή χρωστική βαφή λόγω της δυσκολίας παραγωγής της, προορισμένη για τα υφάσματα και ειδικά τα </a:t>
            </a:r>
            <a:r>
              <a:rPr lang="el-GR" sz="2000" dirty="0" smtClean="0">
                <a:latin typeface="Arial" panose="020B0604020202020204" pitchFamily="34" charset="0"/>
                <a:ea typeface="Calibri" panose="020F0502020204030204" pitchFamily="34" charset="0"/>
                <a:cs typeface="Times New Roman" panose="02020603050405020304" pitchFamily="18" charset="0"/>
              </a:rPr>
              <a:t>ενδύματα </a:t>
            </a:r>
            <a:r>
              <a:rPr lang="el-GR" sz="2000" dirty="0">
                <a:latin typeface="Arial" panose="020B0604020202020204" pitchFamily="34" charset="0"/>
                <a:ea typeface="Calibri" panose="020F0502020204030204" pitchFamily="34" charset="0"/>
                <a:cs typeface="Times New Roman" panose="02020603050405020304" pitchFamily="18" charset="0"/>
              </a:rPr>
              <a:t>των βασιλέων.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Ανάλογα με την προέλευση (και είδος κογχυλιών), το χρώμα της κυμαίνεται από το βαθύ κόκκινομώβ του κρασιού, το καφεκόκκινο και το απαλό ιώδες ροζ.</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9607" y="414750"/>
            <a:ext cx="3697994" cy="246894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775" y="2981309"/>
            <a:ext cx="4485657" cy="2517245"/>
          </a:xfrm>
          <a:prstGeom prst="rect">
            <a:avLst/>
          </a:prstGeom>
        </p:spPr>
      </p:pic>
    </p:spTree>
    <p:extLst>
      <p:ext uri="{BB962C8B-B14F-4D97-AF65-F5344CB8AC3E}">
        <p14:creationId xmlns:p14="http://schemas.microsoft.com/office/powerpoint/2010/main" val="1285329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99" y="1193448"/>
            <a:ext cx="2853267" cy="4351338"/>
          </a:xfrm>
        </p:spPr>
        <p:txBody>
          <a:bodyPr/>
          <a:lstStyle/>
          <a:p>
            <a:pPr marL="0" indent="0">
              <a:buNone/>
            </a:pPr>
            <a:r>
              <a:rPr lang="en-US" sz="2400" dirty="0"/>
              <a:t>T</a:t>
            </a:r>
            <a:r>
              <a:rPr lang="el-GR" sz="2400" dirty="0"/>
              <a:t>ο </a:t>
            </a:r>
            <a:r>
              <a:rPr lang="el-GR" sz="2400" b="1" dirty="0"/>
              <a:t>Ερυθρόδανον</a:t>
            </a:r>
            <a:endParaRPr lang="en-US" sz="2400" b="1" dirty="0"/>
          </a:p>
          <a:p>
            <a:pPr marL="0" indent="0">
              <a:buNone/>
            </a:pPr>
            <a:r>
              <a:rPr lang="el-GR" sz="2400" dirty="0"/>
              <a:t>Πρόκειται για μια ροδαλή ερυθρά χρωστική  που προέρχεται από τη ρίζα του φυτού </a:t>
            </a:r>
            <a:r>
              <a:rPr lang="el-GR" sz="2400" b="1" dirty="0"/>
              <a:t>ριζάρι</a:t>
            </a:r>
            <a:r>
              <a:rPr lang="el-GR" sz="2400" dirty="0"/>
              <a:t> (</a:t>
            </a:r>
            <a:r>
              <a:rPr lang="en-US" sz="2400" dirty="0" err="1"/>
              <a:t>Rubia</a:t>
            </a:r>
            <a:r>
              <a:rPr lang="en-US" sz="2400" dirty="0"/>
              <a:t> </a:t>
            </a:r>
            <a:r>
              <a:rPr lang="en-US" sz="2400" dirty="0" err="1"/>
              <a:t>Tintorum</a:t>
            </a:r>
            <a:r>
              <a:rPr lang="el-GR" sz="2400" dirty="0"/>
              <a:t> ή την άγρια ποικιλία της, </a:t>
            </a:r>
            <a:r>
              <a:rPr lang="en-US" sz="2400" dirty="0" err="1"/>
              <a:t>Rubia</a:t>
            </a:r>
            <a:r>
              <a:rPr lang="en-US" sz="2400" dirty="0"/>
              <a:t> </a:t>
            </a:r>
            <a:r>
              <a:rPr lang="en-US" sz="2400" dirty="0" err="1"/>
              <a:t>Peregrina</a:t>
            </a:r>
            <a:r>
              <a:rPr lang="el-GR" sz="2400" dirty="0"/>
              <a:t>) </a:t>
            </a:r>
            <a:endParaRPr lang="en-US" sz="2400"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136" y="959556"/>
            <a:ext cx="4099278" cy="40992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266" y="1185334"/>
            <a:ext cx="4469585" cy="3647722"/>
          </a:xfrm>
          <a:prstGeom prst="rect">
            <a:avLst/>
          </a:prstGeom>
        </p:spPr>
      </p:pic>
    </p:spTree>
    <p:extLst>
      <p:ext uri="{BB962C8B-B14F-4D97-AF65-F5344CB8AC3E}">
        <p14:creationId xmlns:p14="http://schemas.microsoft.com/office/powerpoint/2010/main" val="2385170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179" y="1636888"/>
            <a:ext cx="9098844" cy="3908762"/>
          </a:xfrm>
          <a:prstGeom prst="rect">
            <a:avLst/>
          </a:prstGeom>
          <a:noFill/>
        </p:spPr>
        <p:txBody>
          <a:bodyPr wrap="square" rtlCol="0">
            <a:spAutoFit/>
          </a:bodyPr>
          <a:lstStyle/>
          <a:p>
            <a:r>
              <a:rPr lang="el-GR" dirty="0" smtClean="0">
                <a:latin typeface="Arial" panose="020B0604020202020204" pitchFamily="34" charset="0"/>
                <a:cs typeface="Arial" panose="020B0604020202020204" pitchFamily="34" charset="0"/>
              </a:rPr>
              <a:t>Τέλος, ας δούμε τις </a:t>
            </a:r>
            <a:r>
              <a:rPr lang="el-GR" b="1" dirty="0" smtClean="0">
                <a:solidFill>
                  <a:schemeClr val="accent2">
                    <a:lumMod val="50000"/>
                  </a:schemeClr>
                </a:solidFill>
                <a:latin typeface="Arial" panose="020B0604020202020204" pitchFamily="34" charset="0"/>
                <a:cs typeface="Arial" panose="020B0604020202020204" pitchFamily="34" charset="0"/>
              </a:rPr>
              <a:t>ΤΕΧΝΗΤΕΣ ΧΡΩΣΤΙΚΕΣ ,</a:t>
            </a:r>
            <a:r>
              <a:rPr lang="el-GR" dirty="0" smtClean="0">
                <a:latin typeface="Arial" panose="020B0604020202020204" pitchFamily="34" charset="0"/>
                <a:cs typeface="Arial" panose="020B0604020202020204" pitchFamily="34" charset="0"/>
              </a:rPr>
              <a:t>αυτές δηλαδή που </a:t>
            </a:r>
            <a:r>
              <a:rPr lang="el-GR" dirty="0">
                <a:latin typeface="Arial" panose="020B0604020202020204" pitchFamily="34" charset="0"/>
                <a:cs typeface="Arial" panose="020B0604020202020204" pitchFamily="34" charset="0"/>
              </a:rPr>
              <a:t>δεν τις απαντούμε στη φύση </a:t>
            </a:r>
            <a:r>
              <a:rPr lang="el-GR" dirty="0" smtClean="0">
                <a:latin typeface="Arial" panose="020B0604020202020204" pitchFamily="34" charset="0"/>
                <a:cs typeface="Arial" panose="020B0604020202020204" pitchFamily="34" charset="0"/>
              </a:rPr>
              <a:t>, αλλά τις κατασκευάζουμε.</a:t>
            </a:r>
          </a:p>
          <a:p>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Το </a:t>
            </a:r>
            <a:r>
              <a:rPr lang="el-GR" b="1" dirty="0" smtClean="0">
                <a:solidFill>
                  <a:srgbClr val="002060"/>
                </a:solidFill>
                <a:latin typeface="Arial" panose="020B0604020202020204" pitchFamily="34" charset="0"/>
                <a:cs typeface="Arial" panose="020B0604020202020204" pitchFamily="34" charset="0"/>
              </a:rPr>
              <a:t>ΜΠΛΕ</a:t>
            </a:r>
          </a:p>
          <a:p>
            <a:endParaRPr lang="el-GR" b="1" dirty="0" smtClean="0">
              <a:solidFill>
                <a:srgbClr val="002060"/>
              </a:solidFill>
              <a:latin typeface="Arial" panose="020B0604020202020204" pitchFamily="34" charset="0"/>
              <a:cs typeface="Arial" panose="020B0604020202020204" pitchFamily="34" charset="0"/>
            </a:endParaRPr>
          </a:p>
          <a:p>
            <a:r>
              <a:rPr lang="el-GR" sz="2000" dirty="0" smtClean="0">
                <a:latin typeface="Arial" panose="020B0604020202020204" pitchFamily="34" charset="0"/>
                <a:cs typeface="Arial" panose="020B0604020202020204" pitchFamily="34" charset="0"/>
              </a:rPr>
              <a:t>Ήδη </a:t>
            </a:r>
            <a:r>
              <a:rPr lang="el-GR" sz="2000" dirty="0">
                <a:latin typeface="Arial" panose="020B0604020202020204" pitchFamily="34" charset="0"/>
                <a:cs typeface="Arial" panose="020B0604020202020204" pitchFamily="34" charset="0"/>
              </a:rPr>
              <a:t>από τους Προελληνικούς χρόνους η συνηθέστερη μπλε χρωστική, και μάλλον η αρχαιότερη τεχνητή χρωστική ουσία, ήταν μια υαλώδους υφής που πρέκυπτε από την τήξη μείγματος πυρριτικής άμμου, ανθρακικού ασβεστίου, αλάτων νατρίου (σόδα) και οξειδίου του χαλκού. Όσο πιό λεπτοτριμμένο ήταν το γυαλί τόσο πιό </a:t>
            </a:r>
            <a:r>
              <a:rPr lang="el-GR" sz="2000" dirty="0" smtClean="0">
                <a:latin typeface="Arial" panose="020B0604020202020204" pitchFamily="34" charset="0"/>
                <a:cs typeface="Arial" panose="020B0604020202020204" pitchFamily="34" charset="0"/>
              </a:rPr>
              <a:t>φωτεινό </a:t>
            </a:r>
            <a:r>
              <a:rPr lang="el-GR" sz="2000" dirty="0">
                <a:latin typeface="Arial" panose="020B0604020202020204" pitchFamily="34" charset="0"/>
                <a:cs typeface="Arial" panose="020B0604020202020204" pitchFamily="34" charset="0"/>
              </a:rPr>
              <a:t>γινόταν το μπλέ. Ανάλογα με τον τόπο προέλευσης, οι αρχαίοι διέκριναν τρία είδη κυανού, όπως σημειώνει ο Θεόφραστος </a:t>
            </a:r>
            <a:r>
              <a:rPr lang="el-GR" sz="2000" dirty="0" smtClean="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Το αιγυπτιακό, το σκυθικό και το κυπριακό κυανό.</a:t>
            </a:r>
            <a:endParaRPr lang="en-US" sz="2000" b="1" dirty="0">
              <a:latin typeface="Arial" panose="020B0604020202020204" pitchFamily="34" charset="0"/>
              <a:cs typeface="Arial" panose="020B0604020202020204" pitchFamily="34" charset="0"/>
            </a:endParaRPr>
          </a:p>
          <a:p>
            <a:endParaRPr lang="el-GR"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125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690" y="176768"/>
            <a:ext cx="3002844" cy="6555641"/>
          </a:xfrm>
          <a:prstGeom prst="rect">
            <a:avLst/>
          </a:prstGeom>
        </p:spPr>
        <p:txBody>
          <a:bodyPr wrap="square">
            <a:spAutoFit/>
          </a:bodyPr>
          <a:lstStyle/>
          <a:p>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Αιγυπτιακό κυανό </a:t>
            </a:r>
            <a:r>
              <a:rPr lang="el-GR" sz="2000" dirty="0">
                <a:latin typeface="Arial" panose="020B0604020202020204" pitchFamily="34" charset="0"/>
                <a:cs typeface="Arial" panose="020B0604020202020204" pitchFamily="34" charset="0"/>
              </a:rPr>
              <a:t>,   είναι ένα συνθετικό πυριτικό άλας του χαλκού  και πιθανώς </a:t>
            </a:r>
            <a:r>
              <a:rPr lang="el-GR" sz="2000" b="1" dirty="0">
                <a:latin typeface="Arial" panose="020B0604020202020204" pitchFamily="34" charset="0"/>
                <a:cs typeface="Arial" panose="020B0604020202020204" pitchFamily="34" charset="0"/>
              </a:rPr>
              <a:t>το πρώτο συνθετικό χρώμα στην ιστορία της ζωγραφικής. </a:t>
            </a:r>
            <a:r>
              <a:rPr lang="el-GR" sz="2000" dirty="0">
                <a:latin typeface="Arial" panose="020B0604020202020204" pitchFamily="34" charset="0"/>
                <a:cs typeface="Arial" panose="020B0604020202020204" pitchFamily="34" charset="0"/>
              </a:rPr>
              <a:t>Η χρήση του απαντά στην Αίγυπτο ήδη από την 3</a:t>
            </a:r>
            <a:r>
              <a:rPr lang="el-GR" sz="2000" baseline="30000" dirty="0">
                <a:latin typeface="Arial" panose="020B0604020202020204" pitchFamily="34" charset="0"/>
                <a:cs typeface="Arial" panose="020B0604020202020204" pitchFamily="34" charset="0"/>
              </a:rPr>
              <a:t>η</a:t>
            </a:r>
            <a:r>
              <a:rPr lang="el-GR" sz="2000" dirty="0">
                <a:latin typeface="Arial" panose="020B0604020202020204" pitchFamily="34" charset="0"/>
                <a:cs typeface="Arial" panose="020B0604020202020204" pitchFamily="34" charset="0"/>
              </a:rPr>
              <a:t> χιλιετία π.Χ, στη συνέχεια στο Αιγαίο της εποχής του χαλκού, και τέλος στην ελληνική και τη Ρωμαϊκή ζωγραφική. Το αιγυπτιακό κυανό είναι η κυρίαρχη μπλε χρωστική  που χρησιμοποιείται στην ελληνική ζωγραφική καθώς τα φυσικά κυανά είναι σπάνια.</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880" y="671815"/>
            <a:ext cx="3122327" cy="55655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866" y="1475382"/>
            <a:ext cx="4507303" cy="3748178"/>
          </a:xfrm>
          <a:prstGeom prst="rect">
            <a:avLst/>
          </a:prstGeom>
        </p:spPr>
      </p:pic>
    </p:spTree>
    <p:extLst>
      <p:ext uri="{BB962C8B-B14F-4D97-AF65-F5344CB8AC3E}">
        <p14:creationId xmlns:p14="http://schemas.microsoft.com/office/powerpoint/2010/main" val="997829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6357" y="1159580"/>
            <a:ext cx="4741334" cy="4351338"/>
          </a:xfrm>
        </p:spPr>
        <p:txBody>
          <a:bodyPr/>
          <a:lstStyle/>
          <a:p>
            <a:pPr marL="0" indent="0">
              <a:buNone/>
            </a:pPr>
            <a:r>
              <a:rPr lang="el-GR" sz="2400" dirty="0"/>
              <a:t>Ο Θεόφραστος το αναφέρει ως «</a:t>
            </a:r>
            <a:r>
              <a:rPr lang="el-GR" sz="2400" b="1" dirty="0"/>
              <a:t>κύανος</a:t>
            </a:r>
            <a:r>
              <a:rPr lang="el-GR" sz="2400" dirty="0"/>
              <a:t>» και ο Βιτρούβιος περιγράφει την διαδικασία παραγωγής του αιγυπτιακού κυανού (</a:t>
            </a:r>
            <a:r>
              <a:rPr lang="en-US" sz="2400" b="1" dirty="0" err="1"/>
              <a:t>caeruleum</a:t>
            </a:r>
            <a:r>
              <a:rPr lang="el-GR" sz="2400" dirty="0"/>
              <a:t>) ως μια διαδικασία πολλών σταδίων, όπου θερμαίνονται μαζί </a:t>
            </a:r>
            <a:r>
              <a:rPr lang="el-GR" sz="2400" dirty="0" smtClean="0"/>
              <a:t>χαλαζιακή </a:t>
            </a:r>
            <a:r>
              <a:rPr lang="el-GR" sz="2400" dirty="0"/>
              <a:t>άμμος, μια ένωση χαλκού, ανθρακικό ασβέστιο και μια μικρή ποσότητα ενός αλκαλίου (όπως φυτική τέφρα) σε θερμοκρασίες 800 – 1000 ο</a:t>
            </a:r>
            <a:r>
              <a:rPr lang="en-US" sz="2400" dirty="0"/>
              <a:t>C </a:t>
            </a:r>
            <a:r>
              <a:rPr lang="el-GR" sz="2400" dirty="0" smtClean="0"/>
              <a:t>και για </a:t>
            </a:r>
            <a:r>
              <a:rPr lang="el-GR" sz="2400" dirty="0"/>
              <a:t>αρκετές ώρες.</a:t>
            </a:r>
            <a:endParaRPr lang="en-US" sz="2400" dirty="0"/>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32" y="1159580"/>
            <a:ext cx="4775201" cy="3581401"/>
          </a:xfrm>
          <a:prstGeom prst="rect">
            <a:avLst/>
          </a:prstGeom>
        </p:spPr>
      </p:pic>
    </p:spTree>
    <p:extLst>
      <p:ext uri="{BB962C8B-B14F-4D97-AF65-F5344CB8AC3E}">
        <p14:creationId xmlns:p14="http://schemas.microsoft.com/office/powerpoint/2010/main" val="1252567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645" y="154870"/>
            <a:ext cx="4501444" cy="4351338"/>
          </a:xfrm>
        </p:spPr>
        <p:txBody>
          <a:bodyPr>
            <a:normAutofit/>
          </a:bodyPr>
          <a:lstStyle/>
          <a:p>
            <a:pPr marL="0" indent="0">
              <a:buNone/>
            </a:pPr>
            <a:r>
              <a:rPr lang="el-GR" sz="2000" dirty="0">
                <a:latin typeface="Arial" panose="020B0604020202020204" pitchFamily="34" charset="0"/>
                <a:cs typeface="Arial" panose="020B0604020202020204" pitchFamily="34" charset="0"/>
              </a:rPr>
              <a:t>Το</a:t>
            </a:r>
            <a:r>
              <a:rPr lang="el-GR" sz="2000" b="1" dirty="0">
                <a:latin typeface="Arial" panose="020B0604020202020204" pitchFamily="34" charset="0"/>
                <a:cs typeface="Arial" panose="020B0604020202020204" pitchFamily="34" charset="0"/>
              </a:rPr>
              <a:t> σκυθικό κυανό </a:t>
            </a:r>
            <a:r>
              <a:rPr lang="el-GR" sz="2000" dirty="0">
                <a:latin typeface="Arial" panose="020B0604020202020204" pitchFamily="34" charset="0"/>
                <a:cs typeface="Arial" panose="020B0604020202020204" pitchFamily="34" charset="0"/>
              </a:rPr>
              <a:t>παρασκευαζόταν από τον φυσικό </a:t>
            </a:r>
            <a:r>
              <a:rPr lang="el-GR" sz="2000" dirty="0" smtClean="0">
                <a:latin typeface="Arial" panose="020B0604020202020204" pitchFamily="34" charset="0"/>
                <a:cs typeface="Arial" panose="020B0604020202020204" pitchFamily="34" charset="0"/>
              </a:rPr>
              <a:t>ημιπολύτιμο </a:t>
            </a:r>
            <a:r>
              <a:rPr lang="el-GR" sz="2000" dirty="0">
                <a:latin typeface="Arial" panose="020B0604020202020204" pitchFamily="34" charset="0"/>
                <a:cs typeface="Arial" panose="020B0604020202020204" pitchFamily="34" charset="0"/>
              </a:rPr>
              <a:t>λίθο </a:t>
            </a:r>
            <a:r>
              <a:rPr lang="el-GR" sz="2000" b="1" dirty="0">
                <a:latin typeface="Arial" panose="020B0604020202020204" pitchFamily="34" charset="0"/>
                <a:cs typeface="Arial" panose="020B0604020202020204" pitchFamily="34" charset="0"/>
              </a:rPr>
              <a:t>λαζουρίτη </a:t>
            </a:r>
            <a:r>
              <a:rPr lang="el-GR"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Lapis Lazuli</a:t>
            </a:r>
            <a:r>
              <a:rPr lang="el-GR" sz="2000" dirty="0" smtClean="0">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H </a:t>
            </a:r>
            <a:r>
              <a:rPr lang="el-GR" sz="2000" dirty="0">
                <a:latin typeface="Arial" panose="020B0604020202020204" pitchFamily="34" charset="0"/>
                <a:cs typeface="Arial" panose="020B0604020202020204" pitchFamily="34" charset="0"/>
              </a:rPr>
              <a:t>κοιτίδα των Σκυθών, ευρασιατικού λαού της στέπας, συμπίπτει λίγο πολύ με τις περιοχές που εντοπίζεται ο λαζουρίτης, δηλαδή το Αφγανιστάν, το Θιβέτ και τη λίμνη Βαϊκάλη.</a:t>
            </a: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1066" y="767748"/>
            <a:ext cx="4910668" cy="350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813754"/>
            <a:ext cx="5782734" cy="3855156"/>
          </a:xfrm>
          <a:prstGeom prst="rect">
            <a:avLst/>
          </a:prstGeom>
        </p:spPr>
      </p:pic>
    </p:spTree>
    <p:extLst>
      <p:ext uri="{BB962C8B-B14F-4D97-AF65-F5344CB8AC3E}">
        <p14:creationId xmlns:p14="http://schemas.microsoft.com/office/powerpoint/2010/main" val="241689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488" y="3996267"/>
            <a:ext cx="9144000" cy="2387600"/>
          </a:xfrm>
        </p:spPr>
        <p:txBody>
          <a:bodyPr>
            <a:noAutofit/>
          </a:bodyPr>
          <a:lstStyle/>
          <a:p>
            <a:r>
              <a:rPr lang="el-GR" sz="2000" dirty="0" smtClean="0">
                <a:latin typeface="Arial" panose="020B0604020202020204" pitchFamily="34" charset="0"/>
                <a:cs typeface="Arial" panose="020B0604020202020204" pitchFamily="34" charset="0"/>
              </a:rPr>
              <a:t>Το γράμμα </a:t>
            </a:r>
            <a:r>
              <a:rPr lang="el-GR" sz="2000" b="1" dirty="0" smtClean="0">
                <a:solidFill>
                  <a:srgbClr val="0070C0"/>
                </a:solidFill>
                <a:latin typeface="Arial" panose="020B0604020202020204" pitchFamily="34" charset="0"/>
                <a:cs typeface="Arial" panose="020B0604020202020204" pitchFamily="34" charset="0"/>
              </a:rPr>
              <a:t>ρο</a:t>
            </a:r>
            <a:r>
              <a:rPr lang="el-GR" sz="2000" dirty="0" smtClean="0">
                <a:latin typeface="Arial" panose="020B0604020202020204" pitchFamily="34" charset="0"/>
                <a:cs typeface="Arial" panose="020B0604020202020204" pitchFamily="34" charset="0"/>
              </a:rPr>
              <a:t> χωρίζει την λέξη χώμα από τη λέξη χρώμα.</a:t>
            </a:r>
            <a:br>
              <a:rPr lang="el-GR" sz="2000" dirty="0" smtClean="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Τ</a:t>
            </a:r>
            <a:r>
              <a:rPr lang="el-GR" sz="2000" dirty="0" smtClean="0">
                <a:latin typeface="Arial" panose="020B0604020202020204" pitchFamily="34" charset="0"/>
                <a:cs typeface="Arial" panose="020B0604020202020204" pitchFamily="34" charset="0"/>
              </a:rPr>
              <a:t>α χρώματα </a:t>
            </a:r>
            <a:r>
              <a:rPr lang="el-GR" sz="2000" dirty="0">
                <a:latin typeface="Arial" panose="020B0604020202020204" pitchFamily="34" charset="0"/>
                <a:cs typeface="Arial" panose="020B0604020202020204" pitchFamily="34" charset="0"/>
              </a:rPr>
              <a:t>σ</a:t>
            </a:r>
            <a:r>
              <a:rPr lang="el-GR" sz="2000" dirty="0" smtClean="0">
                <a:latin typeface="Arial" panose="020B0604020202020204" pitchFamily="34" charset="0"/>
                <a:cs typeface="Arial" panose="020B0604020202020204" pitchFamily="34" charset="0"/>
              </a:rPr>
              <a:t>την υλική τους μορφή προέρχονται από την φύση </a:t>
            </a:r>
            <a:r>
              <a:rPr lang="en-US" sz="2000" dirty="0" smtClean="0">
                <a:latin typeface="Arial" panose="020B0604020202020204" pitchFamily="34" charset="0"/>
                <a:cs typeface="Arial" panose="020B0604020202020204" pitchFamily="34" charset="0"/>
              </a:rPr>
              <a:t>.</a:t>
            </a:r>
            <a:r>
              <a:rPr lang="el-GR" sz="2000" dirty="0" smtClean="0">
                <a:latin typeface="Arial" panose="020B0604020202020204" pitchFamily="34" charset="0"/>
                <a:cs typeface="Arial" panose="020B0604020202020204" pitchFamily="34" charset="0"/>
              </a:rPr>
              <a:t>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Κοίταξε την γη, δες τα διαφορετικά κίτρινα, κόκκινα, καφετιά, γκρίζα, πράσινα χώματα στο έδαφος, στις ράχες και τις πλαγιές των βουνών.</a:t>
            </a:r>
            <a:br>
              <a:rPr lang="el-GR" sz="2000" dirty="0" smtClean="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Περπάτησε στη βοτσαλωτή παραλία, στην όχθη ενός ποταμού , παρακολούθησε την ατέλειωτη πολυχρωμία πάνω στα βότσαλα και την άμμο κι αν αναρωτηθείς τι χρώματα χρησιμοποίησαν στις ζωγραφιές τους οι πρώτοι άνθρωποι των σπηλαίων, αμέσως θα δώσεις μόνος σου την απάντηση.</a:t>
            </a:r>
            <a:br>
              <a:rPr lang="el-GR" sz="2000" dirty="0" smtClean="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Ναι , πήραν την χρωματιστή πέτρα, την θρυμμάτισαν σε σκόνη και προσπάθησαν  στην συνέχεια να την κάνουν να «σταθεί» πάνω στην επιφάνεια του βράχου , να γίνει δηλαδή από χρωματιστή σκόνη, ένα σταθερό χρώμα , αδύνατο να φύγει από την επιφάνεια του βράχου με την διάβρωση </a:t>
            </a:r>
            <a:r>
              <a:rPr lang="el-GR" sz="2000" dirty="0">
                <a:latin typeface="Arial" panose="020B0604020202020204" pitchFamily="34" charset="0"/>
                <a:cs typeface="Arial" panose="020B0604020202020204" pitchFamily="34" charset="0"/>
              </a:rPr>
              <a:t>ή</a:t>
            </a:r>
            <a:r>
              <a:rPr lang="el-GR" sz="2000" dirty="0" smtClean="0">
                <a:latin typeface="Arial" panose="020B0604020202020204" pitchFamily="34" charset="0"/>
                <a:cs typeface="Arial" panose="020B0604020202020204" pitchFamily="34" charset="0"/>
              </a:rPr>
              <a:t> την τριβή. </a:t>
            </a:r>
            <a:br>
              <a:rPr lang="el-GR" sz="2000" dirty="0" smtClean="0">
                <a:latin typeface="Arial" panose="020B0604020202020204" pitchFamily="34" charset="0"/>
                <a:cs typeface="Arial" panose="020B0604020202020204" pitchFamily="34" charset="0"/>
              </a:rPr>
            </a:br>
            <a:r>
              <a:rPr lang="el-GR" sz="1800" dirty="0" smtClean="0">
                <a:latin typeface="Arial" panose="020B0604020202020204" pitchFamily="34" charset="0"/>
                <a:cs typeface="Arial" panose="020B0604020202020204" pitchFamily="34" charset="0"/>
              </a:rPr>
              <a:t/>
            </a:r>
            <a:br>
              <a:rPr lang="el-GR" sz="1800" dirty="0" smtClean="0">
                <a:latin typeface="Arial" panose="020B0604020202020204" pitchFamily="34" charset="0"/>
                <a:cs typeface="Arial" panose="020B0604020202020204" pitchFamily="34" charset="0"/>
              </a:rPr>
            </a:br>
            <a:r>
              <a:rPr lang="el-GR"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379" y="321201"/>
            <a:ext cx="2612571" cy="1745198"/>
          </a:xfrm>
          <a:prstGeom prst="rect">
            <a:avLst/>
          </a:prstGeom>
        </p:spPr>
      </p:pic>
    </p:spTree>
    <p:extLst>
      <p:ext uri="{BB962C8B-B14F-4D97-AF65-F5344CB8AC3E}">
        <p14:creationId xmlns:p14="http://schemas.microsoft.com/office/powerpoint/2010/main" val="39053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525" y="320512"/>
            <a:ext cx="5434949" cy="369332"/>
          </a:xfrm>
          <a:prstGeom prst="rect">
            <a:avLst/>
          </a:prstGeom>
        </p:spPr>
        <p:txBody>
          <a:bodyPr wrap="none">
            <a:spAutoFit/>
          </a:bodyPr>
          <a:lstStyle/>
          <a:p>
            <a:r>
              <a:rPr lang="en-US" dirty="0"/>
              <a:t>https://youtu.be/dQXRDty6MOA?si=6noputoJ03hCy7xh</a:t>
            </a:r>
          </a:p>
        </p:txBody>
      </p:sp>
      <p:pic>
        <p:nvPicPr>
          <p:cNvPr id="3" name="dQXRDty6MOA"/>
          <p:cNvPicPr>
            <a:picLocks noGrp="1" noRot="1" noChangeAspect="1"/>
          </p:cNvPicPr>
          <p:nvPr>
            <p:ph idx="1"/>
            <a:videoFile r:link="rId1"/>
          </p:nvPr>
        </p:nvPicPr>
        <p:blipFill>
          <a:blip r:embed="rId3"/>
          <a:stretch>
            <a:fillRect/>
          </a:stretch>
        </p:blipFill>
        <p:spPr>
          <a:xfrm>
            <a:off x="1273136" y="1038578"/>
            <a:ext cx="9440019" cy="5310011"/>
          </a:xfrm>
          <a:prstGeom prst="rect">
            <a:avLst/>
          </a:prstGeom>
        </p:spPr>
      </p:pic>
    </p:spTree>
    <p:extLst>
      <p:ext uri="{BB962C8B-B14F-4D97-AF65-F5344CB8AC3E}">
        <p14:creationId xmlns:p14="http://schemas.microsoft.com/office/powerpoint/2010/main" val="335555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493537"/>
            <a:ext cx="3903133" cy="4351338"/>
          </a:xfrm>
        </p:spPr>
        <p:txBody>
          <a:bodyPr/>
          <a:lstStyle/>
          <a:p>
            <a:pPr marL="0" indent="0">
              <a:buNone/>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ινδικόν</a:t>
            </a:r>
            <a:r>
              <a:rPr lang="el-GR"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indicum</a:t>
            </a:r>
            <a:r>
              <a:rPr lang="el-GR" sz="2000" dirty="0">
                <a:latin typeface="Arial" panose="020B0604020202020204" pitchFamily="34" charset="0"/>
                <a:cs typeface="Arial" panose="020B0604020202020204" pitchFamily="34" charset="0"/>
              </a:rPr>
              <a:t> ή </a:t>
            </a:r>
            <a:r>
              <a:rPr lang="en-US" sz="2000" b="1" dirty="0">
                <a:latin typeface="Arial" panose="020B0604020202020204" pitchFamily="34" charset="0"/>
                <a:cs typeface="Arial" panose="020B0604020202020204" pitchFamily="34" charset="0"/>
              </a:rPr>
              <a:t>indigo</a:t>
            </a:r>
            <a:r>
              <a:rPr lang="el-GR" sz="2000" b="1"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κοινώς</a:t>
            </a:r>
            <a:r>
              <a:rPr lang="el-GR" sz="2000" b="1" dirty="0" smtClean="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λουλάκι, </a:t>
            </a:r>
            <a:r>
              <a:rPr lang="el-GR" sz="2000" dirty="0">
                <a:latin typeface="Arial" panose="020B0604020202020204" pitchFamily="34" charset="0"/>
                <a:cs typeface="Arial" panose="020B0604020202020204" pitchFamily="34" charset="0"/>
              </a:rPr>
              <a:t>φυτικής προέλευσης από την Ινδία και το υπόκατάστατό του που παρασκευάζεται από την ισάτιδα την βαφική</a:t>
            </a:r>
            <a:r>
              <a:rPr lang="el-GR" sz="2000" b="1"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isatis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tinctoria</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t>
            </a:r>
            <a:r>
              <a:rPr lang="el-GR" sz="2000" dirty="0">
                <a:latin typeface="Arial" panose="020B0604020202020204" pitchFamily="34" charset="0"/>
                <a:cs typeface="Arial" panose="020B0604020202020204" pitchFamily="34" charset="0"/>
              </a:rPr>
              <a:t>χει μια απόχρωση μεταξύ του μπλε και του βιολέ.</a:t>
            </a:r>
            <a:endParaRPr lang="en-US" sz="2000" dirty="0">
              <a:latin typeface="Arial" panose="020B060402020202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22" y="373944"/>
            <a:ext cx="4191000" cy="3378200"/>
          </a:xfrm>
          <a:prstGeom prst="rect">
            <a:avLst/>
          </a:prstGeom>
        </p:spPr>
      </p:pic>
      <p:sp>
        <p:nvSpPr>
          <p:cNvPr id="6" name="TextBox 5"/>
          <p:cNvSpPr txBox="1"/>
          <p:nvPr/>
        </p:nvSpPr>
        <p:spPr>
          <a:xfrm>
            <a:off x="9268178" y="4030133"/>
            <a:ext cx="2356799" cy="369332"/>
          </a:xfrm>
          <a:prstGeom prst="rect">
            <a:avLst/>
          </a:prstGeom>
          <a:noFill/>
        </p:spPr>
        <p:txBody>
          <a:bodyPr wrap="none" rtlCol="0">
            <a:spAutoFit/>
          </a:bodyPr>
          <a:lstStyle/>
          <a:p>
            <a:r>
              <a:rPr lang="el-GR" dirty="0" smtClean="0"/>
              <a:t>Το φυτό, </a:t>
            </a:r>
            <a:r>
              <a:rPr lang="en-US" dirty="0" err="1" smtClean="0"/>
              <a:t>isatis</a:t>
            </a:r>
            <a:r>
              <a:rPr lang="en-US" dirty="0" smtClean="0"/>
              <a:t> </a:t>
            </a:r>
            <a:r>
              <a:rPr lang="en-US" dirty="0" err="1" smtClean="0"/>
              <a:t>tinctoria</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23" y="3248012"/>
            <a:ext cx="6299863" cy="2768966"/>
          </a:xfrm>
          <a:prstGeom prst="rect">
            <a:avLst/>
          </a:prstGeom>
        </p:spPr>
      </p:pic>
    </p:spTree>
    <p:extLst>
      <p:ext uri="{BB962C8B-B14F-4D97-AF65-F5344CB8AC3E}">
        <p14:creationId xmlns:p14="http://schemas.microsoft.com/office/powerpoint/2010/main" val="6557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089" y="403225"/>
            <a:ext cx="4524021" cy="5726641"/>
          </a:xfrm>
        </p:spPr>
        <p:txBody>
          <a:bodyPr>
            <a:normAutofit fontScale="92500" lnSpcReduction="20000"/>
          </a:bodyPr>
          <a:lstStyle/>
          <a:p>
            <a:pPr marL="0" indent="0">
              <a:buNone/>
            </a:pPr>
            <a:r>
              <a:rPr lang="el-GR" sz="2600" dirty="0">
                <a:latin typeface="Arial" panose="020B0604020202020204" pitchFamily="34" charset="0"/>
                <a:cs typeface="Arial" panose="020B0604020202020204" pitchFamily="34" charset="0"/>
              </a:rPr>
              <a:t>Άσπρο του μολύβδου, το</a:t>
            </a:r>
            <a:r>
              <a:rPr lang="el-GR" sz="2600" b="1" dirty="0">
                <a:latin typeface="Arial" panose="020B0604020202020204" pitchFamily="34" charset="0"/>
                <a:cs typeface="Arial" panose="020B0604020202020204" pitchFamily="34" charset="0"/>
              </a:rPr>
              <a:t> </a:t>
            </a:r>
            <a:endParaRPr lang="el-GR" sz="2600" b="1" dirty="0" smtClean="0">
              <a:latin typeface="Arial" panose="020B0604020202020204" pitchFamily="34" charset="0"/>
              <a:cs typeface="Arial" panose="020B0604020202020204" pitchFamily="34" charset="0"/>
            </a:endParaRPr>
          </a:p>
          <a:p>
            <a:pPr marL="0" indent="0">
              <a:buNone/>
            </a:pPr>
            <a:r>
              <a:rPr lang="el-GR" sz="2600" b="1" dirty="0" smtClean="0">
                <a:latin typeface="Arial" panose="020B0604020202020204" pitchFamily="34" charset="0"/>
                <a:cs typeface="Arial" panose="020B0604020202020204" pitchFamily="34" charset="0"/>
              </a:rPr>
              <a:t>«Ψιμύθιον</a:t>
            </a:r>
            <a:r>
              <a:rPr lang="el-GR" sz="2600" b="1" dirty="0">
                <a:latin typeface="Arial" panose="020B0604020202020204" pitchFamily="34" charset="0"/>
                <a:cs typeface="Arial" panose="020B0604020202020204" pitchFamily="34" charset="0"/>
              </a:rPr>
              <a:t>» </a:t>
            </a:r>
            <a:r>
              <a:rPr lang="el-GR" sz="2600" dirty="0">
                <a:latin typeface="Arial" panose="020B0604020202020204" pitchFamily="34" charset="0"/>
                <a:cs typeface="Arial" panose="020B0604020202020204" pitchFamily="34" charset="0"/>
              </a:rPr>
              <a:t>για τους αρχαίους έλληνες ή το κοινώς </a:t>
            </a:r>
            <a:endParaRPr lang="el-GR" sz="2600" dirty="0" smtClean="0">
              <a:latin typeface="Arial" panose="020B0604020202020204" pitchFamily="34" charset="0"/>
              <a:cs typeface="Arial" panose="020B0604020202020204" pitchFamily="34" charset="0"/>
            </a:endParaRPr>
          </a:p>
          <a:p>
            <a:pPr marL="0" indent="0">
              <a:buNone/>
            </a:pPr>
            <a:r>
              <a:rPr lang="el-GR" sz="2600" dirty="0" smtClean="0">
                <a:latin typeface="Arial" panose="020B0604020202020204" pitchFamily="34" charset="0"/>
                <a:cs typeface="Arial" panose="020B0604020202020204" pitchFamily="34" charset="0"/>
              </a:rPr>
              <a:t>«</a:t>
            </a:r>
            <a:r>
              <a:rPr lang="el-GR" sz="2600" b="1" dirty="0">
                <a:latin typeface="Arial" panose="020B0604020202020204" pitchFamily="34" charset="0"/>
                <a:cs typeface="Arial" panose="020B0604020202020204" pitchFamily="34" charset="0"/>
              </a:rPr>
              <a:t>στουπέτσι» </a:t>
            </a:r>
            <a:r>
              <a:rPr lang="el-GR" sz="2600" dirty="0">
                <a:latin typeface="Arial" panose="020B0604020202020204" pitchFamily="34" charset="0"/>
                <a:cs typeface="Arial" panose="020B0604020202020204" pitchFamily="34" charset="0"/>
              </a:rPr>
              <a:t>και για τους </a:t>
            </a:r>
            <a:endParaRPr lang="el-GR" sz="2600" dirty="0" smtClean="0">
              <a:latin typeface="Arial" panose="020B0604020202020204" pitchFamily="34" charset="0"/>
              <a:cs typeface="Arial" panose="020B0604020202020204" pitchFamily="34" charset="0"/>
            </a:endParaRPr>
          </a:p>
          <a:p>
            <a:pPr marL="0" indent="0">
              <a:buNone/>
            </a:pPr>
            <a:r>
              <a:rPr lang="el-GR" sz="2600" dirty="0" smtClean="0">
                <a:latin typeface="Arial" panose="020B0604020202020204" pitchFamily="34" charset="0"/>
                <a:cs typeface="Arial" panose="020B0604020202020204" pitchFamily="34" charset="0"/>
              </a:rPr>
              <a:t>Ρωμαίους </a:t>
            </a:r>
            <a:r>
              <a:rPr lang="el-GR" sz="2600" dirty="0">
                <a:latin typeface="Arial" panose="020B0604020202020204" pitchFamily="34" charset="0"/>
                <a:cs typeface="Arial" panose="020B0604020202020204" pitchFamily="34" charset="0"/>
              </a:rPr>
              <a:t>το </a:t>
            </a:r>
            <a:r>
              <a:rPr lang="en-US" sz="2600" b="1" dirty="0" err="1">
                <a:latin typeface="Arial" panose="020B0604020202020204" pitchFamily="34" charset="0"/>
                <a:cs typeface="Arial" panose="020B0604020202020204" pitchFamily="34" charset="0"/>
              </a:rPr>
              <a:t>cerussa</a:t>
            </a:r>
            <a:r>
              <a:rPr lang="el-GR" sz="2600" b="1" dirty="0">
                <a:latin typeface="Arial" panose="020B0604020202020204" pitchFamily="34" charset="0"/>
                <a:cs typeface="Arial" panose="020B0604020202020204" pitchFamily="34" charset="0"/>
              </a:rPr>
              <a:t>,</a:t>
            </a:r>
            <a:r>
              <a:rPr lang="el-GR" sz="2600" dirty="0">
                <a:latin typeface="Arial" panose="020B0604020202020204" pitchFamily="34" charset="0"/>
                <a:cs typeface="Arial" panose="020B0604020202020204" pitchFamily="34" charset="0"/>
              </a:rPr>
              <a:t> </a:t>
            </a:r>
            <a:endParaRPr lang="el-GR" sz="2600" dirty="0" smtClean="0">
              <a:latin typeface="Arial" panose="020B0604020202020204" pitchFamily="34" charset="0"/>
              <a:cs typeface="Arial" panose="020B0604020202020204" pitchFamily="34" charset="0"/>
            </a:endParaRPr>
          </a:p>
          <a:p>
            <a:pPr marL="0" indent="0">
              <a:buNone/>
            </a:pPr>
            <a:r>
              <a:rPr lang="el-GR" sz="2600" dirty="0" smtClean="0">
                <a:latin typeface="Arial" panose="020B0604020202020204" pitchFamily="34" charset="0"/>
                <a:cs typeface="Arial" panose="020B0604020202020204" pitchFamily="34" charset="0"/>
              </a:rPr>
              <a:t>είναι </a:t>
            </a:r>
            <a:r>
              <a:rPr lang="el-GR" sz="2600" dirty="0">
                <a:latin typeface="Arial" panose="020B0604020202020204" pitchFamily="34" charset="0"/>
                <a:cs typeface="Arial" panose="020B0604020202020204" pitchFamily="34" charset="0"/>
              </a:rPr>
              <a:t>ένας βασικός </a:t>
            </a:r>
            <a:r>
              <a:rPr lang="el-GR" sz="2600" dirty="0" smtClean="0">
                <a:latin typeface="Arial" panose="020B0604020202020204" pitchFamily="34" charset="0"/>
                <a:cs typeface="Arial" panose="020B0604020202020204" pitchFamily="34" charset="0"/>
              </a:rPr>
              <a:t>μόλυβδος </a:t>
            </a:r>
            <a:r>
              <a:rPr lang="en-US" sz="2600" dirty="0">
                <a:latin typeface="Arial" panose="020B0604020202020204" pitchFamily="34" charset="0"/>
                <a:cs typeface="Arial" panose="020B0604020202020204" pitchFamily="34" charset="0"/>
              </a:rPr>
              <a:t>o </a:t>
            </a:r>
            <a:r>
              <a:rPr lang="el-GR" sz="2600" dirty="0">
                <a:latin typeface="Arial" panose="020B0604020202020204" pitchFamily="34" charset="0"/>
                <a:cs typeface="Arial" panose="020B0604020202020204" pitchFamily="34" charset="0"/>
              </a:rPr>
              <a:t>οποίος εμφανίζεται φυσικά ως ορυκτό, αλλά μπορεί να παραχθεί μιας απλής διαδικασίας που περιγράφεται από τον θεόφραστο </a:t>
            </a:r>
            <a:r>
              <a:rPr lang="el-GR" sz="2600" dirty="0" smtClean="0">
                <a:latin typeface="Arial" panose="020B0604020202020204" pitchFamily="34" charset="0"/>
                <a:cs typeface="Arial" panose="020B0604020202020204" pitchFamily="34" charset="0"/>
              </a:rPr>
              <a:t> (Περί </a:t>
            </a:r>
            <a:r>
              <a:rPr lang="el-GR" sz="2600" dirty="0">
                <a:latin typeface="Arial" panose="020B0604020202020204" pitchFamily="34" charset="0"/>
                <a:cs typeface="Arial" panose="020B0604020202020204" pitchFamily="34" charset="0"/>
              </a:rPr>
              <a:t>λίθων 56</a:t>
            </a:r>
            <a:r>
              <a:rPr lang="el-GR" sz="2600" dirty="0" smtClean="0">
                <a:latin typeface="Arial" panose="020B0604020202020204" pitchFamily="34" charset="0"/>
                <a:cs typeface="Arial" panose="020B0604020202020204" pitchFamily="34" charset="0"/>
              </a:rPr>
              <a:t>.)</a:t>
            </a:r>
          </a:p>
          <a:p>
            <a:pPr marL="0" indent="0">
              <a:buNone/>
            </a:pPr>
            <a:r>
              <a:rPr lang="el-GR" sz="2400" dirty="0" smtClean="0">
                <a:latin typeface="Arial" panose="020B0604020202020204" pitchFamily="34" charset="0"/>
                <a:cs typeface="Arial" panose="020B0604020202020204" pitchFamily="34" charset="0"/>
              </a:rPr>
              <a:t>Το μεταχειρίζονταν από τους αρχαίους χρόνους στην κοσμητική για την λεύκανση της επιδερμίδας του προσώπου.</a:t>
            </a:r>
          </a:p>
          <a:p>
            <a:pPr marL="0" indent="0">
              <a:buNone/>
            </a:pPr>
            <a:r>
              <a:rPr lang="el-GR" sz="2400" dirty="0" smtClean="0">
                <a:latin typeface="Arial" panose="020B0604020202020204" pitchFamily="34" charset="0"/>
                <a:cs typeface="Arial" panose="020B0604020202020204" pitchFamily="34" charset="0"/>
              </a:rPr>
              <a:t>Αρκετά δηλητηριώδης ουσία οπως αναγνωρίστηκε τον 19</a:t>
            </a:r>
            <a:r>
              <a:rPr lang="el-GR" sz="2400" baseline="30000" dirty="0" smtClean="0">
                <a:latin typeface="Arial" panose="020B0604020202020204" pitchFamily="34" charset="0"/>
                <a:cs typeface="Arial" panose="020B0604020202020204" pitchFamily="34" charset="0"/>
              </a:rPr>
              <a:t>ο</a:t>
            </a:r>
            <a:r>
              <a:rPr lang="el-GR" sz="2400" dirty="0" smtClean="0">
                <a:latin typeface="Arial" panose="020B0604020202020204" pitchFamily="34" charset="0"/>
                <a:cs typeface="Arial" panose="020B0604020202020204" pitchFamily="34" charset="0"/>
              </a:rPr>
              <a:t> αι. , οπότε και περιορίστηκε η χρήση της.</a:t>
            </a:r>
            <a:endParaRPr lang="en-US" sz="21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385" y="3986388"/>
            <a:ext cx="4233335" cy="26458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327" y="99816"/>
            <a:ext cx="3729450" cy="3804869"/>
          </a:xfrm>
          <a:prstGeom prst="rect">
            <a:avLst/>
          </a:prstGeom>
        </p:spPr>
      </p:pic>
      <p:sp>
        <p:nvSpPr>
          <p:cNvPr id="7" name="TextBox 6"/>
          <p:cNvSpPr txBox="1"/>
          <p:nvPr/>
        </p:nvSpPr>
        <p:spPr>
          <a:xfrm>
            <a:off x="7620000" y="549980"/>
            <a:ext cx="2245679" cy="369332"/>
          </a:xfrm>
          <a:prstGeom prst="rect">
            <a:avLst/>
          </a:prstGeom>
          <a:noFill/>
        </p:spPr>
        <p:txBody>
          <a:bodyPr wrap="none" rtlCol="0">
            <a:spAutoFit/>
          </a:bodyPr>
          <a:lstStyle/>
          <a:p>
            <a:r>
              <a:rPr lang="el-GR" dirty="0" smtClean="0"/>
              <a:t>Ορυκτό «κερουσίτης»</a:t>
            </a:r>
            <a:endParaRPr lang="en-US" dirty="0"/>
          </a:p>
        </p:txBody>
      </p:sp>
    </p:spTree>
    <p:extLst>
      <p:ext uri="{BB962C8B-B14F-4D97-AF65-F5344CB8AC3E}">
        <p14:creationId xmlns:p14="http://schemas.microsoft.com/office/powerpoint/2010/main" val="239244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245" y="719314"/>
            <a:ext cx="4185356" cy="4351338"/>
          </a:xfrm>
        </p:spPr>
        <p:txBody>
          <a:bodyPr/>
          <a:lstStyle/>
          <a:p>
            <a:pPr marL="0" indent="0">
              <a:buNone/>
            </a:pPr>
            <a:r>
              <a:rPr lang="el-GR" sz="2000" b="1" dirty="0">
                <a:solidFill>
                  <a:srgbClr val="FF0000"/>
                </a:solidFill>
                <a:latin typeface="Arial" panose="020B0604020202020204" pitchFamily="34" charset="0"/>
                <a:cs typeface="Arial" panose="020B0604020202020204" pitchFamily="34" charset="0"/>
              </a:rPr>
              <a:t>ΕΡΥΘΡΟ</a:t>
            </a:r>
            <a:endParaRPr lang="en-US" sz="2000" dirty="0">
              <a:solidFill>
                <a:srgbClr val="FF0000"/>
              </a:solidFill>
              <a:latin typeface="Arial" panose="020B0604020202020204" pitchFamily="34" charset="0"/>
              <a:cs typeface="Arial" panose="020B0604020202020204" pitchFamily="34" charset="0"/>
            </a:endParaRPr>
          </a:p>
          <a:p>
            <a:pPr marL="0" indent="0">
              <a:buNone/>
            </a:pPr>
            <a:r>
              <a:rPr lang="el-GR" sz="2000" dirty="0" smtClean="0">
                <a:latin typeface="Arial" panose="020B0604020202020204" pitchFamily="34" charset="0"/>
                <a:cs typeface="Arial" panose="020B0604020202020204" pitchFamily="34" charset="0"/>
              </a:rPr>
              <a:t>Το</a:t>
            </a:r>
            <a:r>
              <a:rPr lang="el-GR" sz="2000" b="1"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ερυθρό του μολύβδου ή το κόκκινο οξείδιο του μολύβδου, κοινώς το</a:t>
            </a:r>
            <a:r>
              <a:rPr lang="el-GR" sz="2000" b="1" dirty="0">
                <a:latin typeface="Arial" panose="020B0604020202020204" pitchFamily="34" charset="0"/>
                <a:cs typeface="Arial" panose="020B0604020202020204" pitchFamily="34" charset="0"/>
              </a:rPr>
              <a:t> «μίνιον» </a:t>
            </a:r>
            <a:r>
              <a:rPr lang="el-GR" sz="2000" dirty="0">
                <a:latin typeface="Arial" panose="020B0604020202020204" pitchFamily="34" charset="0"/>
                <a:cs typeface="Arial" panose="020B0604020202020204" pitchFamily="34" charset="0"/>
              </a:rPr>
              <a:t>, είναι μια λαμπερή πορτοκαλέρυθρη χρωστική που παρασκευάζεται με την όπτηση λευκού μολύβδου, το οποίο στη συνέχεια μετατρέπεται σε τεταρτοξείδιο του μολύβδου </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γι αυτό και το αρχαίο του όνομα ήταν «</a:t>
            </a:r>
            <a:r>
              <a:rPr lang="el-GR" sz="2000" b="1" dirty="0">
                <a:latin typeface="Arial" panose="020B0604020202020204" pitchFamily="34" charset="0"/>
                <a:cs typeface="Arial" panose="020B0604020202020204" pitchFamily="34" charset="0"/>
              </a:rPr>
              <a:t>καυστόν ψιμύθιον</a:t>
            </a:r>
            <a:r>
              <a:rPr lang="el-GR" sz="2000" dirty="0">
                <a:latin typeface="Arial" panose="020B0604020202020204" pitchFamily="34" charset="0"/>
                <a:cs typeface="Arial" panose="020B0604020202020204" pitchFamily="34" charset="0"/>
              </a:rPr>
              <a:t>» και η ονομασία για τους ρωμαίους ήταν «</a:t>
            </a:r>
            <a:r>
              <a:rPr lang="en-US" sz="2000" dirty="0" err="1">
                <a:latin typeface="Arial" panose="020B0604020202020204" pitchFamily="34" charset="0"/>
                <a:cs typeface="Arial" panose="020B0604020202020204" pitchFamily="34" charset="0"/>
              </a:rPr>
              <a:t>cerussa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usta</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377" y="2585156"/>
            <a:ext cx="3692089" cy="36632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972" y="203200"/>
            <a:ext cx="1721557" cy="2065868"/>
          </a:xfrm>
          <a:prstGeom prst="rect">
            <a:avLst/>
          </a:prstGeom>
        </p:spPr>
      </p:pic>
      <p:sp>
        <p:nvSpPr>
          <p:cNvPr id="7" name="TextBox 6"/>
          <p:cNvSpPr txBox="1"/>
          <p:nvPr/>
        </p:nvSpPr>
        <p:spPr>
          <a:xfrm>
            <a:off x="6953955" y="534648"/>
            <a:ext cx="2913555" cy="369332"/>
          </a:xfrm>
          <a:prstGeom prst="rect">
            <a:avLst/>
          </a:prstGeom>
          <a:noFill/>
        </p:spPr>
        <p:txBody>
          <a:bodyPr wrap="none" rtlCol="0">
            <a:spAutoFit/>
          </a:bodyPr>
          <a:lstStyle/>
          <a:p>
            <a:r>
              <a:rPr lang="el-GR" dirty="0" smtClean="0"/>
              <a:t>Τεταρτοξείδιο του μολύβδου</a:t>
            </a:r>
            <a:endParaRPr lang="en-US" dirty="0"/>
          </a:p>
        </p:txBody>
      </p:sp>
    </p:spTree>
    <p:extLst>
      <p:ext uri="{BB962C8B-B14F-4D97-AF65-F5344CB8AC3E}">
        <p14:creationId xmlns:p14="http://schemas.microsoft.com/office/powerpoint/2010/main" val="3810668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156" y="1622425"/>
            <a:ext cx="10515600" cy="4351338"/>
          </a:xfrm>
        </p:spPr>
        <p:txBody>
          <a:bodyPr>
            <a:normAutofit fontScale="55000" lnSpcReduction="20000"/>
          </a:bodyPr>
          <a:lstStyle/>
          <a:p>
            <a:r>
              <a:rPr lang="en-US" u="sng" dirty="0">
                <a:hlinkClick r:id="rId2"/>
              </a:rPr>
              <a:t>https</a:t>
            </a:r>
            <a:r>
              <a:rPr lang="el-GR" u="sng" dirty="0">
                <a:hlinkClick r:id="rId2"/>
              </a:rPr>
              <a:t>://</a:t>
            </a:r>
            <a:r>
              <a:rPr lang="en-US" u="sng" dirty="0" err="1">
                <a:hlinkClick r:id="rId2"/>
              </a:rPr>
              <a:t>youtu</a:t>
            </a:r>
            <a:r>
              <a:rPr lang="el-GR" u="sng" dirty="0">
                <a:hlinkClick r:id="rId2"/>
              </a:rPr>
              <a:t>.</a:t>
            </a:r>
            <a:r>
              <a:rPr lang="en-US" u="sng" dirty="0">
                <a:hlinkClick r:id="rId2"/>
              </a:rPr>
              <a:t>be</a:t>
            </a:r>
            <a:r>
              <a:rPr lang="el-GR" u="sng" dirty="0">
                <a:hlinkClick r:id="rId2"/>
              </a:rPr>
              <a:t>/</a:t>
            </a:r>
            <a:r>
              <a:rPr lang="en-US" u="sng" dirty="0" err="1">
                <a:hlinkClick r:id="rId2"/>
              </a:rPr>
              <a:t>WlwaQV</a:t>
            </a:r>
            <a:r>
              <a:rPr lang="el-GR" u="sng" dirty="0">
                <a:hlinkClick r:id="rId2"/>
              </a:rPr>
              <a:t>-4_</a:t>
            </a:r>
            <a:r>
              <a:rPr lang="en-US" u="sng" dirty="0" err="1">
                <a:hlinkClick r:id="rId2"/>
              </a:rPr>
              <a:t>uM</a:t>
            </a:r>
            <a:r>
              <a:rPr lang="en-US" dirty="0"/>
              <a:t>  </a:t>
            </a:r>
            <a:r>
              <a:rPr lang="el-GR" dirty="0"/>
              <a:t>χρωστικες / </a:t>
            </a:r>
            <a:r>
              <a:rPr lang="el-GR" dirty="0" smtClean="0"/>
              <a:t>παρασκευή </a:t>
            </a:r>
            <a:r>
              <a:rPr lang="el-GR" dirty="0"/>
              <a:t>και </a:t>
            </a:r>
            <a:r>
              <a:rPr lang="el-GR" dirty="0" smtClean="0"/>
              <a:t>επίδειξη χρωστικών</a:t>
            </a:r>
            <a:endParaRPr lang="en-US" dirty="0"/>
          </a:p>
          <a:p>
            <a:r>
              <a:rPr lang="en-US" u="sng" dirty="0">
                <a:hlinkClick r:id="rId3"/>
              </a:rPr>
              <a:t>https</a:t>
            </a:r>
            <a:r>
              <a:rPr lang="el-GR" u="sng" dirty="0">
                <a:hlinkClick r:id="rId3"/>
              </a:rPr>
              <a:t>://</a:t>
            </a:r>
            <a:r>
              <a:rPr lang="en-US" u="sng" dirty="0" err="1">
                <a:hlinkClick r:id="rId3"/>
              </a:rPr>
              <a:t>youtu</a:t>
            </a:r>
            <a:r>
              <a:rPr lang="el-GR" u="sng" dirty="0">
                <a:hlinkClick r:id="rId3"/>
              </a:rPr>
              <a:t>.</a:t>
            </a:r>
            <a:r>
              <a:rPr lang="en-US" u="sng" dirty="0">
                <a:hlinkClick r:id="rId3"/>
              </a:rPr>
              <a:t>be</a:t>
            </a:r>
            <a:r>
              <a:rPr lang="el-GR" u="sng" dirty="0">
                <a:hlinkClick r:id="rId3"/>
              </a:rPr>
              <a:t>/</a:t>
            </a:r>
            <a:r>
              <a:rPr lang="en-US" u="sng" dirty="0" err="1">
                <a:hlinkClick r:id="rId3"/>
              </a:rPr>
              <a:t>CtiKkJrB</a:t>
            </a:r>
            <a:r>
              <a:rPr lang="el-GR" u="sng" dirty="0">
                <a:hlinkClick r:id="rId3"/>
              </a:rPr>
              <a:t>-</a:t>
            </a:r>
            <a:r>
              <a:rPr lang="en-US" u="sng" dirty="0">
                <a:hlinkClick r:id="rId3"/>
              </a:rPr>
              <a:t>ag</a:t>
            </a:r>
            <a:r>
              <a:rPr lang="en-US" dirty="0"/>
              <a:t> </a:t>
            </a:r>
            <a:r>
              <a:rPr lang="el-GR" dirty="0" smtClean="0"/>
              <a:t>χρωστικές</a:t>
            </a:r>
            <a:endParaRPr lang="en-US" dirty="0"/>
          </a:p>
          <a:p>
            <a:r>
              <a:rPr lang="en-US" u="sng" dirty="0">
                <a:hlinkClick r:id="rId4"/>
              </a:rPr>
              <a:t>https://youtu.be/fkA-MIFflZM</a:t>
            </a:r>
            <a:r>
              <a:rPr lang="en-US" dirty="0"/>
              <a:t> origin of </a:t>
            </a:r>
            <a:r>
              <a:rPr lang="en-US" dirty="0" smtClean="0"/>
              <a:t>color</a:t>
            </a:r>
            <a:endParaRPr lang="en-US" dirty="0"/>
          </a:p>
          <a:p>
            <a:r>
              <a:rPr lang="en-US" u="sng" dirty="0">
                <a:hlinkClick r:id="rId5"/>
              </a:rPr>
              <a:t>https</a:t>
            </a:r>
            <a:r>
              <a:rPr lang="el-GR" u="sng" dirty="0">
                <a:hlinkClick r:id="rId5"/>
              </a:rPr>
              <a:t>://</a:t>
            </a:r>
            <a:r>
              <a:rPr lang="en-US" u="sng" dirty="0" err="1">
                <a:hlinkClick r:id="rId5"/>
              </a:rPr>
              <a:t>youtu</a:t>
            </a:r>
            <a:r>
              <a:rPr lang="el-GR" u="sng" dirty="0">
                <a:hlinkClick r:id="rId5"/>
              </a:rPr>
              <a:t>.</a:t>
            </a:r>
            <a:r>
              <a:rPr lang="en-US" u="sng" dirty="0">
                <a:hlinkClick r:id="rId5"/>
              </a:rPr>
              <a:t>be</a:t>
            </a:r>
            <a:r>
              <a:rPr lang="el-GR" u="sng" dirty="0">
                <a:hlinkClick r:id="rId5"/>
              </a:rPr>
              <a:t>/</a:t>
            </a:r>
            <a:r>
              <a:rPr lang="en-US" u="sng" dirty="0" err="1">
                <a:hlinkClick r:id="rId5"/>
              </a:rPr>
              <a:t>YCUav</a:t>
            </a:r>
            <a:r>
              <a:rPr lang="el-GR" u="sng" dirty="0">
                <a:hlinkClick r:id="rId5"/>
              </a:rPr>
              <a:t>6</a:t>
            </a:r>
            <a:r>
              <a:rPr lang="en-US" u="sng" dirty="0">
                <a:hlinkClick r:id="rId5"/>
              </a:rPr>
              <a:t>IGs</a:t>
            </a:r>
            <a:r>
              <a:rPr lang="el-GR" u="sng" dirty="0">
                <a:hlinkClick r:id="rId5"/>
              </a:rPr>
              <a:t>1</a:t>
            </a:r>
            <a:r>
              <a:rPr lang="en-US" u="sng" dirty="0">
                <a:hlinkClick r:id="rId5"/>
              </a:rPr>
              <a:t>s</a:t>
            </a:r>
            <a:r>
              <a:rPr lang="en-US" dirty="0"/>
              <a:t> </a:t>
            </a:r>
            <a:r>
              <a:rPr lang="el-GR" dirty="0" smtClean="0"/>
              <a:t>επίδειξη </a:t>
            </a:r>
            <a:r>
              <a:rPr lang="el-GR" dirty="0"/>
              <a:t>για φορείς</a:t>
            </a:r>
            <a:endParaRPr lang="en-US" dirty="0"/>
          </a:p>
          <a:p>
            <a:r>
              <a:rPr lang="en-US" u="sng" dirty="0">
                <a:hlinkClick r:id="rId6"/>
              </a:rPr>
              <a:t>https</a:t>
            </a:r>
            <a:r>
              <a:rPr lang="el-GR" u="sng" dirty="0">
                <a:hlinkClick r:id="rId6"/>
              </a:rPr>
              <a:t>://</a:t>
            </a:r>
            <a:r>
              <a:rPr lang="en-US" u="sng" dirty="0" err="1">
                <a:hlinkClick r:id="rId6"/>
              </a:rPr>
              <a:t>youtu</a:t>
            </a:r>
            <a:r>
              <a:rPr lang="el-GR" u="sng" dirty="0">
                <a:hlinkClick r:id="rId6"/>
              </a:rPr>
              <a:t>.</a:t>
            </a:r>
            <a:r>
              <a:rPr lang="en-US" u="sng" dirty="0">
                <a:hlinkClick r:id="rId6"/>
              </a:rPr>
              <a:t>be</a:t>
            </a:r>
            <a:r>
              <a:rPr lang="el-GR" u="sng" dirty="0">
                <a:hlinkClick r:id="rId6"/>
              </a:rPr>
              <a:t>/</a:t>
            </a:r>
            <a:r>
              <a:rPr lang="en-US" u="sng" dirty="0" err="1">
                <a:hlinkClick r:id="rId6"/>
              </a:rPr>
              <a:t>dUw</a:t>
            </a:r>
            <a:r>
              <a:rPr lang="el-GR" u="sng" dirty="0">
                <a:hlinkClick r:id="rId6"/>
              </a:rPr>
              <a:t>8</a:t>
            </a:r>
            <a:r>
              <a:rPr lang="en-US" u="sng" dirty="0" err="1">
                <a:hlinkClick r:id="rId6"/>
              </a:rPr>
              <a:t>rJY</a:t>
            </a:r>
            <a:r>
              <a:rPr lang="el-GR" u="sng" dirty="0">
                <a:hlinkClick r:id="rId6"/>
              </a:rPr>
              <a:t>3</a:t>
            </a:r>
            <a:r>
              <a:rPr lang="en-US" u="sng" dirty="0" err="1">
                <a:hlinkClick r:id="rId6"/>
              </a:rPr>
              <a:t>mCk</a:t>
            </a:r>
            <a:r>
              <a:rPr lang="en-US" dirty="0"/>
              <a:t> </a:t>
            </a:r>
            <a:r>
              <a:rPr lang="el-GR" dirty="0" smtClean="0"/>
              <a:t>πορφυρό χρώμα</a:t>
            </a:r>
            <a:endParaRPr lang="en-US" dirty="0"/>
          </a:p>
          <a:p>
            <a:r>
              <a:rPr lang="el-GR" u="sng" dirty="0">
                <a:hlinkClick r:id="rId7"/>
              </a:rPr>
              <a:t>https://youtu.be/YeI6Wqn4I78</a:t>
            </a:r>
            <a:r>
              <a:rPr lang="el-GR" dirty="0"/>
              <a:t> </a:t>
            </a:r>
            <a:r>
              <a:rPr lang="el-GR" dirty="0" smtClean="0"/>
              <a:t>χρώματα </a:t>
            </a:r>
            <a:r>
              <a:rPr lang="el-GR" dirty="0"/>
              <a:t>,φωτεινότητα, </a:t>
            </a:r>
            <a:r>
              <a:rPr lang="el-GR" dirty="0" smtClean="0"/>
              <a:t>τόνος </a:t>
            </a:r>
            <a:r>
              <a:rPr lang="el-GR" dirty="0"/>
              <a:t>, </a:t>
            </a:r>
            <a:r>
              <a:rPr lang="el-GR" dirty="0" smtClean="0"/>
              <a:t>αξία</a:t>
            </a:r>
            <a:endParaRPr lang="en-US" dirty="0"/>
          </a:p>
          <a:p>
            <a:r>
              <a:rPr lang="en-US" u="sng" dirty="0">
                <a:hlinkClick r:id="rId8"/>
              </a:rPr>
              <a:t>https://youtu.be/jZRj_QXGC78</a:t>
            </a:r>
            <a:r>
              <a:rPr lang="en-US" dirty="0"/>
              <a:t> pigments </a:t>
            </a:r>
            <a:r>
              <a:rPr lang="el-GR" dirty="0" smtClean="0"/>
              <a:t>θεωρία </a:t>
            </a:r>
            <a:endParaRPr lang="en-US" dirty="0"/>
          </a:p>
          <a:p>
            <a:r>
              <a:rPr lang="en-US" u="sng" dirty="0">
                <a:hlinkClick r:id="rId9"/>
              </a:rPr>
              <a:t>https</a:t>
            </a:r>
            <a:r>
              <a:rPr lang="el-GR" u="sng" dirty="0">
                <a:hlinkClick r:id="rId9"/>
              </a:rPr>
              <a:t>://</a:t>
            </a:r>
            <a:r>
              <a:rPr lang="en-US" u="sng" dirty="0" err="1">
                <a:hlinkClick r:id="rId9"/>
              </a:rPr>
              <a:t>youtu</a:t>
            </a:r>
            <a:r>
              <a:rPr lang="el-GR" u="sng" dirty="0">
                <a:hlinkClick r:id="rId9"/>
              </a:rPr>
              <a:t>.</a:t>
            </a:r>
            <a:r>
              <a:rPr lang="en-US" u="sng" dirty="0">
                <a:hlinkClick r:id="rId9"/>
              </a:rPr>
              <a:t>be</a:t>
            </a:r>
            <a:r>
              <a:rPr lang="el-GR" u="sng" dirty="0">
                <a:hlinkClick r:id="rId9"/>
              </a:rPr>
              <a:t>/</a:t>
            </a:r>
            <a:r>
              <a:rPr lang="en-US" u="sng" dirty="0" err="1">
                <a:hlinkClick r:id="rId9"/>
              </a:rPr>
              <a:t>LKGsQxv</a:t>
            </a:r>
            <a:r>
              <a:rPr lang="el-GR" u="sng" dirty="0">
                <a:hlinkClick r:id="rId9"/>
              </a:rPr>
              <a:t>72</a:t>
            </a:r>
            <a:r>
              <a:rPr lang="en-US" u="sng" dirty="0" smtClean="0">
                <a:hlinkClick r:id="rId9"/>
              </a:rPr>
              <a:t>AA</a:t>
            </a:r>
            <a:r>
              <a:rPr lang="el-GR" dirty="0" smtClean="0"/>
              <a:t> δημιουργία ώχρας </a:t>
            </a:r>
            <a:r>
              <a:rPr lang="el-GR" dirty="0"/>
              <a:t>από </a:t>
            </a:r>
            <a:r>
              <a:rPr lang="el-GR" dirty="0" smtClean="0"/>
              <a:t>πέτρωμα</a:t>
            </a:r>
            <a:endParaRPr lang="en-US" dirty="0"/>
          </a:p>
          <a:p>
            <a:r>
              <a:rPr lang="en-US" dirty="0"/>
              <a:t>eminianum.com/blog/invisible-in-movie-posters-part2   </a:t>
            </a:r>
          </a:p>
          <a:p>
            <a:r>
              <a:rPr lang="el-GR" dirty="0"/>
              <a:t>Φτιάχνοντας </a:t>
            </a:r>
            <a:r>
              <a:rPr lang="el-GR" dirty="0" smtClean="0"/>
              <a:t>μαύρο </a:t>
            </a:r>
            <a:r>
              <a:rPr lang="el-GR" dirty="0"/>
              <a:t>απο καύση κοκκάλων </a:t>
            </a:r>
            <a:r>
              <a:rPr lang="el-GR" u="sng" dirty="0">
                <a:hlinkClick r:id="rId10"/>
              </a:rPr>
              <a:t>https://</a:t>
            </a:r>
            <a:r>
              <a:rPr lang="el-GR" u="sng" dirty="0" smtClean="0">
                <a:hlinkClick r:id="rId10"/>
              </a:rPr>
              <a:t>youtu.be/NuaT2Mmtdm4</a:t>
            </a:r>
            <a:endParaRPr lang="en-US" dirty="0" smtClean="0"/>
          </a:p>
          <a:p>
            <a:r>
              <a:rPr lang="el-GR" u="sng" dirty="0" smtClean="0">
                <a:hlinkClick r:id="rId11"/>
              </a:rPr>
              <a:t>https://youtu.be/mLbEL-NBYUQ</a:t>
            </a:r>
            <a:r>
              <a:rPr lang="el-GR" dirty="0" smtClean="0"/>
              <a:t>  χρωστικες με καυση!</a:t>
            </a:r>
            <a:endParaRPr lang="en-US" dirty="0" smtClean="0"/>
          </a:p>
          <a:p>
            <a:r>
              <a:rPr lang="en-US" u="sng" dirty="0" smtClean="0">
                <a:hlinkClick r:id="rId12"/>
              </a:rPr>
              <a:t>https</a:t>
            </a:r>
            <a:r>
              <a:rPr lang="en-US" u="sng" dirty="0">
                <a:hlinkClick r:id="rId12"/>
              </a:rPr>
              <a:t>://youtu.be/DsbD4SVcjsI</a:t>
            </a:r>
            <a:r>
              <a:rPr lang="en-US" dirty="0"/>
              <a:t> </a:t>
            </a:r>
            <a:r>
              <a:rPr lang="el-GR" dirty="0" smtClean="0"/>
              <a:t> </a:t>
            </a:r>
            <a:r>
              <a:rPr lang="en-US" dirty="0" smtClean="0"/>
              <a:t>Murex</a:t>
            </a:r>
          </a:p>
          <a:p>
            <a:r>
              <a:rPr lang="en-US" dirty="0">
                <a:hlinkClick r:id="rId13"/>
              </a:rPr>
              <a:t>https://</a:t>
            </a:r>
            <a:r>
              <a:rPr lang="en-US" dirty="0" smtClean="0">
                <a:hlinkClick r:id="rId13"/>
              </a:rPr>
              <a:t>youtu.be/JBzEAt_ynvc?si=BZSdFzlw1FkAPvBO</a:t>
            </a:r>
            <a:r>
              <a:rPr lang="en-US" dirty="0" smtClean="0"/>
              <a:t>  </a:t>
            </a:r>
            <a:r>
              <a:rPr lang="el-GR" dirty="0" smtClean="0"/>
              <a:t>Παρασκευή χρωστικήσ</a:t>
            </a:r>
            <a:r>
              <a:rPr lang="en-US" dirty="0" smtClean="0"/>
              <a:t> </a:t>
            </a:r>
            <a:r>
              <a:rPr lang="en-US" dirty="0"/>
              <a:t>Lapis Lazuli </a:t>
            </a:r>
            <a:r>
              <a:rPr lang="el-GR" dirty="0" smtClean="0"/>
              <a:t>.</a:t>
            </a:r>
          </a:p>
          <a:p>
            <a:r>
              <a:rPr lang="en-US" dirty="0">
                <a:hlinkClick r:id="rId14"/>
              </a:rPr>
              <a:t>https://</a:t>
            </a:r>
            <a:r>
              <a:rPr lang="en-US" dirty="0" smtClean="0">
                <a:hlinkClick r:id="rId14"/>
              </a:rPr>
              <a:t>youtu.be/dQXRDty6MOA?si=gPuow0YcTxObH2FO</a:t>
            </a:r>
            <a:r>
              <a:rPr lang="el-GR" dirty="0" smtClean="0"/>
              <a:t>    </a:t>
            </a:r>
            <a:r>
              <a:rPr lang="el-GR" b="1" dirty="0"/>
              <a:t>Το ταξίδι των μπλε </a:t>
            </a:r>
            <a:r>
              <a:rPr lang="el-GR" b="1" dirty="0" smtClean="0"/>
              <a:t>χρωστικών</a:t>
            </a:r>
            <a:r>
              <a:rPr lang="el-GR" b="1" dirty="0"/>
              <a:t> </a:t>
            </a:r>
            <a:r>
              <a:rPr lang="el-GR" b="1" dirty="0" smtClean="0"/>
              <a:t>-</a:t>
            </a:r>
            <a:r>
              <a:rPr lang="el-GR" dirty="0" smtClean="0"/>
              <a:t> Μουσείο </a:t>
            </a:r>
            <a:r>
              <a:rPr lang="el-GR" dirty="0"/>
              <a:t>Ηρακλείου. </a:t>
            </a:r>
            <a:endParaRPr lang="en-US" dirty="0"/>
          </a:p>
          <a:p>
            <a:pPr marL="0" indent="0">
              <a:buNone/>
            </a:pPr>
            <a:r>
              <a:rPr lang="el-GR" dirty="0"/>
              <a:t> </a:t>
            </a:r>
            <a:endParaRPr lang="en-US" dirty="0"/>
          </a:p>
          <a:p>
            <a:endParaRPr lang="en-US" dirty="0"/>
          </a:p>
        </p:txBody>
      </p:sp>
      <p:sp>
        <p:nvSpPr>
          <p:cNvPr id="4" name="TextBox 3"/>
          <p:cNvSpPr txBox="1"/>
          <p:nvPr/>
        </p:nvSpPr>
        <p:spPr>
          <a:xfrm>
            <a:off x="2517422" y="790222"/>
            <a:ext cx="2907206" cy="369332"/>
          </a:xfrm>
          <a:prstGeom prst="rect">
            <a:avLst/>
          </a:prstGeom>
          <a:noFill/>
        </p:spPr>
        <p:txBody>
          <a:bodyPr wrap="none" rtlCol="0">
            <a:spAutoFit/>
          </a:bodyPr>
          <a:lstStyle/>
          <a:p>
            <a:r>
              <a:rPr lang="el-GR" dirty="0" smtClean="0"/>
              <a:t>Σχετικά ΒΙΝΤΕΟ στο </a:t>
            </a:r>
            <a:r>
              <a:rPr lang="en-US" dirty="0" err="1" smtClean="0"/>
              <a:t>youtube</a:t>
            </a:r>
            <a:r>
              <a:rPr lang="en-US" dirty="0" smtClean="0"/>
              <a:t> </a:t>
            </a:r>
            <a:endParaRPr lang="en-US" dirty="0"/>
          </a:p>
        </p:txBody>
      </p:sp>
    </p:spTree>
    <p:extLst>
      <p:ext uri="{BB962C8B-B14F-4D97-AF65-F5344CB8AC3E}">
        <p14:creationId xmlns:p14="http://schemas.microsoft.com/office/powerpoint/2010/main" val="42245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531" y="202969"/>
            <a:ext cx="5415137" cy="369332"/>
          </a:xfrm>
          <a:prstGeom prst="rect">
            <a:avLst/>
          </a:prstGeom>
          <a:noFill/>
        </p:spPr>
        <p:txBody>
          <a:bodyPr wrap="none" rtlCol="0">
            <a:spAutoFit/>
          </a:bodyPr>
          <a:lstStyle/>
          <a:p>
            <a:r>
              <a:rPr lang="el-GR" dirty="0" smtClean="0"/>
              <a:t>ΒΙΝΤΕΟ </a:t>
            </a:r>
            <a:r>
              <a:rPr lang="en-US" dirty="0" smtClean="0"/>
              <a:t>: </a:t>
            </a:r>
            <a:r>
              <a:rPr lang="el-GR" dirty="0" smtClean="0"/>
              <a:t>Παρασκευή χρωστικής σκόνης από πέτρωμα</a:t>
            </a:r>
            <a:endParaRPr lang="en-US" dirty="0"/>
          </a:p>
        </p:txBody>
      </p:sp>
      <p:pic>
        <p:nvPicPr>
          <p:cNvPr id="2" name="LKGsQxv72AA"/>
          <p:cNvPicPr>
            <a:picLocks noRot="1" noChangeAspect="1"/>
          </p:cNvPicPr>
          <p:nvPr>
            <a:videoFile r:link="rId1"/>
          </p:nvPr>
        </p:nvPicPr>
        <p:blipFill>
          <a:blip r:embed="rId3"/>
          <a:stretch>
            <a:fillRect/>
          </a:stretch>
        </p:blipFill>
        <p:spPr>
          <a:xfrm>
            <a:off x="1384769" y="970844"/>
            <a:ext cx="8609661" cy="5508978"/>
          </a:xfrm>
          <a:prstGeom prst="rect">
            <a:avLst/>
          </a:prstGeom>
        </p:spPr>
      </p:pic>
      <p:sp>
        <p:nvSpPr>
          <p:cNvPr id="3" name="Rectangle 2"/>
          <p:cNvSpPr/>
          <p:nvPr/>
        </p:nvSpPr>
        <p:spPr>
          <a:xfrm>
            <a:off x="6329702" y="217575"/>
            <a:ext cx="5425396" cy="369332"/>
          </a:xfrm>
          <a:prstGeom prst="rect">
            <a:avLst/>
          </a:prstGeom>
        </p:spPr>
        <p:txBody>
          <a:bodyPr wrap="none">
            <a:spAutoFit/>
          </a:bodyPr>
          <a:lstStyle/>
          <a:p>
            <a:r>
              <a:rPr lang="en-US" dirty="0"/>
              <a:t>https://youtu.be/LKGsQxv72AA?si=j5DQBHNTKGOfKHpI</a:t>
            </a:r>
          </a:p>
        </p:txBody>
      </p:sp>
    </p:spTree>
    <p:extLst>
      <p:ext uri="{BB962C8B-B14F-4D97-AF65-F5344CB8AC3E}">
        <p14:creationId xmlns:p14="http://schemas.microsoft.com/office/powerpoint/2010/main" val="6858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044" y="1091847"/>
            <a:ext cx="10515600" cy="4351338"/>
          </a:xfrm>
        </p:spPr>
        <p:txBody>
          <a:bodyPr>
            <a:normAutofit/>
          </a:bodyPr>
          <a:lstStyle/>
          <a:p>
            <a:pPr marL="0" indent="0">
              <a:buNone/>
            </a:pPr>
            <a:r>
              <a:rPr lang="el-GR" dirty="0">
                <a:solidFill>
                  <a:schemeClr val="accent2">
                    <a:lumMod val="75000"/>
                  </a:schemeClr>
                </a:solidFill>
                <a:latin typeface="Arial" panose="020B0604020202020204" pitchFamily="34" charset="0"/>
                <a:cs typeface="Arial" panose="020B0604020202020204" pitchFamily="34" charset="0"/>
              </a:rPr>
              <a:t>Η γνώση έρχεται μέσα από την εμπειρία που δοκιμάζει ο άνθρωπος</a:t>
            </a:r>
            <a:r>
              <a:rPr lang="el-GR" dirty="0" smtClean="0">
                <a:solidFill>
                  <a:schemeClr val="accent2">
                    <a:lumMod val="75000"/>
                  </a:schemeClr>
                </a:solidFill>
                <a:latin typeface="Arial" panose="020B0604020202020204" pitchFamily="34" charset="0"/>
                <a:cs typeface="Arial" panose="020B0604020202020204" pitchFamily="34" charset="0"/>
              </a:rPr>
              <a:t>.</a:t>
            </a:r>
          </a:p>
          <a:p>
            <a:pPr marL="0" indent="0">
              <a:buNone/>
            </a:pPr>
            <a:r>
              <a:rPr lang="el-GR" dirty="0">
                <a:solidFill>
                  <a:schemeClr val="accent2">
                    <a:lumMod val="75000"/>
                  </a:schemeClr>
                </a:solidFill>
                <a:latin typeface="Arial" panose="020B0604020202020204" pitchFamily="34" charset="0"/>
                <a:cs typeface="Arial" panose="020B0604020202020204" pitchFamily="34" charset="0"/>
              </a:rPr>
              <a:t/>
            </a:r>
            <a:br>
              <a:rPr lang="el-GR" dirty="0">
                <a:solidFill>
                  <a:schemeClr val="accent2">
                    <a:lumMod val="75000"/>
                  </a:schemeClr>
                </a:solidFill>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 Έτσι κι ο άνθρωπος των σπηλαίων παρατήρησε </a:t>
            </a:r>
            <a:r>
              <a:rPr lang="el-GR" sz="2400" dirty="0" smtClean="0">
                <a:latin typeface="Arial" panose="020B0604020202020204" pitchFamily="34" charset="0"/>
                <a:cs typeface="Arial" panose="020B0604020202020204" pitchFamily="34" charset="0"/>
              </a:rPr>
              <a:t>πως, </a:t>
            </a:r>
            <a:r>
              <a:rPr lang="el-GR" sz="2400" dirty="0">
                <a:latin typeface="Arial" panose="020B0604020202020204" pitchFamily="34" charset="0"/>
                <a:cs typeface="Arial" panose="020B0604020202020204" pitchFamily="34" charset="0"/>
              </a:rPr>
              <a:t>το αίμα, το λίπος και τα κόκκαλα των ζώων που επεξεργαζόταν μετά το </a:t>
            </a:r>
            <a:r>
              <a:rPr lang="el-GR" sz="2400" dirty="0" smtClean="0">
                <a:latin typeface="Arial" panose="020B0604020202020204" pitchFamily="34" charset="0"/>
                <a:cs typeface="Arial" panose="020B0604020202020204" pitchFamily="34" charset="0"/>
              </a:rPr>
              <a:t>κυνήγι του, </a:t>
            </a:r>
            <a:r>
              <a:rPr lang="el-GR" sz="2400" dirty="0">
                <a:latin typeface="Arial" panose="020B0604020202020204" pitchFamily="34" charset="0"/>
                <a:cs typeface="Arial" panose="020B0604020202020204" pitchFamily="34" charset="0"/>
              </a:rPr>
              <a:t>άφηναν πρωτίστως πάνω στα χέρια του μια κολλώδη αίσθηση </a:t>
            </a:r>
            <a:r>
              <a:rPr lang="el-GR"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0" indent="0">
              <a:buNone/>
            </a:pPr>
            <a:r>
              <a:rPr lang="el-GR" sz="2400" dirty="0" smtClean="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Συνειδητοποίησε πως αυτή η κολλητική τους ιδιότητα θα μπορούσε να </a:t>
            </a:r>
            <a:r>
              <a:rPr lang="el-GR" sz="2400" b="1" dirty="0">
                <a:latin typeface="Arial" panose="020B0604020202020204" pitchFamily="34" charset="0"/>
                <a:cs typeface="Arial" panose="020B0604020202020204" pitchFamily="34" charset="0"/>
              </a:rPr>
              <a:t>«συν-κολλήσει»</a:t>
            </a:r>
            <a:r>
              <a:rPr lang="el-GR" sz="2400" dirty="0">
                <a:latin typeface="Arial" panose="020B0604020202020204" pitchFamily="34" charset="0"/>
                <a:cs typeface="Arial" panose="020B0604020202020204" pitchFamily="34" charset="0"/>
              </a:rPr>
              <a:t> και τους μικρότερους κόκκους της σκόνης του χώματος – χρώματος και παράλληλα να το βοηθήσει να απορροφηθεί από τους πόρους του βράχου </a:t>
            </a:r>
            <a:r>
              <a:rPr lang="el-GR" sz="2400" dirty="0" smtClean="0">
                <a:latin typeface="Arial" panose="020B0604020202020204" pitchFamily="34" charset="0"/>
                <a:cs typeface="Arial" panose="020B0604020202020204" pitchFamily="34" charset="0"/>
              </a:rPr>
              <a:t>έτσι ώστε </a:t>
            </a:r>
            <a:r>
              <a:rPr lang="el-GR" sz="2400" dirty="0">
                <a:latin typeface="Arial" panose="020B0604020202020204" pitchFamily="34" charset="0"/>
                <a:cs typeface="Arial" panose="020B0604020202020204" pitchFamily="34" charset="0"/>
              </a:rPr>
              <a:t>να σταθεροποιηθεί πάνω στην επιφάνειά του</a:t>
            </a:r>
            <a:r>
              <a:rPr lang="el-GR" sz="2400" dirty="0" smtClean="0">
                <a:latin typeface="Arial" panose="020B0604020202020204" pitchFamily="34" charset="0"/>
                <a:cs typeface="Arial" panose="020B0604020202020204" pitchFamily="34" charset="0"/>
              </a:rPr>
              <a:t>.</a:t>
            </a:r>
          </a:p>
          <a:p>
            <a:pPr marL="0" indent="0">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24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911" y="888646"/>
            <a:ext cx="10515600" cy="4351338"/>
          </a:xfrm>
        </p:spPr>
        <p:txBody>
          <a:bodyPr>
            <a:normAutofit/>
          </a:bodyPr>
          <a:lstStyle/>
          <a:p>
            <a:pPr marL="0" indent="0">
              <a:buNone/>
            </a:pPr>
            <a:r>
              <a:rPr lang="el-GR" dirty="0"/>
              <a:t>Η</a:t>
            </a:r>
            <a:r>
              <a:rPr lang="el-GR" dirty="0" smtClean="0"/>
              <a:t> συγκολλητική αυτή ουσία που συμβάλλει στην ένωση των μορίων μιάς σκόνης χρωστικής , ώστε να την καταστήσει σταθερό χρώμα, ονομάζεται στην τεχνολογία της ζωγραφικής τέχνης </a:t>
            </a:r>
            <a:r>
              <a:rPr lang="el-GR" b="1" dirty="0" smtClean="0"/>
              <a:t>,«φορέας» </a:t>
            </a:r>
            <a:endParaRPr lang="el-GR" b="1" dirty="0" smtClean="0">
              <a:solidFill>
                <a:srgbClr val="FF0000"/>
              </a:solidFill>
            </a:endParaRPr>
          </a:p>
          <a:p>
            <a:pPr marL="0" indent="0">
              <a:buNone/>
            </a:pPr>
            <a:endParaRPr lang="el-GR" dirty="0" smtClean="0"/>
          </a:p>
          <a:p>
            <a:pPr marL="0" indent="0">
              <a:buNone/>
            </a:pPr>
            <a:r>
              <a:rPr lang="el-GR" dirty="0"/>
              <a:t>Η</a:t>
            </a:r>
            <a:r>
              <a:rPr lang="el-GR" dirty="0" smtClean="0"/>
              <a:t> νωπογραφία είναι η μοναδική τεχνική στην ζωγραφική στην οποία</a:t>
            </a:r>
            <a:r>
              <a:rPr lang="el-GR" dirty="0"/>
              <a:t>,</a:t>
            </a:r>
            <a:r>
              <a:rPr lang="el-GR" dirty="0" smtClean="0"/>
              <a:t> η σκόνη της χρωστικής σταθεροποιείται στο ζωγραφικό υπόστρωμα χωρίς την συμβολή ενός φορέα, αλλά μέσα από τη </a:t>
            </a:r>
            <a:r>
              <a:rPr lang="el-GR" b="1" dirty="0" smtClean="0"/>
              <a:t>χημική αντίδραση </a:t>
            </a:r>
            <a:r>
              <a:rPr lang="el-GR" dirty="0" smtClean="0"/>
              <a:t>του </a:t>
            </a:r>
            <a:r>
              <a:rPr lang="el-GR" b="1" dirty="0" smtClean="0"/>
              <a:t>ασβέστη </a:t>
            </a:r>
            <a:r>
              <a:rPr lang="el-GR" dirty="0" smtClean="0"/>
              <a:t>με το </a:t>
            </a:r>
            <a:r>
              <a:rPr lang="el-GR" b="1" dirty="0" smtClean="0"/>
              <a:t>διοξείδιο του άνθρακα </a:t>
            </a:r>
            <a:r>
              <a:rPr lang="el-GR" dirty="0" smtClean="0"/>
              <a:t>της ατμόσφαιρας. Πολύ απλά,</a:t>
            </a:r>
            <a:r>
              <a:rPr lang="en-US" dirty="0" smtClean="0"/>
              <a:t> </a:t>
            </a:r>
            <a:r>
              <a:rPr lang="el-GR" dirty="0"/>
              <a:t>τ</a:t>
            </a:r>
            <a:r>
              <a:rPr lang="el-GR" dirty="0" smtClean="0"/>
              <a:t>α μόρια της χρωστικής σκόνης αιχμαλωτίζονται μέσα στους κρυστάλλους του ασβέστη καθώς αυτός στεγνώνει και στερεοποιείται.</a:t>
            </a:r>
          </a:p>
          <a:p>
            <a:pPr marL="0" indent="0">
              <a:buNone/>
            </a:pPr>
            <a:endParaRPr lang="el-GR" dirty="0" smtClean="0">
              <a:solidFill>
                <a:schemeClr val="bg2">
                  <a:lumMod val="50000"/>
                </a:schemeClr>
              </a:solidFill>
            </a:endParaRPr>
          </a:p>
          <a:p>
            <a:endParaRPr lang="en-US" dirty="0"/>
          </a:p>
        </p:txBody>
      </p:sp>
    </p:spTree>
    <p:extLst>
      <p:ext uri="{BB962C8B-B14F-4D97-AF65-F5344CB8AC3E}">
        <p14:creationId xmlns:p14="http://schemas.microsoft.com/office/powerpoint/2010/main" val="305997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311" y="381527"/>
            <a:ext cx="10515600" cy="4351338"/>
          </a:xfrm>
        </p:spPr>
        <p:txBody>
          <a:bodyPr/>
          <a:lstStyle/>
          <a:p>
            <a:pPr marL="0" indent="0">
              <a:buNone/>
            </a:pPr>
            <a:r>
              <a:rPr lang="el-GR" sz="2400" dirty="0" smtClean="0"/>
              <a:t>Ας δούμε όμως τις φυσικές χρωστικές που χρησιμοποιήθηκαν  από την αρχαιότητα ως τις μέρες μας, διότι από τον 18</a:t>
            </a:r>
            <a:r>
              <a:rPr lang="el-GR" sz="2400" baseline="30000" dirty="0" smtClean="0"/>
              <a:t>ο</a:t>
            </a:r>
            <a:r>
              <a:rPr lang="el-GR" sz="2400" dirty="0" smtClean="0"/>
              <a:t> αι. , αιώνα της βιομηχανικής επανάστασης και μετά, άρχισε κι η εργοστασιακή παραγωγή σε </a:t>
            </a:r>
            <a:r>
              <a:rPr lang="el-GR" sz="2400" b="1" dirty="0"/>
              <a:t>συνθετικές χρωστικές </a:t>
            </a:r>
            <a:r>
              <a:rPr lang="el-GR" sz="2400" dirty="0" smtClean="0"/>
              <a:t>που είναι </a:t>
            </a:r>
            <a:r>
              <a:rPr lang="el-GR" sz="2400" dirty="0"/>
              <a:t>παράγωγα </a:t>
            </a:r>
            <a:r>
              <a:rPr lang="el-GR" sz="2400" dirty="0" smtClean="0"/>
              <a:t>πλέον χημικών συνθέσεων. </a:t>
            </a:r>
            <a:endParaRPr lang="en-US" sz="2400"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397" y="1722961"/>
            <a:ext cx="2755693" cy="2066770"/>
          </a:xfrm>
          <a:prstGeom prst="rect">
            <a:avLst/>
          </a:prstGeom>
        </p:spPr>
      </p:pic>
      <p:sp>
        <p:nvSpPr>
          <p:cNvPr id="2" name="Rectangle 1"/>
          <p:cNvSpPr/>
          <p:nvPr/>
        </p:nvSpPr>
        <p:spPr>
          <a:xfrm>
            <a:off x="1738488" y="4095268"/>
            <a:ext cx="8489245" cy="1077218"/>
          </a:xfrm>
          <a:prstGeom prst="rect">
            <a:avLst/>
          </a:prstGeom>
        </p:spPr>
        <p:txBody>
          <a:bodyPr wrap="square">
            <a:spAutoFit/>
          </a:bodyPr>
          <a:lstStyle/>
          <a:p>
            <a:r>
              <a:rPr lang="en-US" sz="3200" dirty="0"/>
              <a:t>H</a:t>
            </a:r>
            <a:r>
              <a:rPr lang="el-GR" sz="3200" dirty="0" smtClean="0"/>
              <a:t> </a:t>
            </a:r>
            <a:r>
              <a:rPr lang="el-GR" sz="3200" dirty="0"/>
              <a:t>σύγχρονη έρευνα κατηγοριοποιεί τις αρχαίες χρωστικές σε </a:t>
            </a:r>
            <a:r>
              <a:rPr lang="el-GR" sz="3200" b="1" dirty="0"/>
              <a:t>ανόργανες</a:t>
            </a:r>
            <a:r>
              <a:rPr lang="el-GR" sz="3200" dirty="0"/>
              <a:t>, </a:t>
            </a:r>
            <a:r>
              <a:rPr lang="el-GR" sz="3200" b="1" dirty="0"/>
              <a:t>οργανικές</a:t>
            </a:r>
            <a:r>
              <a:rPr lang="el-GR" sz="3200" dirty="0"/>
              <a:t> και </a:t>
            </a:r>
            <a:r>
              <a:rPr lang="el-GR" sz="3200" b="1" dirty="0"/>
              <a:t>τεχνητές.</a:t>
            </a:r>
            <a:endParaRPr lang="en-US" sz="3200" b="1" dirty="0"/>
          </a:p>
        </p:txBody>
      </p:sp>
    </p:spTree>
    <p:extLst>
      <p:ext uri="{BB962C8B-B14F-4D97-AF65-F5344CB8AC3E}">
        <p14:creationId xmlns:p14="http://schemas.microsoft.com/office/powerpoint/2010/main" val="160756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4433" y="781401"/>
            <a:ext cx="5144913" cy="6076599"/>
          </a:xfrm>
        </p:spPr>
        <p:txBody>
          <a:bodyPr>
            <a:normAutofit fontScale="92500"/>
          </a:bodyPr>
          <a:lstStyle/>
          <a:p>
            <a:pPr marL="0" indent="0">
              <a:buNone/>
            </a:pPr>
            <a:r>
              <a:rPr lang="el-GR" sz="2300" dirty="0">
                <a:latin typeface="Arial" panose="020B0604020202020204" pitchFamily="34" charset="0"/>
                <a:cs typeface="Arial" panose="020B0604020202020204" pitchFamily="34" charset="0"/>
              </a:rPr>
              <a:t>Τ</a:t>
            </a:r>
            <a:r>
              <a:rPr lang="el-GR" sz="2300" dirty="0" smtClean="0">
                <a:latin typeface="Arial" panose="020B0604020202020204" pitchFamily="34" charset="0"/>
                <a:cs typeface="Arial" panose="020B0604020202020204" pitchFamily="34" charset="0"/>
              </a:rPr>
              <a:t>α εδάφη της γης αποτελούνται από ανόργανα υλικά όπως, χαλίκια, άμμο, λάσπη .  Το υπέδαφος της γης αποτελείται από ασβεστόλιθο, γρανίτη, μάρμαρο κ.ά., </a:t>
            </a:r>
            <a:r>
              <a:rPr lang="el-GR" sz="2300" b="1" dirty="0" smtClean="0">
                <a:latin typeface="Arial" panose="020B0604020202020204" pitchFamily="34" charset="0"/>
                <a:cs typeface="Arial" panose="020B0604020202020204" pitchFamily="34" charset="0"/>
              </a:rPr>
              <a:t>πετρώματα</a:t>
            </a:r>
            <a:r>
              <a:rPr lang="el-GR" sz="2300" dirty="0">
                <a:latin typeface="Arial" panose="020B0604020202020204" pitchFamily="34" charset="0"/>
                <a:cs typeface="Arial" panose="020B0604020202020204" pitchFamily="34" charset="0"/>
              </a:rPr>
              <a:t> </a:t>
            </a:r>
            <a:r>
              <a:rPr lang="el-GR" sz="2300" dirty="0" smtClean="0">
                <a:latin typeface="Arial" panose="020B0604020202020204" pitchFamily="34" charset="0"/>
                <a:cs typeface="Arial" panose="020B0604020202020204" pitchFamily="34" charset="0"/>
              </a:rPr>
              <a:t>και </a:t>
            </a:r>
            <a:r>
              <a:rPr lang="el-GR" sz="2300" b="1" dirty="0" smtClean="0">
                <a:latin typeface="Arial" panose="020B0604020202020204" pitchFamily="34" charset="0"/>
                <a:cs typeface="Arial" panose="020B0604020202020204" pitchFamily="34" charset="0"/>
              </a:rPr>
              <a:t>ορυκτά</a:t>
            </a:r>
            <a:r>
              <a:rPr lang="el-GR" sz="2300" dirty="0" smtClean="0">
                <a:latin typeface="Arial" panose="020B0604020202020204" pitchFamily="34" charset="0"/>
                <a:cs typeface="Arial" panose="020B0604020202020204" pitchFamily="34" charset="0"/>
              </a:rPr>
              <a:t>. </a:t>
            </a:r>
          </a:p>
          <a:p>
            <a:pPr marL="0" indent="0">
              <a:buNone/>
            </a:pPr>
            <a:r>
              <a:rPr lang="el-GR" sz="2300" dirty="0" smtClean="0">
                <a:latin typeface="Arial" panose="020B0604020202020204" pitchFamily="34" charset="0"/>
                <a:cs typeface="Arial" panose="020B0604020202020204" pitchFamily="34" charset="0"/>
              </a:rPr>
              <a:t>Τα γαιώδη  χρώματα ή «</a:t>
            </a:r>
            <a:r>
              <a:rPr lang="el-GR" sz="2300" b="1" dirty="0" smtClean="0">
                <a:latin typeface="Arial" panose="020B0604020202020204" pitchFamily="34" charset="0"/>
                <a:cs typeface="Arial" panose="020B0604020202020204" pitchFamily="34" charset="0"/>
              </a:rPr>
              <a:t>γαίες</a:t>
            </a:r>
            <a:r>
              <a:rPr lang="el-GR" sz="2300" dirty="0" smtClean="0">
                <a:latin typeface="Arial" panose="020B0604020202020204" pitchFamily="34" charset="0"/>
                <a:cs typeface="Arial" panose="020B0604020202020204" pitchFamily="34" charset="0"/>
              </a:rPr>
              <a:t>» όπως ονομάζονται, προέρχονται από το έδαφος και το υπέδαφος της γης και ανήκουν στις φυσικές ανόργανες χρωστικές. </a:t>
            </a:r>
            <a:r>
              <a:rPr lang="el-GR" sz="2200" dirty="0">
                <a:latin typeface="Arial" panose="020B0604020202020204" pitchFamily="34" charset="0"/>
                <a:cs typeface="Arial" panose="020B0604020202020204" pitchFamily="34" charset="0"/>
              </a:rPr>
              <a:t>Ε</a:t>
            </a:r>
            <a:r>
              <a:rPr lang="el-GR" sz="2200" dirty="0" smtClean="0">
                <a:latin typeface="Arial" panose="020B0604020202020204" pitchFamily="34" charset="0"/>
                <a:cs typeface="Arial" panose="020B0604020202020204" pitchFamily="34" charset="0"/>
              </a:rPr>
              <a:t>ίναι </a:t>
            </a:r>
            <a:r>
              <a:rPr lang="el-GR" sz="2200" b="1" dirty="0" smtClean="0">
                <a:solidFill>
                  <a:srgbClr val="C00000"/>
                </a:solidFill>
                <a:latin typeface="Arial" panose="020B0604020202020204" pitchFamily="34" charset="0"/>
                <a:cs typeface="Arial" panose="020B0604020202020204" pitchFamily="34" charset="0"/>
              </a:rPr>
              <a:t>οξείδια</a:t>
            </a:r>
            <a:r>
              <a:rPr lang="el-GR" sz="2600" b="1"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και</a:t>
            </a:r>
            <a:r>
              <a:rPr lang="el-GR" sz="2200" b="1" dirty="0" smtClean="0">
                <a:latin typeface="Arial" panose="020B0604020202020204" pitchFamily="34" charset="0"/>
                <a:cs typeface="Arial" panose="020B0604020202020204" pitchFamily="34" charset="0"/>
              </a:rPr>
              <a:t> </a:t>
            </a:r>
            <a:r>
              <a:rPr lang="el-GR" sz="2200" b="1" dirty="0" smtClean="0">
                <a:solidFill>
                  <a:srgbClr val="C00000"/>
                </a:solidFill>
                <a:latin typeface="Arial" panose="020B0604020202020204" pitchFamily="34" charset="0"/>
                <a:cs typeface="Arial" panose="020B0604020202020204" pitchFamily="34" charset="0"/>
              </a:rPr>
              <a:t>υδροξείδια </a:t>
            </a:r>
            <a:r>
              <a:rPr lang="el-GR" sz="2200" dirty="0" smtClean="0">
                <a:latin typeface="Arial" panose="020B0604020202020204" pitchFamily="34" charset="0"/>
                <a:cs typeface="Arial" panose="020B0604020202020204" pitchFamily="34" charset="0"/>
              </a:rPr>
              <a:t>του</a:t>
            </a:r>
            <a:r>
              <a:rPr lang="el-GR" sz="2600" dirty="0" smtClean="0">
                <a:latin typeface="Arial" panose="020B0604020202020204" pitchFamily="34" charset="0"/>
                <a:cs typeface="Arial" panose="020B0604020202020204" pitchFamily="34" charset="0"/>
              </a:rPr>
              <a:t> </a:t>
            </a:r>
            <a:r>
              <a:rPr lang="el-GR" sz="2200" b="1" dirty="0" smtClean="0">
                <a:solidFill>
                  <a:srgbClr val="C00000"/>
                </a:solidFill>
                <a:latin typeface="Arial" panose="020B0604020202020204" pitchFamily="34" charset="0"/>
                <a:cs typeface="Arial" panose="020B0604020202020204" pitchFamily="34" charset="0"/>
              </a:rPr>
              <a:t>σιδήρου</a:t>
            </a:r>
            <a:r>
              <a:rPr lang="el-GR" sz="2600" dirty="0" smtClean="0">
                <a:solidFill>
                  <a:srgbClr val="C00000"/>
                </a:solidFill>
                <a:latin typeface="Arial" panose="020B0604020202020204" pitchFamily="34" charset="0"/>
                <a:cs typeface="Arial" panose="020B0604020202020204" pitchFamily="34" charset="0"/>
              </a:rPr>
              <a:t>.</a:t>
            </a:r>
            <a:r>
              <a:rPr lang="el-GR" sz="2200" dirty="0" smtClean="0">
                <a:latin typeface="Arial" panose="020B0604020202020204" pitchFamily="34" charset="0"/>
                <a:cs typeface="Arial" panose="020B0604020202020204" pitchFamily="34" charset="0"/>
              </a:rPr>
              <a:t>  </a:t>
            </a:r>
          </a:p>
          <a:p>
            <a:pPr marL="0" indent="0">
              <a:buNone/>
            </a:pPr>
            <a:r>
              <a:rPr lang="el-GR" sz="2300" dirty="0" smtClean="0">
                <a:latin typeface="Arial" panose="020B0604020202020204" pitchFamily="34" charset="0"/>
                <a:cs typeface="Arial" panose="020B0604020202020204" pitchFamily="34" charset="0"/>
              </a:rPr>
              <a:t>Καθώς οι </a:t>
            </a:r>
            <a:r>
              <a:rPr lang="el-GR" sz="2300" b="1" dirty="0" smtClean="0">
                <a:latin typeface="Arial" panose="020B0604020202020204" pitchFamily="34" charset="0"/>
                <a:cs typeface="Arial" panose="020B0604020202020204" pitchFamily="34" charset="0"/>
              </a:rPr>
              <a:t>ανόργανες χρωστικές </a:t>
            </a:r>
            <a:r>
              <a:rPr lang="el-GR" sz="2300" dirty="0" smtClean="0">
                <a:latin typeface="Arial" panose="020B0604020202020204" pitchFamily="34" charset="0"/>
                <a:cs typeface="Arial" panose="020B0604020202020204" pitchFamily="34" charset="0"/>
              </a:rPr>
              <a:t>προέρχονται από τα πετρώματα και τα ορυκτά της γης, είναι φυσικό να </a:t>
            </a:r>
            <a:r>
              <a:rPr lang="el-GR" sz="2300" b="1" dirty="0" smtClean="0">
                <a:latin typeface="Arial" panose="020B0604020202020204" pitchFamily="34" charset="0"/>
                <a:cs typeface="Arial" panose="020B0604020202020204" pitchFamily="34" charset="0"/>
              </a:rPr>
              <a:t>ταιριάζουν</a:t>
            </a:r>
            <a:r>
              <a:rPr lang="el-GR" sz="2300" dirty="0" smtClean="0">
                <a:latin typeface="Arial" panose="020B0604020202020204" pitchFamily="34" charset="0"/>
                <a:cs typeface="Arial" panose="020B0604020202020204" pitchFamily="34" charset="0"/>
              </a:rPr>
              <a:t> περισσότερο στην τεχνική της </a:t>
            </a:r>
            <a:r>
              <a:rPr lang="el-GR" sz="2300" b="1" dirty="0" smtClean="0">
                <a:latin typeface="Arial" panose="020B0604020202020204" pitchFamily="34" charset="0"/>
                <a:cs typeface="Arial" panose="020B0604020202020204" pitchFamily="34" charset="0"/>
              </a:rPr>
              <a:t>νωπογραφίας</a:t>
            </a:r>
            <a:r>
              <a:rPr lang="el-GR" sz="2300" dirty="0" smtClean="0">
                <a:latin typeface="Arial" panose="020B0604020202020204" pitchFamily="34" charset="0"/>
                <a:cs typeface="Arial" panose="020B0604020202020204" pitchFamily="34" charset="0"/>
              </a:rPr>
              <a:t> όπου ο βασικός  παράγοντας του ζωγραφικού υποστρώματος πάνω στο οποίο εφαρμόζεται το χρώμα, είναι κι αυτός ένα πέτρωμα , </a:t>
            </a:r>
            <a:r>
              <a:rPr lang="el-GR" sz="2300" b="1" dirty="0" smtClean="0">
                <a:latin typeface="Arial" panose="020B0604020202020204" pitchFamily="34" charset="0"/>
                <a:cs typeface="Arial" panose="020B0604020202020204" pitchFamily="34" charset="0"/>
              </a:rPr>
              <a:t>ο ασβεστόλιθος</a:t>
            </a:r>
            <a:r>
              <a:rPr lang="el-GR" sz="2300" dirty="0" smtClean="0">
                <a:latin typeface="Arial" panose="020B0604020202020204" pitchFamily="34" charset="0"/>
                <a:cs typeface="Arial" panose="020B0604020202020204" pitchFamily="34" charset="0"/>
              </a:rPr>
              <a:t>.</a:t>
            </a:r>
            <a:endParaRPr lang="en-US" sz="2300" dirty="0" smtClean="0">
              <a:latin typeface="Arial" panose="020B0604020202020204" pitchFamily="34" charset="0"/>
              <a:cs typeface="Arial" panose="020B0604020202020204" pitchFamily="34" charset="0"/>
            </a:endParaRPr>
          </a:p>
          <a:p>
            <a:pPr marL="0" indent="0">
              <a:buNone/>
            </a:pPr>
            <a:endParaRPr lang="en-US" sz="2300" dirty="0" smtClean="0">
              <a:latin typeface="Arial" panose="020B0604020202020204" pitchFamily="34" charset="0"/>
              <a:cs typeface="Arial" panose="020B0604020202020204" pitchFamily="34" charset="0"/>
            </a:endParaRPr>
          </a:p>
          <a:p>
            <a:pPr marL="0" indent="0">
              <a:buNone/>
            </a:pP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6485" y="245179"/>
            <a:ext cx="5201354" cy="336462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581" y="3694896"/>
            <a:ext cx="4674554" cy="2967970"/>
          </a:xfrm>
          <a:prstGeom prst="rect">
            <a:avLst/>
          </a:prstGeom>
        </p:spPr>
      </p:pic>
      <p:sp>
        <p:nvSpPr>
          <p:cNvPr id="5" name="TextBox 4"/>
          <p:cNvSpPr txBox="1"/>
          <p:nvPr/>
        </p:nvSpPr>
        <p:spPr>
          <a:xfrm>
            <a:off x="514433" y="158496"/>
            <a:ext cx="3207929" cy="461665"/>
          </a:xfrm>
          <a:prstGeom prst="rect">
            <a:avLst/>
          </a:prstGeom>
          <a:noFill/>
        </p:spPr>
        <p:txBody>
          <a:bodyPr wrap="none" rtlCol="0">
            <a:spAutoFit/>
          </a:bodyPr>
          <a:lstStyle/>
          <a:p>
            <a:r>
              <a:rPr lang="el-GR" sz="2400" b="1" dirty="0" smtClean="0">
                <a:solidFill>
                  <a:srgbClr val="FF0000"/>
                </a:solidFill>
              </a:rPr>
              <a:t>ΑΝΟΡΓΑΝΕΣ ΧΡΩΣΤΙΚΕΣ</a:t>
            </a:r>
            <a:endParaRPr lang="en-US" sz="2400" b="1" dirty="0">
              <a:solidFill>
                <a:srgbClr val="FF0000"/>
              </a:solidFill>
            </a:endParaRPr>
          </a:p>
        </p:txBody>
      </p:sp>
    </p:spTree>
    <p:extLst>
      <p:ext uri="{BB962C8B-B14F-4D97-AF65-F5344CB8AC3E}">
        <p14:creationId xmlns:p14="http://schemas.microsoft.com/office/powerpoint/2010/main" val="204639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48381"/>
            <a:ext cx="10439400" cy="3310819"/>
          </a:xfrm>
        </p:spPr>
        <p:txBody>
          <a:bodyPr>
            <a:normAutofit/>
          </a:bodyPr>
          <a:lstStyle/>
          <a:p>
            <a:pPr marL="0" indent="0">
              <a:buNone/>
            </a:pPr>
            <a:r>
              <a:rPr lang="el-GR" dirty="0"/>
              <a:t>Οι φυσικές </a:t>
            </a:r>
            <a:r>
              <a:rPr lang="el-GR" dirty="0" smtClean="0"/>
              <a:t>ανόργανες χρωστικές </a:t>
            </a:r>
            <a:r>
              <a:rPr lang="el-GR" dirty="0"/>
              <a:t>του σιδήρου παράγονται από τα τρία οξείδιά του: τον αιματίτη, το λειμωνίτη και το μαγνητίτη. Ο </a:t>
            </a:r>
            <a:r>
              <a:rPr lang="el-GR" b="1" dirty="0"/>
              <a:t>αιματίτης </a:t>
            </a:r>
            <a:r>
              <a:rPr lang="el-GR" dirty="0"/>
              <a:t>είναι</a:t>
            </a:r>
            <a:r>
              <a:rPr lang="el-GR" b="1" dirty="0"/>
              <a:t> άνυδρο οξείδιο </a:t>
            </a:r>
            <a:r>
              <a:rPr lang="el-GR" dirty="0"/>
              <a:t>δισθενούς </a:t>
            </a:r>
            <a:r>
              <a:rPr lang="el-GR" b="1" dirty="0"/>
              <a:t>σιδήρου </a:t>
            </a:r>
            <a:r>
              <a:rPr lang="el-GR" dirty="0"/>
              <a:t>και δίνει χρωστικές με </a:t>
            </a:r>
            <a:r>
              <a:rPr lang="el-GR" b="1" dirty="0">
                <a:solidFill>
                  <a:srgbClr val="C00000"/>
                </a:solidFill>
              </a:rPr>
              <a:t>κόκκινη </a:t>
            </a:r>
            <a:r>
              <a:rPr lang="el-GR" b="1" dirty="0"/>
              <a:t>απόχρωση</a:t>
            </a:r>
            <a:r>
              <a:rPr lang="el-GR" dirty="0"/>
              <a:t>. Ο όρος </a:t>
            </a:r>
            <a:r>
              <a:rPr lang="el-GR" b="1" dirty="0"/>
              <a:t>λειμωνίτης </a:t>
            </a:r>
            <a:r>
              <a:rPr lang="el-GR" dirty="0"/>
              <a:t>περιλαμβάνει όλα τα ορυκτά των </a:t>
            </a:r>
            <a:r>
              <a:rPr lang="el-GR" b="1" dirty="0"/>
              <a:t>ένυδρων οξειδίων </a:t>
            </a:r>
            <a:r>
              <a:rPr lang="el-GR" dirty="0"/>
              <a:t>του σιδήρου </a:t>
            </a:r>
            <a:r>
              <a:rPr lang="el-GR" dirty="0" smtClean="0"/>
              <a:t> </a:t>
            </a:r>
            <a:r>
              <a:rPr lang="el-GR" dirty="0"/>
              <a:t>και δίνει χρωστικές με αποχρώσεις από </a:t>
            </a:r>
            <a:r>
              <a:rPr lang="el-GR" b="1" dirty="0"/>
              <a:t>ανοιχτό </a:t>
            </a:r>
            <a:r>
              <a:rPr lang="el-GR" b="1" dirty="0">
                <a:solidFill>
                  <a:schemeClr val="accent2">
                    <a:lumMod val="75000"/>
                  </a:schemeClr>
                </a:solidFill>
              </a:rPr>
              <a:t>κίτρινο</a:t>
            </a:r>
            <a:r>
              <a:rPr lang="el-GR" b="1" dirty="0"/>
              <a:t> ως σκούρο καφέ</a:t>
            </a:r>
            <a:r>
              <a:rPr lang="el-GR" dirty="0"/>
              <a:t>. Οι ώχρες, οι σιέννες και οι όμπρες προέρχονται από λειμωνιτικά κοιτάσματα</a:t>
            </a:r>
            <a:r>
              <a:rPr lang="el-GR"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594" y="4301393"/>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791" y="3982132"/>
            <a:ext cx="2466975" cy="18573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94" y="3759509"/>
            <a:ext cx="2997719" cy="2302623"/>
          </a:xfrm>
          <a:prstGeom prst="rect">
            <a:avLst/>
          </a:prstGeom>
        </p:spPr>
      </p:pic>
      <p:sp>
        <p:nvSpPr>
          <p:cNvPr id="8" name="TextBox 7"/>
          <p:cNvSpPr txBox="1"/>
          <p:nvPr/>
        </p:nvSpPr>
        <p:spPr>
          <a:xfrm>
            <a:off x="1354667" y="5779911"/>
            <a:ext cx="1097032" cy="369332"/>
          </a:xfrm>
          <a:prstGeom prst="rect">
            <a:avLst/>
          </a:prstGeom>
          <a:noFill/>
        </p:spPr>
        <p:txBody>
          <a:bodyPr wrap="none" rtlCol="0">
            <a:spAutoFit/>
          </a:bodyPr>
          <a:lstStyle/>
          <a:p>
            <a:r>
              <a:rPr lang="el-GR" dirty="0"/>
              <a:t>Α</a:t>
            </a:r>
            <a:r>
              <a:rPr lang="el-GR" dirty="0" smtClean="0"/>
              <a:t>ιματίτης</a:t>
            </a:r>
            <a:endParaRPr lang="en-US" dirty="0"/>
          </a:p>
        </p:txBody>
      </p:sp>
      <p:sp>
        <p:nvSpPr>
          <p:cNvPr id="11" name="TextBox 10"/>
          <p:cNvSpPr txBox="1"/>
          <p:nvPr/>
        </p:nvSpPr>
        <p:spPr>
          <a:xfrm>
            <a:off x="4684889" y="6242756"/>
            <a:ext cx="1244764" cy="369332"/>
          </a:xfrm>
          <a:prstGeom prst="rect">
            <a:avLst/>
          </a:prstGeom>
          <a:noFill/>
        </p:spPr>
        <p:txBody>
          <a:bodyPr wrap="none" rtlCol="0">
            <a:spAutoFit/>
          </a:bodyPr>
          <a:lstStyle/>
          <a:p>
            <a:r>
              <a:rPr lang="el-GR" dirty="0" smtClean="0"/>
              <a:t>Λειμωνίτης</a:t>
            </a:r>
            <a:endParaRPr lang="en-US" dirty="0"/>
          </a:p>
        </p:txBody>
      </p:sp>
      <p:sp>
        <p:nvSpPr>
          <p:cNvPr id="12" name="TextBox 11"/>
          <p:cNvSpPr txBox="1"/>
          <p:nvPr/>
        </p:nvSpPr>
        <p:spPr>
          <a:xfrm>
            <a:off x="7778044" y="5964577"/>
            <a:ext cx="1298432" cy="369332"/>
          </a:xfrm>
          <a:prstGeom prst="rect">
            <a:avLst/>
          </a:prstGeom>
          <a:noFill/>
        </p:spPr>
        <p:txBody>
          <a:bodyPr wrap="none" rtlCol="0">
            <a:spAutoFit/>
          </a:bodyPr>
          <a:lstStyle/>
          <a:p>
            <a:r>
              <a:rPr lang="el-GR" dirty="0" smtClean="0"/>
              <a:t>Μαγνητίτης</a:t>
            </a:r>
            <a:endParaRPr lang="en-US" dirty="0"/>
          </a:p>
        </p:txBody>
      </p:sp>
    </p:spTree>
    <p:extLst>
      <p:ext uri="{BB962C8B-B14F-4D97-AF65-F5344CB8AC3E}">
        <p14:creationId xmlns:p14="http://schemas.microsoft.com/office/powerpoint/2010/main" val="327774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3291</TotalTime>
  <Words>2328</Words>
  <Application>Microsoft Office PowerPoint</Application>
  <PresentationFormat>Widescreen</PresentationFormat>
  <Paragraphs>118</Paragraphs>
  <Slides>34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Το γράμμα ρο χωρίζει την λέξη χώμα από τη λέξη χρώμα.  Τα χρώματα στην υλική τους μορφή προέρχονται από την φύση .   Κοίταξε την γη, δες τα διαφορετικά κίτρινα, κόκκινα, καφετιά, γκρίζα, πράσινα χώματα στο έδαφος, στις ράχες και τις πλαγιές των βουνών.  Περπάτησε στη βοτσαλωτή παραλία, στην όχθη ενός ποταμού , παρακολούθησε την ατέλειωτη πολυχρωμία πάνω στα βότσαλα και την άμμο κι αν αναρωτηθείς τι χρώματα χρησιμοποίησαν στις ζωγραφιές τους οι πρώτοι άνθρωποι των σπηλαίων, αμέσως θα δώσεις μόνος σου την απάντηση.  Ναι , πήραν την χρωματιστή πέτρα, την θρυμμάτισαν σε σκόνη και προσπάθησαν  στην συνέχεια να την κάνουν να «σταθεί» πάνω στην επιφάνεια του βράχου , να γίνει δηλαδή από χρωματιστή σκόνη, ένα σταθερό χρώμα , αδύνατο να φύγει από την επιφάνεια του βράχου με την διάβρωση ή την τριβή.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135</cp:revision>
  <dcterms:created xsi:type="dcterms:W3CDTF">2022-10-09T06:52:23Z</dcterms:created>
  <dcterms:modified xsi:type="dcterms:W3CDTF">2023-12-26T10:06:38Z</dcterms:modified>
</cp:coreProperties>
</file>