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279" r:id="rId2"/>
    <p:sldId id="280" r:id="rId3"/>
    <p:sldId id="259" r:id="rId4"/>
    <p:sldId id="256" r:id="rId5"/>
    <p:sldId id="261" r:id="rId6"/>
    <p:sldId id="262" r:id="rId7"/>
    <p:sldId id="265" r:id="rId8"/>
    <p:sldId id="264" r:id="rId9"/>
    <p:sldId id="260" r:id="rId10"/>
    <p:sldId id="268" r:id="rId11"/>
    <p:sldId id="266" r:id="rId12"/>
    <p:sldId id="267" r:id="rId13"/>
    <p:sldId id="270" r:id="rId14"/>
    <p:sldId id="271" r:id="rId15"/>
    <p:sldId id="269" r:id="rId16"/>
    <p:sldId id="272" r:id="rId17"/>
    <p:sldId id="273" r:id="rId18"/>
    <p:sldId id="283" r:id="rId19"/>
    <p:sldId id="284" r:id="rId20"/>
    <p:sldId id="275" r:id="rId21"/>
    <p:sldId id="285" r:id="rId2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7B63"/>
    <a:srgbClr val="0D230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72523" autoAdjust="0"/>
  </p:normalViewPr>
  <p:slideViewPr>
    <p:cSldViewPr>
      <p:cViewPr>
        <p:scale>
          <a:sx n="70" d="100"/>
          <a:sy n="70" d="100"/>
        </p:scale>
        <p:origin x="-1386" y="34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2237E8-E529-4B62-9AF9-ECD7C73F4ADC}" type="datetimeFigureOut">
              <a:rPr lang="el-GR" smtClean="0"/>
              <a:pPr/>
              <a:t>19/12/2023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274272-FE5B-4B1B-9B10-D458C68F58D3}"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Διάθρωση</a:t>
            </a:r>
            <a:r>
              <a:rPr lang="el-GR" baseline="0" dirty="0" smtClean="0"/>
              <a:t> παρουσίασης.</a:t>
            </a:r>
          </a:p>
          <a:p>
            <a:r>
              <a:rPr lang="el-GR" baseline="0" dirty="0" smtClean="0"/>
              <a:t>Συνοπτικά για τον ασβέστη, τα ασβεστοκονιάματα, το σχέδιο, το χρώμα και την προετοιμασία εφαρμογής της τεχνικής σε φορητή επιφάνεια. </a:t>
            </a:r>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2</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lnSpcReduction="10000"/>
          </a:bodyPr>
          <a:lstStyle/>
          <a:p>
            <a:r>
              <a:rPr lang="el-GR" sz="1200" kern="1200" dirty="0" smtClean="0">
                <a:solidFill>
                  <a:schemeClr val="tx1"/>
                </a:solidFill>
                <a:latin typeface="+mn-lt"/>
                <a:ea typeface="+mn-ea"/>
                <a:cs typeface="+mn-cs"/>
              </a:rPr>
              <a:t>Η μεταφορά ενός σχεδίου στη νωπογραφία συνδέεται με μια σειρά διαφορετικών τεχνικών προετοιμασίας οι οποίες διευκολύνουν το δημιουργό τόσο στην καλύτερη οργάνωση της αρχικής του ιδέας όσο και στην αποτελεσματική διαχείριση του χρόνου ζωγραφικής επάνω στο νωπό κονίαμα.</a:t>
            </a:r>
          </a:p>
          <a:p>
            <a:r>
              <a:rPr lang="el-GR" sz="1200" kern="1200" dirty="0" smtClean="0">
                <a:solidFill>
                  <a:schemeClr val="tx1"/>
                </a:solidFill>
                <a:latin typeface="+mn-lt"/>
                <a:ea typeface="+mn-ea"/>
                <a:cs typeface="+mn-cs"/>
              </a:rPr>
              <a:t>Για να ζωγραφίσουμε όμως πάνω στην επιφάνεια του νωπού ασβεστοκονιάματος πρέπει να έχουμε ένα</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σχέδιο. Το σχέδιο αυτό, το δημιουργούν οι καλλιτέχνες πρώτα επάνω </a:t>
            </a:r>
            <a:r>
              <a:rPr lang="el-GR" sz="1200" kern="1200" dirty="0" err="1" smtClean="0">
                <a:solidFill>
                  <a:schemeClr val="tx1"/>
                </a:solidFill>
                <a:latin typeface="+mn-lt"/>
                <a:ea typeface="+mn-ea"/>
                <a:cs typeface="+mn-cs"/>
              </a:rPr>
              <a:t>σ΄</a:t>
            </a:r>
            <a:r>
              <a:rPr lang="el-GR" sz="1200" kern="1200" dirty="0" smtClean="0">
                <a:solidFill>
                  <a:schemeClr val="tx1"/>
                </a:solidFill>
                <a:latin typeface="+mn-lt"/>
                <a:ea typeface="+mn-ea"/>
                <a:cs typeface="+mn-cs"/>
              </a:rPr>
              <a:t> ένα χαρτί και στη συνέχεια το μεταφέρουν στην επιφάνεια ζωγραφικής.</a:t>
            </a:r>
          </a:p>
          <a:p>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Εικόνα:</a:t>
            </a:r>
            <a:r>
              <a:rPr lang="el-GR" sz="1200" kern="1200" baseline="0" dirty="0" smtClean="0">
                <a:solidFill>
                  <a:schemeClr val="tx1"/>
                </a:solidFill>
                <a:latin typeface="+mn-lt"/>
                <a:ea typeface="+mn-ea"/>
                <a:cs typeface="+mn-cs"/>
              </a:rPr>
              <a:t>  </a:t>
            </a:r>
            <a:endParaRPr lang="el-GR" sz="1200" kern="1200" dirty="0" smtClean="0">
              <a:solidFill>
                <a:schemeClr val="tx1"/>
              </a:solidFill>
              <a:latin typeface="+mn-lt"/>
              <a:ea typeface="+mn-ea"/>
              <a:cs typeface="+mn-cs"/>
            </a:endParaRPr>
          </a:p>
          <a:p>
            <a:r>
              <a:rPr lang="en-US" dirty="0" smtClean="0"/>
              <a:t>https://www.rct.uk/collection/900410/st-matthew-with-an-angel</a:t>
            </a:r>
            <a:r>
              <a:rPr lang="el-GR" dirty="0" smtClean="0"/>
              <a:t> </a:t>
            </a:r>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11</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Η κατασκευή και χρήση ημιδιάφανου χαρτιού για τη δημιουργία προπαρασκευαστικών σχεδίων είναι επιλογή πολλών δημιουργών από διαφορετικές ιστορικές περιόδους. </a:t>
            </a:r>
          </a:p>
          <a:p>
            <a:r>
              <a:rPr lang="en-US" sz="1200" kern="1200" dirty="0" smtClean="0">
                <a:solidFill>
                  <a:schemeClr val="tx1"/>
                </a:solidFill>
                <a:latin typeface="+mn-lt"/>
                <a:ea typeface="+mn-ea"/>
                <a:cs typeface="+mn-cs"/>
              </a:rPr>
              <a:t>T</a:t>
            </a:r>
            <a:r>
              <a:rPr lang="el-GR" sz="1200" kern="1200" dirty="0" smtClean="0">
                <a:solidFill>
                  <a:schemeClr val="tx1"/>
                </a:solidFill>
                <a:latin typeface="+mn-lt"/>
                <a:ea typeface="+mn-ea"/>
                <a:cs typeface="+mn-cs"/>
              </a:rPr>
              <a:t>ο ανθίβολο ή το χαρτί για ξεσήκωμα, όπως αναφέρουν στις πραγματείες τους περί ζωγραφικής ο Διονύσιος ο εκ </a:t>
            </a:r>
            <a:r>
              <a:rPr lang="el-GR" sz="1200" kern="1200" dirty="0" err="1" smtClean="0">
                <a:solidFill>
                  <a:schemeClr val="tx1"/>
                </a:solidFill>
                <a:latin typeface="+mn-lt"/>
                <a:ea typeface="+mn-ea"/>
                <a:cs typeface="+mn-cs"/>
              </a:rPr>
              <a:t>Φουρνά</a:t>
            </a:r>
            <a:r>
              <a:rPr lang="el-GR" sz="1200" kern="1200" dirty="0" smtClean="0">
                <a:solidFill>
                  <a:schemeClr val="tx1"/>
                </a:solidFill>
                <a:latin typeface="+mn-lt"/>
                <a:ea typeface="+mn-ea"/>
                <a:cs typeface="+mn-cs"/>
              </a:rPr>
              <a:t> και </a:t>
            </a:r>
            <a:r>
              <a:rPr lang="en-US" sz="1200" kern="1200" dirty="0" smtClean="0">
                <a:solidFill>
                  <a:schemeClr val="tx1"/>
                </a:solidFill>
                <a:latin typeface="+mn-lt"/>
                <a:ea typeface="+mn-ea"/>
                <a:cs typeface="+mn-cs"/>
              </a:rPr>
              <a:t>o </a:t>
            </a:r>
            <a:r>
              <a:rPr lang="en-US" sz="1200" kern="1200" dirty="0" err="1" smtClean="0">
                <a:solidFill>
                  <a:schemeClr val="tx1"/>
                </a:solidFill>
                <a:latin typeface="+mn-lt"/>
                <a:ea typeface="+mn-ea"/>
                <a:cs typeface="+mn-cs"/>
              </a:rPr>
              <a:t>Cennino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Ceninni</a:t>
            </a:r>
            <a:r>
              <a:rPr lang="el-GR" sz="1200" kern="1200" dirty="0" smtClean="0">
                <a:solidFill>
                  <a:schemeClr val="tx1"/>
                </a:solidFill>
                <a:latin typeface="+mn-lt"/>
                <a:ea typeface="+mn-ea"/>
                <a:cs typeface="+mn-cs"/>
              </a:rPr>
              <a:t>, είναι διάφανο χαρτί που μπορεί να κατασκευαστεί με διαφορετικές μεθόδους και να χρησιμοποιηθεί τόσο για τη μεταφορά ενός σχεδίου σε σανίδι ή σε τοίχο όσο και για την σπουδή στην τεχνοτροπία ενός δημιουργού. Από τις αναφορές τους διαπιστώνουμε  τη χρήση </a:t>
            </a:r>
            <a:r>
              <a:rPr lang="el-GR" sz="1200" kern="1200" dirty="0" err="1" smtClean="0">
                <a:solidFill>
                  <a:schemeClr val="tx1"/>
                </a:solidFill>
                <a:latin typeface="+mn-lt"/>
                <a:ea typeface="+mn-ea"/>
                <a:cs typeface="+mn-cs"/>
              </a:rPr>
              <a:t>λινέλαιου</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μπεζίρι</a:t>
            </a:r>
            <a:r>
              <a:rPr lang="el-GR" sz="1200" kern="1200" dirty="0" smtClean="0">
                <a:solidFill>
                  <a:schemeClr val="tx1"/>
                </a:solidFill>
                <a:latin typeface="+mn-lt"/>
                <a:ea typeface="+mn-ea"/>
                <a:cs typeface="+mn-cs"/>
              </a:rPr>
              <a:t>) για τη δημιουργία διαφάνειας στο χαρτί, ενώ για την επεξεργασία του κοινού χαρτιού,  μεμβράνης και περγαμηνής, επέλεγαν  ψαρόκολλα και ελαιόλαδο. Επίσης αναφέρουν την μαύρη βαφή και το λευκό (</a:t>
            </a:r>
            <a:r>
              <a:rPr lang="el-GR" sz="1200" kern="1200" dirty="0" err="1" smtClean="0">
                <a:solidFill>
                  <a:schemeClr val="tx1"/>
                </a:solidFill>
                <a:latin typeface="+mn-lt"/>
                <a:ea typeface="+mn-ea"/>
                <a:cs typeface="+mn-cs"/>
              </a:rPr>
              <a:t>ψιμίθι</a:t>
            </a:r>
            <a:r>
              <a:rPr lang="el-GR" sz="1200" kern="1200" dirty="0" smtClean="0">
                <a:solidFill>
                  <a:schemeClr val="tx1"/>
                </a:solidFill>
                <a:latin typeface="+mn-lt"/>
                <a:ea typeface="+mn-ea"/>
                <a:cs typeface="+mn-cs"/>
              </a:rPr>
              <a:t>) στους τρόπους χρωματισμού του χαρτιού και περιγράφουν μεθόδους αποτύπωσης και μεταφοράς του σχεδίου σε μια άλλη επιφάνεια.</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Η μέθοδος σχεδιασμού και μεταφοράς του ζωγραφικού έργου επάνω σε υγρή βάση φαίνεται ότι είναι παρόμοια και στην Αναγέννηση καθώς και σε μεταγενέστερες εποχές. Έχει διαπιστωθεί ότι σε νωπογραφίες του Ραφαήλ και του Μιχαήλ Άγγελου το σχέδιο είχε μεταφερθεί στο νωπό κονίαμα με τη χρήση διάτρητου χαρτιού. Κατά τη συγκεκριμένη μέθοδο (p</a:t>
            </a:r>
            <a:r>
              <a:rPr lang="en-US" sz="1200" kern="1200" dirty="0" smtClean="0">
                <a:solidFill>
                  <a:schemeClr val="tx1"/>
                </a:solidFill>
                <a:latin typeface="+mn-lt"/>
                <a:ea typeface="+mn-ea"/>
                <a:cs typeface="+mn-cs"/>
              </a:rPr>
              <a:t>o</a:t>
            </a:r>
            <a:r>
              <a:rPr lang="el-GR" sz="1200" kern="1200" dirty="0" err="1" smtClean="0">
                <a:solidFill>
                  <a:schemeClr val="tx1"/>
                </a:solidFill>
                <a:latin typeface="+mn-lt"/>
                <a:ea typeface="+mn-ea"/>
                <a:cs typeface="+mn-cs"/>
              </a:rPr>
              <a:t>un</a:t>
            </a:r>
            <a:r>
              <a:rPr lang="en-US" sz="1200" kern="1200" dirty="0" err="1" smtClean="0">
                <a:solidFill>
                  <a:schemeClr val="tx1"/>
                </a:solidFill>
                <a:latin typeface="+mn-lt"/>
                <a:ea typeface="+mn-ea"/>
                <a:cs typeface="+mn-cs"/>
              </a:rPr>
              <a:t>cing</a:t>
            </a:r>
            <a:r>
              <a:rPr lang="el-G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spolvero</a:t>
            </a:r>
            <a:r>
              <a:rPr lang="el-GR" sz="1200" kern="1200" dirty="0" smtClean="0">
                <a:solidFill>
                  <a:schemeClr val="tx1"/>
                </a:solidFill>
                <a:latin typeface="+mn-lt"/>
                <a:ea typeface="+mn-ea"/>
                <a:cs typeface="+mn-cs"/>
              </a:rPr>
              <a:t>) το περίγραμμα του αντίγραφου σχεδίου γίνονταν διάτρητο,</a:t>
            </a:r>
            <a:r>
              <a:rPr lang="el-GR" sz="1200" b="1"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ώστε να είναι δυνατή η αποτύπωση του στην προεπιλεγμένη περιοχή του τοίχου που είχε τοποθετηθεί. </a:t>
            </a:r>
          </a:p>
          <a:p>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Εικόνα: </a:t>
            </a:r>
          </a:p>
          <a:p>
            <a:r>
              <a:rPr lang="en-US" dirty="0" smtClean="0"/>
              <a:t>https://el.wikipedia.org/wiki/</a:t>
            </a:r>
            <a:r>
              <a:rPr lang="el-GR" dirty="0" smtClean="0"/>
              <a:t>Ανθίβολο </a:t>
            </a:r>
          </a:p>
          <a:p>
            <a:r>
              <a:rPr lang="en-US" dirty="0" smtClean="0"/>
              <a:t>https://www.britishmuseum.org/collection/object/P_1994-0514-57</a:t>
            </a:r>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12</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l-GR" sz="1200" kern="1200" dirty="0" smtClean="0">
                <a:solidFill>
                  <a:schemeClr val="tx1"/>
                </a:solidFill>
                <a:latin typeface="+mn-lt"/>
                <a:ea typeface="+mn-ea"/>
                <a:cs typeface="+mn-cs"/>
              </a:rPr>
              <a:t>Πριν ξεκινήσει η ζωγραφική χρειάζεται να επιλεχθούν τα κατάλληλα χρώματα. </a:t>
            </a:r>
          </a:p>
          <a:p>
            <a:r>
              <a:rPr lang="el-GR" sz="1200" kern="1200" dirty="0" smtClean="0">
                <a:solidFill>
                  <a:schemeClr val="tx1"/>
                </a:solidFill>
                <a:latin typeface="+mn-lt"/>
                <a:ea typeface="+mn-ea"/>
                <a:cs typeface="+mn-cs"/>
              </a:rPr>
              <a:t>Τα χρώματα της νωπογραφίας προέρχονται κυρίως από φυσικά ορυκτά και είναι σε μορφή σκόνης. </a:t>
            </a:r>
          </a:p>
          <a:p>
            <a:r>
              <a:rPr lang="el-GR" sz="1200" kern="1200" dirty="0" smtClean="0">
                <a:solidFill>
                  <a:schemeClr val="tx1"/>
                </a:solidFill>
                <a:latin typeface="+mn-lt"/>
                <a:ea typeface="+mn-ea"/>
                <a:cs typeface="+mn-cs"/>
              </a:rPr>
              <a:t>Κατάλληλα, είναι εκείνα που διατηρούν τις ιδιότητες τους (διαύγεια, φωτεινότητα, βάθος) στην αλκαλική δράση του ασβέστη και παραμένουν αναλλοίωτα στην ενσωμάτωση τους με το κονίαμα.</a:t>
            </a:r>
          </a:p>
          <a:p>
            <a:r>
              <a:rPr lang="el-GR" sz="1200" kern="1200" dirty="0" smtClean="0">
                <a:solidFill>
                  <a:schemeClr val="tx1"/>
                </a:solidFill>
                <a:latin typeface="+mn-lt"/>
                <a:ea typeface="+mn-ea"/>
                <a:cs typeface="+mn-cs"/>
              </a:rPr>
              <a:t>Υπάρχουν χρώματα όπως το μπλε </a:t>
            </a:r>
            <a:r>
              <a:rPr lang="el-GR" sz="1200" kern="1200" dirty="0" err="1" smtClean="0">
                <a:solidFill>
                  <a:schemeClr val="tx1"/>
                </a:solidFill>
                <a:latin typeface="+mn-lt"/>
                <a:ea typeface="+mn-ea"/>
                <a:cs typeface="+mn-cs"/>
              </a:rPr>
              <a:t>ultramarine</a:t>
            </a:r>
            <a:r>
              <a:rPr lang="el-GR" sz="1200" kern="1200" dirty="0" smtClean="0">
                <a:solidFill>
                  <a:schemeClr val="tx1"/>
                </a:solidFill>
                <a:latin typeface="+mn-lt"/>
                <a:ea typeface="+mn-ea"/>
                <a:cs typeface="+mn-cs"/>
              </a:rPr>
              <a:t> και η κίτρινη ώχρα (</a:t>
            </a:r>
            <a:r>
              <a:rPr lang="en-US" sz="1200" kern="1200" dirty="0" smtClean="0">
                <a:solidFill>
                  <a:schemeClr val="tx1"/>
                </a:solidFill>
                <a:latin typeface="+mn-lt"/>
                <a:ea typeface="+mn-ea"/>
                <a:cs typeface="+mn-cs"/>
              </a:rPr>
              <a:t>y</a:t>
            </a:r>
            <a:r>
              <a:rPr lang="el-GR" sz="1200" kern="1200" dirty="0" err="1" smtClean="0">
                <a:solidFill>
                  <a:schemeClr val="tx1"/>
                </a:solidFill>
                <a:latin typeface="+mn-lt"/>
                <a:ea typeface="+mn-ea"/>
                <a:cs typeface="+mn-cs"/>
              </a:rPr>
              <a:t>ellow</a:t>
            </a:r>
            <a:r>
              <a:rPr lang="el-GR"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o</a:t>
            </a:r>
            <a:r>
              <a:rPr lang="el-GR" sz="1200" kern="1200" dirty="0" err="1" smtClean="0">
                <a:solidFill>
                  <a:schemeClr val="tx1"/>
                </a:solidFill>
                <a:latin typeface="+mn-lt"/>
                <a:ea typeface="+mn-ea"/>
                <a:cs typeface="+mn-cs"/>
              </a:rPr>
              <a:t>chre</a:t>
            </a:r>
            <a:r>
              <a:rPr lang="el-GR" sz="1200" kern="1200" dirty="0" smtClean="0">
                <a:solidFill>
                  <a:schemeClr val="tx1"/>
                </a:solidFill>
                <a:latin typeface="+mn-lt"/>
                <a:ea typeface="+mn-ea"/>
                <a:cs typeface="+mn-cs"/>
              </a:rPr>
              <a:t>)  που χρειάζονται ιδιαίτερη επεξεργασία και προσεκτικότερη χρήση και άλλα χρώματα όπως η ακατέργαστη </a:t>
            </a:r>
            <a:r>
              <a:rPr lang="el-GR" sz="1200" kern="1200" dirty="0" err="1" smtClean="0">
                <a:solidFill>
                  <a:schemeClr val="tx1"/>
                </a:solidFill>
                <a:latin typeface="+mn-lt"/>
                <a:ea typeface="+mn-ea"/>
                <a:cs typeface="+mn-cs"/>
              </a:rPr>
              <a:t>σιένα</a:t>
            </a:r>
            <a:r>
              <a:rPr lang="el-GR"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r</a:t>
            </a:r>
            <a:r>
              <a:rPr lang="el-GR" sz="1200" kern="1200" dirty="0" err="1" smtClean="0">
                <a:solidFill>
                  <a:schemeClr val="tx1"/>
                </a:solidFill>
                <a:latin typeface="+mn-lt"/>
                <a:ea typeface="+mn-ea"/>
                <a:cs typeface="+mn-cs"/>
              </a:rPr>
              <a:t>aw</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sienna</a:t>
            </a:r>
            <a:r>
              <a:rPr lang="el-GR" sz="1200" kern="1200" dirty="0" smtClean="0">
                <a:solidFill>
                  <a:schemeClr val="tx1"/>
                </a:solidFill>
                <a:latin typeface="+mn-lt"/>
                <a:ea typeface="+mn-ea"/>
                <a:cs typeface="+mn-cs"/>
              </a:rPr>
              <a:t>) και η ψημένη </a:t>
            </a:r>
            <a:r>
              <a:rPr lang="el-GR" sz="1200" kern="1200" dirty="0" err="1" smtClean="0">
                <a:solidFill>
                  <a:schemeClr val="tx1"/>
                </a:solidFill>
                <a:latin typeface="+mn-lt"/>
                <a:ea typeface="+mn-ea"/>
                <a:cs typeface="+mn-cs"/>
              </a:rPr>
              <a:t>ώμπρα</a:t>
            </a:r>
            <a:r>
              <a:rPr lang="el-GR"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umber burnt</a:t>
            </a:r>
            <a:r>
              <a:rPr lang="el-GR" sz="1200" kern="1200" dirty="0" smtClean="0">
                <a:solidFill>
                  <a:schemeClr val="tx1"/>
                </a:solidFill>
                <a:latin typeface="+mn-lt"/>
                <a:ea typeface="+mn-ea"/>
                <a:cs typeface="+mn-cs"/>
              </a:rPr>
              <a:t>) που λειτουργούν καλά με τον ασβέστη, διατηρώντας τις ιδιότητες τους.</a:t>
            </a:r>
          </a:p>
          <a:p>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Βλέπε: Χρώματα της νωπογραφίας</a:t>
            </a:r>
            <a:r>
              <a:rPr lang="en-US" sz="1200"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Ολυμπιάδα)</a:t>
            </a:r>
            <a:r>
              <a:rPr lang="el-GR" sz="1200" kern="1200" baseline="0" dirty="0" smtClean="0">
                <a:solidFill>
                  <a:schemeClr val="tx1"/>
                </a:solidFill>
                <a:latin typeface="+mn-lt"/>
                <a:ea typeface="+mn-ea"/>
                <a:cs typeface="+mn-cs"/>
              </a:rPr>
              <a:t> </a:t>
            </a:r>
            <a:endParaRPr lang="el-GR" sz="1200" kern="1200" dirty="0" smtClean="0">
              <a:solidFill>
                <a:schemeClr val="tx1"/>
              </a:solidFill>
              <a:latin typeface="+mn-lt"/>
              <a:ea typeface="+mn-ea"/>
              <a:cs typeface="+mn-cs"/>
            </a:endParaRPr>
          </a:p>
          <a:p>
            <a:endParaRPr lang="el-GR" dirty="0" smtClean="0"/>
          </a:p>
          <a:p>
            <a:r>
              <a:rPr lang="el-GR" dirty="0" smtClean="0"/>
              <a:t>Εικόνα:</a:t>
            </a:r>
          </a:p>
          <a:p>
            <a:r>
              <a:rPr lang="en-US" dirty="0" smtClean="0"/>
              <a:t>https://www.pompeiiincolor.com/theme/process-materials-and-making</a:t>
            </a:r>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13</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Αν και ο αριθμός των χρωμάτων για νωπογραφία είναι περιορισμένος, σε σχέση με τα χρώματα που μπορούν να χρησιμοποιηθούν στη ζωγραφική, η χρωματική παλέτα - χρωματική γκάμα που μπορεί να δημιουργηθεί από αυτά, είναι αρκετή ώστε να αποδοθούν μνημειώδη έργα με ποικίλους χρωματικούς συνδυασμούς.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Ο Μιχαήλ Άγγελος στην Καπέλα </a:t>
            </a:r>
            <a:r>
              <a:rPr lang="el-GR" sz="1200" kern="1200" dirty="0" err="1" smtClean="0">
                <a:solidFill>
                  <a:schemeClr val="tx1"/>
                </a:solidFill>
                <a:latin typeface="+mn-lt"/>
                <a:ea typeface="+mn-ea"/>
                <a:cs typeface="+mn-cs"/>
              </a:rPr>
              <a:t>Σιξτίνα</a:t>
            </a:r>
            <a:r>
              <a:rPr lang="el-GR" sz="1200" kern="1200" dirty="0" smtClean="0">
                <a:solidFill>
                  <a:schemeClr val="tx1"/>
                </a:solidFill>
                <a:latin typeface="+mn-lt"/>
                <a:ea typeface="+mn-ea"/>
                <a:cs typeface="+mn-cs"/>
              </a:rPr>
              <a:t> χρησιμοποίησε μόνο επτά διακριτές χρωστικές ουσίες για ολόκληρη τη σύνθεση. Κάθε χρωστική προερχόταν από ορυκτά που βρέθηκαν στη γη και </a:t>
            </a:r>
            <a:r>
              <a:rPr lang="el-GR" sz="1200" b="0" i="0" kern="1200" dirty="0" smtClean="0">
                <a:solidFill>
                  <a:schemeClr val="tx1"/>
                </a:solidFill>
                <a:latin typeface="+mn-lt"/>
                <a:ea typeface="+mn-ea"/>
                <a:cs typeface="+mn-cs"/>
              </a:rPr>
              <a:t>κυμαίνονται από το κόκκινο, κίτρινο, καφέ, έως πράσινο</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κύανος</a:t>
            </a:r>
            <a:r>
              <a:rPr lang="el-GR"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Lapis </a:t>
            </a:r>
            <a:r>
              <a:rPr lang="en-US" sz="1200" kern="1200" dirty="0" err="1" smtClean="0">
                <a:solidFill>
                  <a:schemeClr val="tx1"/>
                </a:solidFill>
                <a:latin typeface="+mn-lt"/>
                <a:ea typeface="+mn-ea"/>
                <a:cs typeface="+mn-cs"/>
              </a:rPr>
              <a:t>Lazoyli</a:t>
            </a:r>
            <a:r>
              <a:rPr lang="en-US" sz="1200" kern="1200" dirty="0" smtClean="0">
                <a:solidFill>
                  <a:schemeClr val="tx1"/>
                </a:solidFill>
                <a:latin typeface="+mn-lt"/>
                <a:ea typeface="+mn-ea"/>
                <a:cs typeface="+mn-cs"/>
              </a:rPr>
              <a:t>)</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λάπις</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λάζουλι</a:t>
            </a:r>
            <a:r>
              <a:rPr lang="el-GR" sz="1200" kern="1200" dirty="0" smtClean="0">
                <a:solidFill>
                  <a:schemeClr val="tx1"/>
                </a:solidFill>
                <a:latin typeface="+mn-lt"/>
                <a:ea typeface="+mn-ea"/>
                <a:cs typeface="+mn-cs"/>
              </a:rPr>
              <a:t> για τα μπλε. </a:t>
            </a:r>
            <a:r>
              <a:rPr lang="el-GR" sz="1200" b="0" i="0" kern="1200" dirty="0" smtClean="0">
                <a:solidFill>
                  <a:schemeClr val="tx1"/>
                </a:solidFill>
                <a:latin typeface="+mn-lt"/>
                <a:ea typeface="+mn-ea"/>
                <a:cs typeface="+mn-cs"/>
              </a:rPr>
              <a:t>Τα γεώδη ορυκτά μπορούσαν να καούν σε διαφορετικές θερμοκρασίες παράγοντας ακόμη μεγαλύτερη ποικιλία χρωμάτων. </a:t>
            </a:r>
            <a:endParaRPr lang="el-GR" sz="1200" kern="1200" dirty="0" smtClean="0">
              <a:solidFill>
                <a:schemeClr val="tx1"/>
              </a:solidFill>
              <a:latin typeface="+mn-lt"/>
              <a:ea typeface="+mn-ea"/>
              <a:cs typeface="+mn-cs"/>
            </a:endParaRPr>
          </a:p>
          <a:p>
            <a:endParaRPr lang="el-GR" baseline="0" dirty="0" smtClean="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14</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latin typeface="+mn-lt"/>
                <a:ea typeface="+mn-ea"/>
                <a:cs typeface="+mn-cs"/>
              </a:rPr>
              <a:t>Η</a:t>
            </a:r>
            <a:r>
              <a:rPr lang="el-GR" sz="1200" b="0" i="0" kern="1200" baseline="0" dirty="0" smtClean="0">
                <a:solidFill>
                  <a:schemeClr val="tx1"/>
                </a:solidFill>
                <a:latin typeface="+mn-lt"/>
                <a:ea typeface="+mn-ea"/>
                <a:cs typeface="+mn-cs"/>
              </a:rPr>
              <a:t> χρωματική παλέτα που</a:t>
            </a:r>
            <a:r>
              <a:rPr lang="el-GR" sz="1200" b="0" i="0" kern="1200" dirty="0" smtClean="0">
                <a:solidFill>
                  <a:schemeClr val="tx1"/>
                </a:solidFill>
                <a:latin typeface="+mn-lt"/>
                <a:ea typeface="+mn-ea"/>
                <a:cs typeface="+mn-cs"/>
              </a:rPr>
              <a:t> χρησιμοποιήθηκε στις μινωικές τοιχογραφίες</a:t>
            </a:r>
            <a:r>
              <a:rPr lang="el-GR" sz="1200" b="0" i="0" kern="1200" baseline="0" dirty="0" smtClean="0">
                <a:solidFill>
                  <a:schemeClr val="tx1"/>
                </a:solidFill>
                <a:latin typeface="+mn-lt"/>
                <a:ea typeface="+mn-ea"/>
                <a:cs typeface="+mn-cs"/>
              </a:rPr>
              <a:t> αποτελείται από το</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baseline="0" dirty="0" smtClean="0">
                <a:solidFill>
                  <a:schemeClr val="tx1"/>
                </a:solidFill>
                <a:latin typeface="+mn-lt"/>
                <a:ea typeface="+mn-ea"/>
                <a:cs typeface="+mn-cs"/>
              </a:rPr>
              <a:t>Μαύρο: κάρβουνο ή μαγγάνιο</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baseline="0" dirty="0" smtClean="0">
                <a:solidFill>
                  <a:schemeClr val="tx1"/>
                </a:solidFill>
                <a:latin typeface="+mn-lt"/>
                <a:ea typeface="+mn-ea"/>
                <a:cs typeface="+mn-cs"/>
              </a:rPr>
              <a:t>Λευκό: Ασβέστης ή </a:t>
            </a:r>
            <a:r>
              <a:rPr lang="el-GR" sz="1200" b="0" i="0" kern="1200" baseline="0" dirty="0" err="1" smtClean="0">
                <a:solidFill>
                  <a:schemeClr val="tx1"/>
                </a:solidFill>
                <a:latin typeface="+mn-lt"/>
                <a:ea typeface="+mn-ea"/>
                <a:cs typeface="+mn-cs"/>
              </a:rPr>
              <a:t>ασπρόχρωμα</a:t>
            </a:r>
            <a:r>
              <a:rPr lang="el-GR" sz="1200" b="0" i="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Κίτρινο: Κίτρινη ώχρα</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baseline="0" dirty="0" smtClean="0">
                <a:solidFill>
                  <a:schemeClr val="tx1"/>
                </a:solidFill>
                <a:latin typeface="+mn-lt"/>
                <a:ea typeface="+mn-ea"/>
                <a:cs typeface="+mn-cs"/>
              </a:rPr>
              <a:t>Κόκκινο: Κόκκινη ώχρα, αιματίτης </a:t>
            </a: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Ρόδινο: </a:t>
            </a:r>
            <a:r>
              <a:rPr lang="el-GR" sz="1200" b="0" i="0" kern="1200" baseline="0" dirty="0" smtClean="0">
                <a:solidFill>
                  <a:schemeClr val="tx1"/>
                </a:solidFill>
                <a:latin typeface="+mn-lt"/>
                <a:ea typeface="+mn-ea"/>
                <a:cs typeface="+mn-cs"/>
              </a:rPr>
              <a:t>Κόκκινη ώχρα και ασβέστης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Γαλάζιο: Αιγυπτιακό γαλάζιο, φυσικό σίδηρος ή θρυμματισμένος </a:t>
            </a:r>
            <a:r>
              <a:rPr lang="el-GR" sz="1200" kern="1200" dirty="0" err="1" smtClean="0">
                <a:solidFill>
                  <a:schemeClr val="tx1"/>
                </a:solidFill>
                <a:latin typeface="+mn-lt"/>
                <a:ea typeface="+mn-ea"/>
                <a:cs typeface="+mn-cs"/>
              </a:rPr>
              <a:t>κύανος</a:t>
            </a:r>
            <a:r>
              <a:rPr lang="el-GR"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Lapis </a:t>
            </a:r>
            <a:r>
              <a:rPr lang="en-US" sz="1200" kern="1200" dirty="0" err="1" smtClean="0">
                <a:solidFill>
                  <a:schemeClr val="tx1"/>
                </a:solidFill>
                <a:latin typeface="+mn-lt"/>
                <a:ea typeface="+mn-ea"/>
                <a:cs typeface="+mn-cs"/>
              </a:rPr>
              <a:t>Lazoyli</a:t>
            </a:r>
            <a:r>
              <a:rPr lang="en-US" sz="1200" kern="1200" dirty="0" smtClean="0">
                <a:solidFill>
                  <a:schemeClr val="tx1"/>
                </a:solidFill>
                <a:latin typeface="+mn-lt"/>
                <a:ea typeface="+mn-ea"/>
                <a:cs typeface="+mn-cs"/>
              </a:rPr>
              <a:t>)</a:t>
            </a: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Πράσινο: μίξη αιγυπτιακού</a:t>
            </a:r>
            <a:r>
              <a:rPr lang="el-GR" sz="1200" kern="1200" baseline="0" dirty="0" smtClean="0">
                <a:solidFill>
                  <a:schemeClr val="tx1"/>
                </a:solidFill>
                <a:latin typeface="+mn-lt"/>
                <a:ea typeface="+mn-ea"/>
                <a:cs typeface="+mn-cs"/>
              </a:rPr>
              <a:t> γαλάζιου και ώχρας ή θρυμματισμένος μαλαχίτης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Γκρι: μίξη κάρβουνου και ασβέστη</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Καστανό σκούρο: φυσικός σίδηρος ή μίξη κόκκινης ώχρας και αιγυπτιακού γαλάζιου</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Καστανό ανοιχτό: κίτρινη ώχρα με κάρβουνο</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https://www.heraklionmuseum.gr/exhibit/toichografia-tou-galaziou-pouliou/</a:t>
            </a: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http://odysseus.culture.gr/h/4/gh431.jsp?obj_id=7921&amp;mm_id=3467</a:t>
            </a: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http://www.fhw.gr/chronos/02/crete/gr/gallery/diagr3.html</a:t>
            </a:r>
            <a:r>
              <a:rPr lang="el-GR"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15</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l-GR" sz="1200" u="sng" kern="1200" dirty="0" smtClean="0">
                <a:solidFill>
                  <a:schemeClr val="tx1"/>
                </a:solidFill>
                <a:latin typeface="+mn-lt"/>
                <a:ea typeface="+mn-ea"/>
                <a:cs typeface="+mn-cs"/>
              </a:rPr>
              <a:t>Οδηγός εφαρμογής </a:t>
            </a:r>
          </a:p>
          <a:p>
            <a:r>
              <a:rPr lang="el-GR" sz="1200" kern="1200" dirty="0" smtClean="0">
                <a:solidFill>
                  <a:schemeClr val="tx1"/>
                </a:solidFill>
                <a:latin typeface="+mn-lt"/>
                <a:ea typeface="+mn-ea"/>
                <a:cs typeface="+mn-cs"/>
              </a:rPr>
              <a:t>Η τεχνική της νωπογραφίας μπορεί να εφαρμοστεί τόσο στην επιφάνεια ενός τοίχου όσο και σε μια φορητή επιφάνεια.</a:t>
            </a:r>
          </a:p>
          <a:p>
            <a:r>
              <a:rPr lang="el-GR" sz="1200" kern="1200" dirty="0" smtClean="0">
                <a:solidFill>
                  <a:schemeClr val="tx1"/>
                </a:solidFill>
                <a:latin typeface="+mn-lt"/>
                <a:ea typeface="+mn-ea"/>
                <a:cs typeface="+mn-cs"/>
              </a:rPr>
              <a:t>Η ζωγραφική και στις δυο επιφάνειες γίνεται επάνω σε </a:t>
            </a:r>
            <a:r>
              <a:rPr lang="el-GR" sz="1200" kern="1200" dirty="0" err="1" smtClean="0">
                <a:solidFill>
                  <a:schemeClr val="tx1"/>
                </a:solidFill>
                <a:latin typeface="+mn-lt"/>
                <a:ea typeface="+mn-ea"/>
                <a:cs typeface="+mn-cs"/>
              </a:rPr>
              <a:t>φρεσκοστρωμένο</a:t>
            </a:r>
            <a:r>
              <a:rPr lang="el-GR" sz="1200" kern="1200" dirty="0" smtClean="0">
                <a:solidFill>
                  <a:schemeClr val="tx1"/>
                </a:solidFill>
                <a:latin typeface="+mn-lt"/>
                <a:ea typeface="+mn-ea"/>
                <a:cs typeface="+mn-cs"/>
              </a:rPr>
              <a:t> ασβεστοκονίαμα μόνο όσο παραμένει υγρό. Καθώς το χρώμα και το κονίαμα στεγνώνουν, ενσωματώνονται πλήρως. </a:t>
            </a:r>
          </a:p>
          <a:p>
            <a:r>
              <a:rPr lang="el-GR" sz="1200" kern="1200" dirty="0" smtClean="0">
                <a:solidFill>
                  <a:schemeClr val="tx1"/>
                </a:solidFill>
                <a:latin typeface="+mn-lt"/>
                <a:ea typeface="+mn-ea"/>
                <a:cs typeface="+mn-cs"/>
              </a:rPr>
              <a:t>Ωστόσο,  υπάρχει ένα σύνολο πρακτικών πληροφοριών, για την παρασκευή και την εφαρμογή του κονιάματος, τη μεταφορά του σχεδίου και τη ζωγραφική στην νωπή επιφάνεια, απαραίτητων για τη δημιουργία μιας νωπογραφίας.</a:t>
            </a:r>
          </a:p>
          <a:p>
            <a:r>
              <a:rPr lang="el-GR" sz="1200" kern="1200" dirty="0" smtClean="0">
                <a:solidFill>
                  <a:schemeClr val="tx1"/>
                </a:solidFill>
                <a:latin typeface="+mn-lt"/>
                <a:ea typeface="+mn-ea"/>
                <a:cs typeface="+mn-cs"/>
              </a:rPr>
              <a:t>Στην πράξη, απαιτείται ένας εμπειρικός συνδυασμός γνώσεων τόσο για την επεξεργασία των υλικών και τη χρήση των εργαλείων, όσο και για τη μεθοδολογία εφαρμογής τους.</a:t>
            </a:r>
          </a:p>
          <a:p>
            <a:r>
              <a:rPr lang="el-GR" sz="1200" b="1" kern="1200" dirty="0" smtClean="0">
                <a:solidFill>
                  <a:schemeClr val="tx1"/>
                </a:solidFill>
                <a:latin typeface="+mn-lt"/>
                <a:ea typeface="+mn-ea"/>
                <a:cs typeface="+mn-cs"/>
              </a:rPr>
              <a:t>Η προετοιμασία </a:t>
            </a:r>
            <a:r>
              <a:rPr lang="el-GR" sz="1200" kern="1200" dirty="0" smtClean="0">
                <a:solidFill>
                  <a:schemeClr val="tx1"/>
                </a:solidFill>
                <a:latin typeface="+mn-lt"/>
                <a:ea typeface="+mn-ea"/>
                <a:cs typeface="+mn-cs"/>
              </a:rPr>
              <a:t>των χρωμάτων, του σχεδίου, της επιφάνειας ζωγραφικής καθώς και η χρήση των υλικών και των εργαλείων, είναι </a:t>
            </a:r>
            <a:r>
              <a:rPr lang="el-GR" sz="1200" kern="1200" dirty="0" err="1" smtClean="0">
                <a:solidFill>
                  <a:schemeClr val="tx1"/>
                </a:solidFill>
                <a:latin typeface="+mn-lt"/>
                <a:ea typeface="+mn-ea"/>
                <a:cs typeface="+mn-cs"/>
              </a:rPr>
              <a:t>ό,τι</a:t>
            </a:r>
            <a:r>
              <a:rPr lang="el-GR" sz="1200" kern="1200" dirty="0" smtClean="0">
                <a:solidFill>
                  <a:schemeClr val="tx1"/>
                </a:solidFill>
                <a:latin typeface="+mn-lt"/>
                <a:ea typeface="+mn-ea"/>
                <a:cs typeface="+mn-cs"/>
              </a:rPr>
              <a:t> χρειάζεται να γνωρίζουμε για να δημιουργήσουμε τη δική μας νωπογραφία.</a:t>
            </a:r>
            <a:endParaRPr lang="el-GR" sz="1200" kern="1200" dirty="0">
              <a:solidFill>
                <a:schemeClr val="tx1"/>
              </a:solidFill>
              <a:latin typeface="+mn-lt"/>
              <a:ea typeface="+mn-ea"/>
              <a:cs typeface="+mn-cs"/>
            </a:endParaRPr>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16</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1" u="sng" kern="1200" dirty="0" smtClean="0">
                <a:solidFill>
                  <a:schemeClr val="tx1"/>
                </a:solidFill>
                <a:latin typeface="+mn-lt"/>
                <a:ea typeface="+mn-ea"/>
                <a:cs typeface="+mn-cs"/>
              </a:rPr>
              <a:t>Προετοιμασία των χρωμάτων</a:t>
            </a:r>
            <a:endParaRPr lang="el-GR" sz="1200" b="1" kern="1200" dirty="0" smtClean="0">
              <a:solidFill>
                <a:schemeClr val="tx1"/>
              </a:solidFill>
              <a:latin typeface="+mn-lt"/>
              <a:ea typeface="+mn-ea"/>
              <a:cs typeface="+mn-cs"/>
            </a:endParaRPr>
          </a:p>
          <a:p>
            <a:r>
              <a:rPr lang="el-GR" sz="1200" b="0" kern="1200" dirty="0" smtClean="0">
                <a:solidFill>
                  <a:schemeClr val="tx1"/>
                </a:solidFill>
                <a:latin typeface="+mn-lt"/>
                <a:ea typeface="+mn-ea"/>
                <a:cs typeface="+mn-cs"/>
              </a:rPr>
              <a:t>Τα χρώματα </a:t>
            </a:r>
            <a:r>
              <a:rPr lang="el-GR" sz="1200" kern="1200" dirty="0" smtClean="0">
                <a:solidFill>
                  <a:schemeClr val="tx1"/>
                </a:solidFill>
                <a:latin typeface="+mn-lt"/>
                <a:ea typeface="+mn-ea"/>
                <a:cs typeface="+mn-cs"/>
              </a:rPr>
              <a:t>της νωπογραφίας προέρχονται κυρίως από φυσικά ορυκτά και είναι σε μορφή σκόνης. Χρειάζονται τρίψιμο με καθαρό νερό (αποσταγμένο) ώστε να μικρύνει η </a:t>
            </a:r>
            <a:r>
              <a:rPr lang="el-GR" sz="1200" kern="1200" dirty="0" err="1" smtClean="0">
                <a:solidFill>
                  <a:schemeClr val="tx1"/>
                </a:solidFill>
                <a:latin typeface="+mn-lt"/>
                <a:ea typeface="+mn-ea"/>
                <a:cs typeface="+mn-cs"/>
              </a:rPr>
              <a:t>κοκκομετρική</a:t>
            </a:r>
            <a:r>
              <a:rPr lang="el-GR" sz="1200" kern="1200" dirty="0" smtClean="0">
                <a:solidFill>
                  <a:schemeClr val="tx1"/>
                </a:solidFill>
                <a:latin typeface="+mn-lt"/>
                <a:ea typeface="+mn-ea"/>
                <a:cs typeface="+mn-cs"/>
              </a:rPr>
              <a:t> τους διάσταση, να μετατραπούν σε πάστα με απαλή και λεπτή υφή. Με τη μέθοδο αυτή επιτυγχάνεται μεγαλύτερη διείσδυση στο μείγμα και σωστότερη ενσωμάτωση τους στο υπόστρωμα. </a:t>
            </a:r>
          </a:p>
          <a:p>
            <a:r>
              <a:rPr lang="el-GR" sz="1200" kern="1200" dirty="0" smtClean="0">
                <a:solidFill>
                  <a:schemeClr val="tx1"/>
                </a:solidFill>
                <a:latin typeface="+mn-lt"/>
                <a:ea typeface="+mn-ea"/>
                <a:cs typeface="+mn-cs"/>
              </a:rPr>
              <a:t>Μια καλή πρακτική για να δοκιμαστεί η συμπεριφορά των χρωμάτων στον ασβέστη είναι η τοποθέτηση τους μέσα σε γυάλινα δοχεία με καθαρό ασβεστόνερο (όχι θολό) για λίγες ημέρες πριν τη χρήση. Τα χρώματα που θα παραμείνουν αναλλοίωτα μπορούν να χρησιμοποιηθούν.</a:t>
            </a:r>
          </a:p>
          <a:p>
            <a:r>
              <a:rPr lang="el-GR" sz="1200" kern="1200" dirty="0" smtClean="0">
                <a:solidFill>
                  <a:schemeClr val="tx1"/>
                </a:solidFill>
                <a:latin typeface="+mn-lt"/>
                <a:ea typeface="+mn-ea"/>
                <a:cs typeface="+mn-cs"/>
              </a:rPr>
              <a:t>Χρήσιμο είναι να πραγματοποιηθούν χρωματικές δοκιμές επάνω σε μικρά δοκίμια γυψοκονιάματος ώστε να αποδοθούν άμεσα οι πραγματικοί χρωματικοί τόνοι και οι αποχρώσεις. Με αυτό τον τρόπο προσδιορίζονται οι καταλληλότεροι χρωματικοί συνδυασμοί που θα χρησιμοποιηθούν.</a:t>
            </a:r>
          </a:p>
          <a:p>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17</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1" u="sng" kern="1200" dirty="0" smtClean="0">
                <a:solidFill>
                  <a:schemeClr val="tx1"/>
                </a:solidFill>
                <a:latin typeface="+mn-lt"/>
                <a:ea typeface="+mn-ea"/>
                <a:cs typeface="+mn-cs"/>
              </a:rPr>
              <a:t>Προετοιμασία του σχεδίου</a:t>
            </a:r>
            <a:endParaRPr lang="el-GR" sz="1200" b="1"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Η μεταφορά του σχεδίου στη νωπή επιφάνεια μπορεί να πραγματοποιηθεί με τη χρήση ενός διάτρητου αντίγραφου σχεδίου.  </a:t>
            </a:r>
          </a:p>
          <a:p>
            <a:r>
              <a:rPr lang="el-GR" sz="1200" kern="1200" dirty="0" smtClean="0">
                <a:solidFill>
                  <a:schemeClr val="tx1"/>
                </a:solidFill>
                <a:latin typeface="+mn-lt"/>
                <a:ea typeface="+mn-ea"/>
                <a:cs typeface="+mn-cs"/>
              </a:rPr>
              <a:t>Η πυκνότητα διάτρησης εξαρτάται από το μέγεθος και το βαθμό δυσκολίας του σχεδίου. </a:t>
            </a:r>
          </a:p>
          <a:p>
            <a:r>
              <a:rPr lang="el-GR" sz="1200" kern="1200" dirty="0" smtClean="0">
                <a:solidFill>
                  <a:schemeClr val="tx1"/>
                </a:solidFill>
                <a:latin typeface="+mn-lt"/>
                <a:ea typeface="+mn-ea"/>
                <a:cs typeface="+mn-cs"/>
              </a:rPr>
              <a:t>Η διάτρηση μπορεί να είναι πυκνή σε σχέδια μικρής κλίμακας, σε καμπύλες καθώς και σε σύνθετα σημεία του σχεδίου ή μπορεί να είναι με αποστάσεις μεταξύ των τρυπών στις ευθείες γραμμές, στις μεγάλες φόρμες καθώς και στα σημεία που έχει επιλεχθεί να χαραχθούν. </a:t>
            </a:r>
          </a:p>
          <a:p>
            <a:r>
              <a:rPr lang="el-GR" sz="1200" kern="1200" dirty="0" smtClean="0">
                <a:solidFill>
                  <a:schemeClr val="tx1"/>
                </a:solidFill>
                <a:latin typeface="+mn-lt"/>
                <a:ea typeface="+mn-ea"/>
                <a:cs typeface="+mn-cs"/>
              </a:rPr>
              <a:t>Στη συνέχεια θα χρειαστούν λεπτή καρβουνόσκονη (φούμο) ή κοσκινισμένο χρώμα σε σκόνη ώστε, να αποτυπωθούν οι γραμμές του διάτρητου σχεδίου στην προετοιμασμένη επιφάνεια. Το υλικό μπορεί να χρησιμοποιηθεί τοποθετημένο μέσα σε υφασμάτινο πουγκί, κατά προτίμηση βαμβακερό, αρκετά πορώδες ώστε να επιτρέπει την ελεγχόμενη έξοδο του υλικού κατά τη χρήση.</a:t>
            </a:r>
          </a:p>
          <a:p>
            <a:r>
              <a:rPr lang="el-GR" sz="1200" kern="1200" dirty="0" smtClean="0">
                <a:solidFill>
                  <a:schemeClr val="tx1"/>
                </a:solidFill>
                <a:latin typeface="+mn-lt"/>
                <a:ea typeface="+mn-ea"/>
                <a:cs typeface="+mn-cs"/>
              </a:rPr>
              <a:t>Βλέπε: Μέθοδος p</a:t>
            </a:r>
            <a:r>
              <a:rPr lang="en-US" sz="1200" kern="1200" dirty="0" smtClean="0">
                <a:solidFill>
                  <a:schemeClr val="tx1"/>
                </a:solidFill>
                <a:latin typeface="+mn-lt"/>
                <a:ea typeface="+mn-ea"/>
                <a:cs typeface="+mn-cs"/>
              </a:rPr>
              <a:t>o</a:t>
            </a:r>
            <a:r>
              <a:rPr lang="el-GR" sz="1200" kern="1200" dirty="0" err="1" smtClean="0">
                <a:solidFill>
                  <a:schemeClr val="tx1"/>
                </a:solidFill>
                <a:latin typeface="+mn-lt"/>
                <a:ea typeface="+mn-ea"/>
                <a:cs typeface="+mn-cs"/>
              </a:rPr>
              <a:t>un</a:t>
            </a:r>
            <a:r>
              <a:rPr lang="en-US" sz="1200" kern="1200" dirty="0" err="1" smtClean="0">
                <a:solidFill>
                  <a:schemeClr val="tx1"/>
                </a:solidFill>
                <a:latin typeface="+mn-lt"/>
                <a:ea typeface="+mn-ea"/>
                <a:cs typeface="+mn-cs"/>
              </a:rPr>
              <a:t>cing</a:t>
            </a:r>
            <a:r>
              <a:rPr lang="el-GR"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spolvero</a:t>
            </a: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pPr fontAlgn="base"/>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endParaRPr lang="en-US" sz="1200" b="1"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endParaRPr lang="el-GR" sz="1200" kern="1200" dirty="0" smtClean="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18</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1" u="sng" kern="1200" dirty="0" smtClean="0">
                <a:solidFill>
                  <a:schemeClr val="tx1"/>
                </a:solidFill>
                <a:latin typeface="+mn-lt"/>
                <a:ea typeface="+mn-ea"/>
                <a:cs typeface="+mn-cs"/>
              </a:rPr>
              <a:t>Προετοιμασία της επιφάνειας ζωγραφικής (φορητό κεραμικό πλακάκι) </a:t>
            </a:r>
            <a:endParaRPr lang="el-GR" sz="1200" b="1"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Η φορητή νωπογραφία ανταποκρίνεται στην ανάγκη δημιουργίας μιας τοιχογραφίας που δεν θα είναι μόνιμη. Αποτελεί μια αυτόνομη καλλιτεχνική δημιουργία που μπορεί να αναρτηθεί, να αφαιρεθεί ή να προστεθεί σε διακοσμητικές συνθέσεις και εάν χρειαστεί, να αντικατασταθεί χωρίς </a:t>
            </a:r>
            <a:r>
              <a:rPr lang="el-GR" sz="1200" kern="1200" dirty="0" err="1" smtClean="0">
                <a:solidFill>
                  <a:schemeClr val="tx1"/>
                </a:solidFill>
                <a:latin typeface="+mn-lt"/>
                <a:ea typeface="+mn-ea"/>
                <a:cs typeface="+mn-cs"/>
              </a:rPr>
              <a:t>κοστοβόρες</a:t>
            </a:r>
            <a:r>
              <a:rPr lang="el-GR" sz="1200" kern="1200" dirty="0" smtClean="0">
                <a:solidFill>
                  <a:schemeClr val="tx1"/>
                </a:solidFill>
                <a:latin typeface="+mn-lt"/>
                <a:ea typeface="+mn-ea"/>
                <a:cs typeface="+mn-cs"/>
              </a:rPr>
              <a:t> και χρονοβόρες διαδικασίες.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latin typeface="+mn-lt"/>
                <a:ea typeface="+mn-ea"/>
                <a:cs typeface="+mn-cs"/>
              </a:rPr>
              <a:t>Το κεραμικό πλακάκι </a:t>
            </a:r>
            <a:r>
              <a:rPr lang="el-GR" sz="1200" kern="1200" dirty="0" smtClean="0">
                <a:solidFill>
                  <a:schemeClr val="tx1"/>
                </a:solidFill>
                <a:latin typeface="+mn-lt"/>
                <a:ea typeface="+mn-ea"/>
                <a:cs typeface="+mn-cs"/>
              </a:rPr>
              <a:t>του εμπορίου είναι μια αξιόπιστη λύση. Απορροφά την υγρασία και έχει την απαραίτητη ακαμψία ώστε να αποτελέσει τη βάση του ασβεστοκονιάματος για την εφαρμογή της νωπογραφίας. Η ποικιλία των διαστάσεων του (20-50</a:t>
            </a:r>
            <a:r>
              <a:rPr lang="en-US" sz="1200" kern="1200" dirty="0" smtClean="0">
                <a:solidFill>
                  <a:schemeClr val="tx1"/>
                </a:solidFill>
                <a:latin typeface="+mn-lt"/>
                <a:ea typeface="+mn-ea"/>
                <a:cs typeface="+mn-cs"/>
              </a:rPr>
              <a:t>cm</a:t>
            </a:r>
            <a:r>
              <a:rPr lang="el-GR" sz="1200" kern="1200" dirty="0" smtClean="0">
                <a:solidFill>
                  <a:schemeClr val="tx1"/>
                </a:solidFill>
                <a:latin typeface="+mn-lt"/>
                <a:ea typeface="+mn-ea"/>
                <a:cs typeface="+mn-cs"/>
              </a:rPr>
              <a:t>) επιτρέπει τη σταδιακή και πολύπλευρη εξοικείωση τόσο με το χειρισμό των υλικών και των εργαλείων όσο και με την κλίμακα της ζωγραφικής. </a:t>
            </a:r>
          </a:p>
          <a:p>
            <a:r>
              <a:rPr lang="el-GR" sz="1200" kern="1200" dirty="0" smtClean="0">
                <a:solidFill>
                  <a:schemeClr val="tx1"/>
                </a:solidFill>
                <a:latin typeface="+mn-lt"/>
                <a:ea typeface="+mn-ea"/>
                <a:cs typeface="+mn-cs"/>
              </a:rPr>
              <a:t>Οι καλλιτεχνικές δημιουργίες στη μικρή διάσταση των πλακιδίων μπορεί να αποτελέσουν επιλογή πειραματισμού και προετοιμασίας για τη δημιουργία μιας μεγαλύτερης νωπογραφίας επάνω σε τοίχο.</a:t>
            </a:r>
          </a:p>
          <a:p>
            <a:r>
              <a:rPr lang="el-GR" sz="1200" kern="1200" dirty="0" smtClean="0">
                <a:solidFill>
                  <a:schemeClr val="tx1"/>
                </a:solidFill>
                <a:latin typeface="+mn-lt"/>
                <a:ea typeface="+mn-ea"/>
                <a:cs typeface="+mn-cs"/>
              </a:rPr>
              <a:t>Το κεραμικό πλακάκι θα χρησιμοποιηθεί από την πίσω όψη διότι έχει αυξημένη απορροφητικότητα ενώ το υλικό δεν έχει υποστεί τις επεξεργασίες της μπροστινής όψης όπως είναι ο χρωματισμός, η εφυάλωση και η πιθανή ανάγλυφη διακόσμηση.</a:t>
            </a:r>
          </a:p>
          <a:p>
            <a:r>
              <a:rPr lang="el-GR" sz="1200" b="1" kern="1200" dirty="0" smtClean="0">
                <a:solidFill>
                  <a:schemeClr val="tx1"/>
                </a:solidFill>
                <a:latin typeface="+mn-lt"/>
                <a:ea typeface="+mn-ea"/>
                <a:cs typeface="+mn-cs"/>
              </a:rPr>
              <a:t>Ο ασβέστης </a:t>
            </a:r>
            <a:r>
              <a:rPr lang="el-GR" sz="1200" kern="1200" dirty="0" smtClean="0">
                <a:solidFill>
                  <a:schemeClr val="tx1"/>
                </a:solidFill>
                <a:latin typeface="+mn-lt"/>
                <a:ea typeface="+mn-ea"/>
                <a:cs typeface="+mn-cs"/>
              </a:rPr>
              <a:t>για την παρασκευή του μείγματος πρέπει να είναι ώριμος για χρήση περίπου ενός έτους, καθαρός και καλά σβησμένος. </a:t>
            </a:r>
          </a:p>
          <a:p>
            <a:r>
              <a:rPr lang="el-GR" sz="1200" kern="1200" dirty="0" smtClean="0">
                <a:solidFill>
                  <a:schemeClr val="tx1"/>
                </a:solidFill>
                <a:latin typeface="+mn-lt"/>
                <a:ea typeface="+mn-ea"/>
                <a:cs typeface="+mn-cs"/>
              </a:rPr>
              <a:t>Η λευκότητα, η λιπαρή και παχιά υφή και η χαμηλή καυστικότητα αποτελούν χαρακτηριστικά του παλαιωμένου ασβέστη που είναι ο καταλληλότερος σε αυτή την περίπτωση.</a:t>
            </a:r>
          </a:p>
          <a:p>
            <a:r>
              <a:rPr lang="el-GR" sz="1200" b="1" kern="1200" dirty="0" smtClean="0">
                <a:solidFill>
                  <a:schemeClr val="tx1"/>
                </a:solidFill>
                <a:latin typeface="+mn-lt"/>
                <a:ea typeface="+mn-ea"/>
                <a:cs typeface="+mn-cs"/>
              </a:rPr>
              <a:t>Η μαρμαρόσκονη </a:t>
            </a:r>
            <a:r>
              <a:rPr lang="el-GR" sz="1200" kern="1200" dirty="0" smtClean="0">
                <a:solidFill>
                  <a:schemeClr val="tx1"/>
                </a:solidFill>
                <a:latin typeface="+mn-lt"/>
                <a:ea typeface="+mn-ea"/>
                <a:cs typeface="+mn-cs"/>
              </a:rPr>
              <a:t>που θα χρησιμοποιηθεί πρέπει να είναι λευκή τύπου Α, να είναι λεπτόκοκκη (1,8-2</a:t>
            </a:r>
            <a:r>
              <a:rPr lang="en-US" sz="1200" kern="1200" dirty="0" smtClean="0">
                <a:solidFill>
                  <a:schemeClr val="tx1"/>
                </a:solidFill>
                <a:latin typeface="+mn-lt"/>
                <a:ea typeface="+mn-ea"/>
                <a:cs typeface="+mn-cs"/>
              </a:rPr>
              <a:t>mm</a:t>
            </a:r>
            <a:r>
              <a:rPr lang="el-GR" sz="1200" kern="1200" dirty="0" smtClean="0">
                <a:solidFill>
                  <a:schemeClr val="tx1"/>
                </a:solidFill>
                <a:latin typeface="+mn-lt"/>
                <a:ea typeface="+mn-ea"/>
                <a:cs typeface="+mn-cs"/>
              </a:rPr>
              <a:t>) και να περιέχει τη λιγότερη δυνατή πούδρα από το υλικό.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latin typeface="+mn-lt"/>
                <a:ea typeface="+mn-ea"/>
                <a:cs typeface="+mn-cs"/>
              </a:rPr>
              <a:t>Οι ίνες από καννάβι </a:t>
            </a:r>
            <a:r>
              <a:rPr lang="el-GR" sz="1200" kern="1200" dirty="0" smtClean="0">
                <a:solidFill>
                  <a:schemeClr val="tx1"/>
                </a:solidFill>
                <a:latin typeface="+mn-lt"/>
                <a:ea typeface="+mn-ea"/>
                <a:cs typeface="+mn-cs"/>
              </a:rPr>
              <a:t>είναι το υλικό που θα συμπληρώσει το μείγμα. Προστίθενται κομμένες και σε μικρή αναλογία ώστε να αυξηθεί η συνοχή και να περιοριστούν οι ρωγμές στο κονίαμα. </a:t>
            </a:r>
          </a:p>
          <a:p>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19</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latin typeface="Times New Roman" pitchFamily="18" charset="0"/>
                <a:cs typeface="Times New Roman" pitchFamily="18" charset="0"/>
              </a:rPr>
              <a:t>Όταν ζωγραφίσουμε την επιφάνεια αφήνουμε τα υλικά να στεγνώσουν. Ολοκληρώνοντας, θα έχουμε φτιάξει τη δική μας νωπογραφία.</a:t>
            </a:r>
          </a:p>
          <a:p>
            <a:r>
              <a:rPr lang="el-GR" dirty="0" smtClean="0">
                <a:latin typeface="Times New Roman" pitchFamily="18" charset="0"/>
                <a:cs typeface="Times New Roman" pitchFamily="18" charset="0"/>
              </a:rPr>
              <a:t>Τέλος παρουσίασης.</a:t>
            </a:r>
            <a:endParaRPr lang="el-GR" dirty="0">
              <a:latin typeface="Times New Roman" pitchFamily="18" charset="0"/>
              <a:cs typeface="Times New Roman" pitchFamily="18" charset="0"/>
            </a:endParaRPr>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20</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Με τον όρο τοιχογραφία εννοούμε τη διακόσμηση της επιφάνεια ενός τοίχου με ζωγραφικές παραστάσεις.  </a:t>
            </a:r>
          </a:p>
          <a:p>
            <a:r>
              <a:rPr lang="el-GR" sz="1200" kern="1200" dirty="0" smtClean="0">
                <a:solidFill>
                  <a:schemeClr val="tx1"/>
                </a:solidFill>
                <a:latin typeface="+mn-lt"/>
                <a:ea typeface="+mn-ea"/>
                <a:cs typeface="+mn-cs"/>
              </a:rPr>
              <a:t>Υπάρχουν πολλές και διαφορετικές τεχνικές ζωγραφικής στον τοίχο οι οποίες αναφέρονται γενικά ως τοιχογραφίες αλλά όταν αναφερόμαστε στην “αληθινή” τοιχογραφία τότε εννοούμε την τεχνική της νωπογραφίας δηλαδή τη ζωγραφική στον τοίχο όσο η επιφάνεια του είναι υγρή (νωπή). </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latin typeface="Times New Roman" pitchFamily="18" charset="0"/>
                <a:cs typeface="Times New Roman" pitchFamily="18" charset="0"/>
              </a:rPr>
              <a:t>Η νωπογραφία είναι η « γραφή </a:t>
            </a:r>
            <a:r>
              <a:rPr lang="el-GR" dirty="0" err="1" smtClean="0">
                <a:latin typeface="Times New Roman" pitchFamily="18" charset="0"/>
                <a:cs typeface="Times New Roman" pitchFamily="18" charset="0"/>
              </a:rPr>
              <a:t>έφ΄</a:t>
            </a:r>
            <a:r>
              <a:rPr lang="el-GR" dirty="0" smtClean="0">
                <a:latin typeface="Times New Roman" pitchFamily="18" charset="0"/>
                <a:cs typeface="Times New Roman" pitchFamily="18" charset="0"/>
              </a:rPr>
              <a:t> </a:t>
            </a:r>
            <a:r>
              <a:rPr lang="el-GR" dirty="0" err="1" smtClean="0">
                <a:latin typeface="Times New Roman" pitchFamily="18" charset="0"/>
                <a:cs typeface="Times New Roman" pitchFamily="18" charset="0"/>
              </a:rPr>
              <a:t>υγροίς</a:t>
            </a:r>
            <a:r>
              <a:rPr lang="el-GR" dirty="0" smtClean="0">
                <a:latin typeface="Times New Roman" pitchFamily="18" charset="0"/>
                <a:cs typeface="Times New Roman" pitchFamily="18" charset="0"/>
              </a:rPr>
              <a:t>»</a:t>
            </a:r>
            <a:r>
              <a:rPr lang="el-GR" baseline="0"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αναφέρεται επίσης με τους όρους </a:t>
            </a:r>
            <a:r>
              <a:rPr lang="el-GR" dirty="0" smtClean="0">
                <a:solidFill>
                  <a:schemeClr val="accent2">
                    <a:lumMod val="75000"/>
                  </a:schemeClr>
                </a:solidFill>
                <a:latin typeface="Times New Roman" pitchFamily="18" charset="0"/>
                <a:cs typeface="Times New Roman" pitchFamily="18" charset="0"/>
              </a:rPr>
              <a:t>φρέσκο</a:t>
            </a:r>
            <a:r>
              <a:rPr lang="el-GR" dirty="0" smtClean="0">
                <a:latin typeface="Times New Roman" pitchFamily="18" charset="0"/>
                <a:cs typeface="Times New Roman" pitchFamily="18" charset="0"/>
              </a:rPr>
              <a:t> και </a:t>
            </a:r>
            <a:r>
              <a:rPr lang="el-GR" dirty="0" err="1" smtClean="0">
                <a:solidFill>
                  <a:schemeClr val="accent2">
                    <a:lumMod val="75000"/>
                  </a:schemeClr>
                </a:solidFill>
                <a:latin typeface="Times New Roman" pitchFamily="18" charset="0"/>
                <a:cs typeface="Times New Roman" pitchFamily="18" charset="0"/>
              </a:rPr>
              <a:t>φρεσκογραφία</a:t>
            </a:r>
            <a:r>
              <a:rPr lang="el-GR" dirty="0" smtClean="0">
                <a:latin typeface="Times New Roman" pitchFamily="18" charset="0"/>
                <a:cs typeface="Times New Roman" pitchFamily="18" charset="0"/>
              </a:rPr>
              <a:t>. Στα ιταλικά </a:t>
            </a:r>
            <a:r>
              <a:rPr lang="en-US" dirty="0" err="1" smtClean="0">
                <a:solidFill>
                  <a:schemeClr val="accent2">
                    <a:lumMod val="75000"/>
                  </a:schemeClr>
                </a:solidFill>
                <a:latin typeface="Times New Roman" pitchFamily="18" charset="0"/>
                <a:cs typeface="Times New Roman" pitchFamily="18" charset="0"/>
              </a:rPr>
              <a:t>fresco</a:t>
            </a:r>
            <a:r>
              <a:rPr lang="en-US" dirty="0" err="1" smtClean="0">
                <a:latin typeface="Times New Roman" pitchFamily="18" charset="0"/>
                <a:cs typeface="Times New Roman" pitchFamily="18" charset="0"/>
              </a:rPr>
              <a:t>,</a:t>
            </a:r>
            <a:r>
              <a:rPr lang="en-US" dirty="0" err="1" smtClean="0">
                <a:solidFill>
                  <a:schemeClr val="accent2">
                    <a:lumMod val="75000"/>
                  </a:schemeClr>
                </a:solidFill>
                <a:latin typeface="Times New Roman" pitchFamily="18" charset="0"/>
                <a:cs typeface="Times New Roman" pitchFamily="18" charset="0"/>
              </a:rPr>
              <a:t>al</a:t>
            </a:r>
            <a:r>
              <a:rPr lang="en-US" dirty="0" smtClean="0">
                <a:solidFill>
                  <a:schemeClr val="accent2">
                    <a:lumMod val="75000"/>
                  </a:schemeClr>
                </a:solidFill>
                <a:latin typeface="Times New Roman" pitchFamily="18" charset="0"/>
                <a:cs typeface="Times New Roman" pitchFamily="18" charset="0"/>
              </a:rPr>
              <a:t> fresco</a:t>
            </a:r>
            <a:r>
              <a:rPr lang="el-GR" dirty="0" smtClean="0">
                <a:solidFill>
                  <a:schemeClr val="accent2">
                    <a:lumMod val="75000"/>
                  </a:schemeClr>
                </a:solidFill>
                <a:latin typeface="Times New Roman" pitchFamily="18" charset="0"/>
                <a:cs typeface="Times New Roman" pitchFamily="18" charset="0"/>
              </a:rPr>
              <a:t> </a:t>
            </a:r>
            <a:r>
              <a:rPr lang="el-GR" dirty="0" smtClean="0">
                <a:latin typeface="Times New Roman" pitchFamily="18" charset="0"/>
                <a:cs typeface="Times New Roman" pitchFamily="18" charset="0"/>
              </a:rPr>
              <a:t>(14</a:t>
            </a:r>
            <a:r>
              <a:rPr lang="el-GR" baseline="30000" dirty="0" smtClean="0">
                <a:latin typeface="Times New Roman" pitchFamily="18" charset="0"/>
                <a:cs typeface="Times New Roman" pitchFamily="18" charset="0"/>
              </a:rPr>
              <a:t>ος</a:t>
            </a:r>
            <a:r>
              <a:rPr lang="el-GR"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dirty="0" err="1" smtClean="0">
                <a:solidFill>
                  <a:schemeClr val="accent2">
                    <a:lumMod val="75000"/>
                  </a:schemeClr>
                </a:solidFill>
                <a:latin typeface="Times New Roman" pitchFamily="18" charset="0"/>
                <a:cs typeface="Times New Roman" pitchFamily="18" charset="0"/>
              </a:rPr>
              <a:t>buon</a:t>
            </a:r>
            <a:r>
              <a:rPr lang="en-US" dirty="0" smtClean="0">
                <a:solidFill>
                  <a:schemeClr val="accent2">
                    <a:lumMod val="75000"/>
                  </a:schemeClr>
                </a:solidFill>
                <a:latin typeface="Times New Roman" pitchFamily="18" charset="0"/>
                <a:cs typeface="Times New Roman" pitchFamily="18" charset="0"/>
              </a:rPr>
              <a:t> fresco </a:t>
            </a:r>
            <a:r>
              <a:rPr lang="el-GR" dirty="0" smtClean="0">
                <a:latin typeface="Times New Roman" pitchFamily="18" charset="0"/>
                <a:cs typeface="Times New Roman" pitchFamily="18" charset="0"/>
              </a:rPr>
              <a:t>(καλό φρέσκο),</a:t>
            </a:r>
          </a:p>
          <a:p>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3</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l-G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Οι νωπογραφίες σε ταφικά μνημεία, σε ανάκτορα, εκκλησίες και δημόσιους χώρους αποτελούν ένα διαχρονικό τρόπο εικαστικής έκφρασης που αντανακλά πτυχές του εκάστοτε πολιτισμού.</a:t>
            </a:r>
            <a:r>
              <a:rPr lang="el-GR"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Στην αρχαία Ελλάδα, στην περίοδο της αναγέννησης και σε άλλες ιστορικές περιόδους, οι περισσότερες τοιχογραφίες ήταν νωπογραφίες. Ως τεχνική ζωγραφικής μεγάλων επιφανειών, απαιτεί συνδυασμό γνώσεων τόσο των μεθόδων επεξεργασίας και εφαρμογής των υλικών της όσο και της χρήση των εργαλείων της. </a:t>
            </a:r>
          </a:p>
          <a:p>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4</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Ο ασβεστόλιθος, ο ασβέστης, η άμμος, το μάρμαρο και το νερό, ο ρόλος και η λειτουργία τους,  είναι </a:t>
            </a:r>
            <a:r>
              <a:rPr lang="el-GR" sz="1200" kern="1200" dirty="0" err="1" smtClean="0">
                <a:solidFill>
                  <a:schemeClr val="tx1"/>
                </a:solidFill>
                <a:latin typeface="+mn-lt"/>
                <a:ea typeface="+mn-ea"/>
                <a:cs typeface="+mn-cs"/>
              </a:rPr>
              <a:t>ό,τι</a:t>
            </a:r>
            <a:r>
              <a:rPr lang="el-GR" sz="1200" kern="1200" dirty="0" smtClean="0">
                <a:solidFill>
                  <a:schemeClr val="tx1"/>
                </a:solidFill>
                <a:latin typeface="+mn-lt"/>
                <a:ea typeface="+mn-ea"/>
                <a:cs typeface="+mn-cs"/>
              </a:rPr>
              <a:t> αρχικά χρειάζεται να γνωρίζουμε για την κατανόηση της παρασκευής κονιαμάτων κατάλληλων για την τεχνική της νωπογραφίας.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Η αντοχή των ιστορικών ασβεστοκονιαμάτων αποδίδεται στην ποιότητα των πρώτων υλών, στην προσεκτική επιλογή και προετοιμασία τους, στη σύσταση και τον τρόπο παρασκευής τους αλλά και στις συνθήκες που χρησιμοποιήθηκαν και διατηρήθηκαν.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5</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a:bodyPr>
          <a:lstStyle/>
          <a:p>
            <a:r>
              <a:rPr lang="el-GR" sz="1200" kern="1200" dirty="0" smtClean="0">
                <a:solidFill>
                  <a:schemeClr val="tx1"/>
                </a:solidFill>
                <a:latin typeface="+mn-lt"/>
                <a:ea typeface="+mn-ea"/>
                <a:cs typeface="+mn-cs"/>
              </a:rPr>
              <a:t>Ο </a:t>
            </a:r>
            <a:r>
              <a:rPr lang="el-GR" sz="1200" b="1" kern="1200" dirty="0" smtClean="0">
                <a:solidFill>
                  <a:schemeClr val="tx1"/>
                </a:solidFill>
                <a:latin typeface="+mn-lt"/>
                <a:ea typeface="+mn-ea"/>
                <a:cs typeface="+mn-cs"/>
              </a:rPr>
              <a:t>Ασβεστόλιθος</a:t>
            </a:r>
            <a:r>
              <a:rPr lang="el-GR" sz="1200" kern="1200" dirty="0" smtClean="0">
                <a:solidFill>
                  <a:schemeClr val="tx1"/>
                </a:solidFill>
                <a:latin typeface="+mn-lt"/>
                <a:ea typeface="+mn-ea"/>
                <a:cs typeface="+mn-cs"/>
              </a:rPr>
              <a:t> είναι ένα πέτρωμα με κυριότερο συστατικό του τον ασβεστίτη. Όσο πιο καθαρή είναι η χημική σύσταση του ασβεστόλιθου τόσο καλύτερη είναι η ποιότητα ασβέστη που αποδίδει (Κωστάκης, 2003).</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latin typeface="+mn-lt"/>
                <a:ea typeface="+mn-ea"/>
                <a:cs typeface="+mn-cs"/>
              </a:rPr>
              <a:t>Το Μάρμαρο</a:t>
            </a:r>
            <a:r>
              <a:rPr lang="el-GR" sz="1200" kern="1200" dirty="0" smtClean="0">
                <a:solidFill>
                  <a:schemeClr val="tx1"/>
                </a:solidFill>
                <a:latin typeface="+mn-lt"/>
                <a:ea typeface="+mn-ea"/>
                <a:cs typeface="+mn-cs"/>
              </a:rPr>
              <a:t> είναι ένας ασβεστόλιθος που προέρχεται από ανθρακικά πετρώματα μετά από </a:t>
            </a:r>
            <a:r>
              <a:rPr lang="el-GR" sz="1200" kern="1200" dirty="0" err="1" smtClean="0">
                <a:solidFill>
                  <a:schemeClr val="tx1"/>
                </a:solidFill>
                <a:latin typeface="+mn-lt"/>
                <a:ea typeface="+mn-ea"/>
                <a:cs typeface="+mn-cs"/>
              </a:rPr>
              <a:t>ανακρυστάλλωση</a:t>
            </a:r>
            <a:r>
              <a:rPr lang="el-GR" sz="1200" kern="1200" dirty="0" smtClean="0">
                <a:solidFill>
                  <a:schemeClr val="tx1"/>
                </a:solidFill>
                <a:latin typeface="+mn-lt"/>
                <a:ea typeface="+mn-ea"/>
                <a:cs typeface="+mn-cs"/>
              </a:rPr>
              <a:t> του κυριότερου συστατικού του, του ασβεστίτη.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Ο </a:t>
            </a:r>
            <a:r>
              <a:rPr lang="el-GR" sz="1200" b="1" kern="1200" dirty="0" smtClean="0">
                <a:solidFill>
                  <a:schemeClr val="tx1"/>
                </a:solidFill>
                <a:latin typeface="+mn-lt"/>
                <a:ea typeface="+mn-ea"/>
                <a:cs typeface="+mn-cs"/>
              </a:rPr>
              <a:t>ασβέστης</a:t>
            </a:r>
            <a:r>
              <a:rPr lang="el-GR" sz="1200" kern="1200" dirty="0" smtClean="0">
                <a:solidFill>
                  <a:schemeClr val="tx1"/>
                </a:solidFill>
                <a:latin typeface="+mn-lt"/>
                <a:ea typeface="+mn-ea"/>
                <a:cs typeface="+mn-cs"/>
              </a:rPr>
              <a:t>, μία από τις πιο σημαντικές αερικές κονίες, αποτελεί το συνηθέστερο συνδετικό - συγκολλητικό μέσο στις τοιχογραφίες από την νεολιθική εποχή μέχρι σήμερα. </a:t>
            </a:r>
            <a:endParaRPr lang="en-US" sz="1200" kern="1200" dirty="0" smtClean="0">
              <a:solidFill>
                <a:schemeClr val="tx1"/>
              </a:solidFill>
              <a:latin typeface="+mn-lt"/>
              <a:ea typeface="+mn-ea"/>
              <a:cs typeface="+mn-cs"/>
            </a:endParaRPr>
          </a:p>
          <a:p>
            <a:r>
              <a:rPr lang="el-GR" dirty="0" smtClean="0">
                <a:latin typeface="Times New Roman" pitchFamily="18" charset="0"/>
                <a:cs typeface="Times New Roman" pitchFamily="18" charset="0"/>
              </a:rPr>
              <a:t>Ο ποιοτικότερος ασβέστης, ο λεγόμενος </a:t>
            </a:r>
            <a:r>
              <a:rPr lang="el-GR" b="1" dirty="0" smtClean="0">
                <a:solidFill>
                  <a:schemeClr val="accent2">
                    <a:lumMod val="75000"/>
                  </a:schemeClr>
                </a:solidFill>
                <a:latin typeface="Times New Roman" pitchFamily="18" charset="0"/>
                <a:cs typeface="Times New Roman" pitchFamily="18" charset="0"/>
              </a:rPr>
              <a:t>παχύς</a:t>
            </a:r>
            <a:r>
              <a:rPr lang="el-GR" dirty="0" smtClean="0">
                <a:latin typeface="Times New Roman" pitchFamily="18" charset="0"/>
                <a:cs typeface="Times New Roman" pitchFamily="18" charset="0"/>
              </a:rPr>
              <a:t>, έχει μικρή περιεκτικότητα σε προσμίξεις, είναι λευκός, έχει λιπαρή υφή, μεγάλη πλαστικότητα και ικανότητα να συγκρατεί μεγάλη ποσότητα άμμου. </a:t>
            </a:r>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endParaRPr lang="el-GR" sz="1200" b="0" kern="1200" dirty="0" smtClean="0">
              <a:solidFill>
                <a:schemeClr val="tx1"/>
              </a:solidFill>
              <a:latin typeface="+mn-lt"/>
              <a:ea typeface="+mn-ea"/>
              <a:cs typeface="+mn-cs"/>
            </a:endParaRPr>
          </a:p>
          <a:p>
            <a:r>
              <a:rPr lang="el-GR" sz="1200" b="0" kern="1200" dirty="0" smtClean="0">
                <a:solidFill>
                  <a:schemeClr val="tx1"/>
                </a:solidFill>
                <a:latin typeface="+mn-lt"/>
                <a:ea typeface="+mn-ea"/>
                <a:cs typeface="+mn-cs"/>
              </a:rPr>
              <a:t>Ο</a:t>
            </a:r>
            <a:r>
              <a:rPr lang="el-GR" sz="1200" b="1"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ασβέστης είναι αποτέλεσμα μιας σειράς χημικών αντιδράσεων που προκαλούνται από τη σταδιακή επεξεργασία του ασβεστόλιθου κατά τη διαδικασία της καύσης,  του σβησίματος και της ενανθράκωσης του.</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Η καύση του ασβεστόλιθου απαιτεί ειδικά καμίνια, θερμοκρασία 900 </a:t>
            </a:r>
            <a:r>
              <a:rPr lang="en-US" sz="1200" kern="1200" baseline="30000" dirty="0" err="1" smtClean="0">
                <a:solidFill>
                  <a:schemeClr val="tx1"/>
                </a:solidFill>
                <a:latin typeface="+mn-lt"/>
                <a:ea typeface="+mn-ea"/>
                <a:cs typeface="+mn-cs"/>
              </a:rPr>
              <a:t>o</a:t>
            </a:r>
            <a:r>
              <a:rPr lang="en-US" sz="1200" kern="1200" dirty="0" err="1" smtClean="0">
                <a:solidFill>
                  <a:schemeClr val="tx1"/>
                </a:solidFill>
                <a:latin typeface="+mn-lt"/>
                <a:ea typeface="+mn-ea"/>
                <a:cs typeface="+mn-cs"/>
              </a:rPr>
              <a:t>C</a:t>
            </a:r>
            <a:r>
              <a:rPr lang="el-GR" sz="1200" kern="1200" dirty="0" smtClean="0">
                <a:solidFill>
                  <a:schemeClr val="tx1"/>
                </a:solidFill>
                <a:latin typeface="+mn-lt"/>
                <a:ea typeface="+mn-ea"/>
                <a:cs typeface="+mn-cs"/>
              </a:rPr>
              <a:t>, συγκεκριμένο χρόνο και είναι αυτή που προκαλεί τη διάσπαση του </a:t>
            </a:r>
            <a:r>
              <a:rPr lang="el-GR" sz="1200" b="1" kern="1200" dirty="0" smtClean="0">
                <a:solidFill>
                  <a:schemeClr val="tx1"/>
                </a:solidFill>
                <a:latin typeface="+mn-lt"/>
                <a:ea typeface="+mn-ea"/>
                <a:cs typeface="+mn-cs"/>
              </a:rPr>
              <a:t>ανθρακικού ασβεστίου (</a:t>
            </a:r>
            <a:r>
              <a:rPr lang="en-US" sz="1200" b="1" kern="1200" dirty="0" smtClean="0">
                <a:solidFill>
                  <a:schemeClr val="tx1"/>
                </a:solidFill>
                <a:latin typeface="+mn-lt"/>
                <a:ea typeface="+mn-ea"/>
                <a:cs typeface="+mn-cs"/>
              </a:rPr>
              <a:t>CaCO3)</a:t>
            </a:r>
            <a:r>
              <a:rPr lang="el-GR" sz="1200" kern="1200" dirty="0" smtClean="0">
                <a:solidFill>
                  <a:schemeClr val="tx1"/>
                </a:solidFill>
                <a:latin typeface="+mn-lt"/>
                <a:ea typeface="+mn-ea"/>
                <a:cs typeface="+mn-cs"/>
              </a:rPr>
              <a:t> – ασβεστόλιθος σε </a:t>
            </a:r>
            <a:r>
              <a:rPr lang="el-GR" sz="1200" b="1" kern="1200" dirty="0" smtClean="0">
                <a:solidFill>
                  <a:schemeClr val="tx1"/>
                </a:solidFill>
                <a:latin typeface="+mn-lt"/>
                <a:ea typeface="+mn-ea"/>
                <a:cs typeface="+mn-cs"/>
              </a:rPr>
              <a:t>διοξείδιο του άνθρακα (</a:t>
            </a:r>
            <a:r>
              <a:rPr lang="en-US" sz="1200" b="1" kern="1200" dirty="0" smtClean="0">
                <a:solidFill>
                  <a:schemeClr val="tx1"/>
                </a:solidFill>
                <a:latin typeface="+mn-lt"/>
                <a:ea typeface="+mn-ea"/>
                <a:cs typeface="+mn-cs"/>
              </a:rPr>
              <a:t>CO2)</a:t>
            </a:r>
            <a:r>
              <a:rPr lang="el-GR" sz="1200" b="1"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και σε </a:t>
            </a:r>
            <a:r>
              <a:rPr lang="el-GR" sz="1200" b="1" kern="1200" dirty="0" smtClean="0">
                <a:solidFill>
                  <a:schemeClr val="tx1"/>
                </a:solidFill>
                <a:latin typeface="+mn-lt"/>
                <a:ea typeface="+mn-ea"/>
                <a:cs typeface="+mn-cs"/>
              </a:rPr>
              <a:t>οξείδιο του ασβεστίου (</a:t>
            </a:r>
            <a:r>
              <a:rPr lang="en-US" sz="1200" b="1" kern="1200" dirty="0" smtClean="0">
                <a:solidFill>
                  <a:schemeClr val="tx1"/>
                </a:solidFill>
                <a:latin typeface="+mn-lt"/>
                <a:ea typeface="+mn-ea"/>
                <a:cs typeface="+mn-cs"/>
              </a:rPr>
              <a:t>CaO</a:t>
            </a:r>
            <a:r>
              <a:rPr lang="el-GR" sz="1200" b="1"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 καμένο ασβέστη .  Ο χρόνος και η θερμοκρασία καύσης του ασβεστόλιθου διαμορφώνει τις ιδιότητες του ασβέστη που θα παραχθεί. Με την ολοκλήρωση της καύσης το υλικό που προκύπτει διατηρεί τη μορφή, το μέγεθος και το χρώμα του λίθου από τον οποίο προήλθε. Όταν στη συνέχεια ο καμένος ασβέστης αναμιχθεί με νερό υπερθερμαίνεται, αντιδρά  και μετατρέπεται σε </a:t>
            </a:r>
            <a:r>
              <a:rPr lang="el-GR" sz="1200" b="1" i="0" kern="1200" dirty="0" smtClean="0">
                <a:solidFill>
                  <a:schemeClr val="tx1"/>
                </a:solidFill>
                <a:latin typeface="+mn-lt"/>
                <a:ea typeface="+mn-ea"/>
                <a:cs typeface="+mn-cs"/>
              </a:rPr>
              <a:t>Υδροξείδιο του ασβεστίου</a:t>
            </a:r>
            <a:r>
              <a:rPr lang="el-GR" sz="1200" b="1" i="0" kern="1200" baseline="0" dirty="0" smtClean="0">
                <a:solidFill>
                  <a:schemeClr val="tx1"/>
                </a:solidFill>
                <a:latin typeface="+mn-lt"/>
                <a:ea typeface="+mn-ea"/>
                <a:cs typeface="+mn-cs"/>
              </a:rPr>
              <a:t> </a:t>
            </a:r>
            <a:r>
              <a:rPr lang="el-GR" sz="1200" b="1"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Ca</a:t>
            </a:r>
            <a:r>
              <a:rPr lang="el-GR" sz="1200" b="1"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OH</a:t>
            </a:r>
            <a:r>
              <a:rPr lang="el-GR" sz="1200" b="1" kern="1200" dirty="0" smtClean="0">
                <a:solidFill>
                  <a:schemeClr val="tx1"/>
                </a:solidFill>
                <a:latin typeface="+mn-lt"/>
                <a:ea typeface="+mn-ea"/>
                <a:cs typeface="+mn-cs"/>
              </a:rPr>
              <a:t>)</a:t>
            </a:r>
            <a:r>
              <a:rPr lang="el-GR" sz="1200" b="1" kern="1200" baseline="-25000" dirty="0" smtClean="0">
                <a:solidFill>
                  <a:schemeClr val="tx1"/>
                </a:solidFill>
                <a:latin typeface="+mn-lt"/>
                <a:ea typeface="+mn-ea"/>
                <a:cs typeface="+mn-cs"/>
              </a:rPr>
              <a:t>2 </a:t>
            </a:r>
            <a:r>
              <a:rPr lang="el-GR" sz="1200" kern="1200" dirty="0" smtClean="0">
                <a:solidFill>
                  <a:schemeClr val="tx1"/>
                </a:solidFill>
                <a:latin typeface="+mn-lt"/>
                <a:ea typeface="+mn-ea"/>
                <a:cs typeface="+mn-cs"/>
              </a:rPr>
              <a:t>-σβησμένο ασβέστη, υλικό που χρησιμοποιείται και σήμερα με την μορφή πολτού ή σκόνης. </a:t>
            </a:r>
          </a:p>
          <a:p>
            <a:r>
              <a:rPr lang="el-GR" sz="1200" b="1" kern="1200" dirty="0" smtClean="0">
                <a:solidFill>
                  <a:schemeClr val="tx1"/>
                </a:solidFill>
                <a:latin typeface="+mn-lt"/>
                <a:ea typeface="+mn-ea"/>
                <a:cs typeface="+mn-cs"/>
              </a:rPr>
              <a:t>Τελικό στάδιο της χημικής αντίδρασης του ασβέστη</a:t>
            </a:r>
            <a:r>
              <a:rPr lang="el-GR" sz="1200" kern="1200" dirty="0" smtClean="0">
                <a:solidFill>
                  <a:schemeClr val="tx1"/>
                </a:solidFill>
                <a:latin typeface="+mn-lt"/>
                <a:ea typeface="+mn-ea"/>
                <a:cs typeface="+mn-cs"/>
              </a:rPr>
              <a:t> (Ενανθράκωση)</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είναι η απώλεια νερού και η απορρόφηση μέρους του διοξειδίου του άνθρακα που είχε διασπαστεί. Αυτή η διαδικασία, η σταδιακή σκλήρυνση του υλικού, το αναδιαμορφώσει σε </a:t>
            </a:r>
            <a:r>
              <a:rPr lang="el-GR" sz="1200" b="1" kern="1200" dirty="0" smtClean="0">
                <a:solidFill>
                  <a:schemeClr val="tx1"/>
                </a:solidFill>
                <a:latin typeface="+mn-lt"/>
                <a:ea typeface="+mn-ea"/>
                <a:cs typeface="+mn-cs"/>
              </a:rPr>
              <a:t>ασβεστόλιθο (</a:t>
            </a:r>
            <a:r>
              <a:rPr lang="en-US" sz="1200" b="1" kern="1200" dirty="0" err="1" smtClean="0">
                <a:solidFill>
                  <a:schemeClr val="tx1"/>
                </a:solidFill>
                <a:latin typeface="+mn-lt"/>
                <a:ea typeface="+mn-ea"/>
                <a:cs typeface="+mn-cs"/>
              </a:rPr>
              <a:t>CaCO</a:t>
            </a:r>
            <a:r>
              <a:rPr lang="el-GR" sz="1200" b="1" kern="1200" baseline="-25000" dirty="0" smtClean="0">
                <a:solidFill>
                  <a:schemeClr val="tx1"/>
                </a:solidFill>
                <a:latin typeface="+mn-lt"/>
                <a:ea typeface="+mn-ea"/>
                <a:cs typeface="+mn-cs"/>
              </a:rPr>
              <a:t>3</a:t>
            </a:r>
            <a:r>
              <a:rPr lang="el-GR" sz="1200" b="1" kern="1200" dirty="0" smtClean="0">
                <a:solidFill>
                  <a:schemeClr val="tx1"/>
                </a:solidFill>
                <a:latin typeface="+mn-lt"/>
                <a:ea typeface="+mn-ea"/>
                <a:cs typeface="+mn-cs"/>
              </a:rPr>
              <a:t>)</a:t>
            </a:r>
            <a:r>
              <a:rPr lang="el-GR"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Η</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λειτουργία της</a:t>
            </a:r>
            <a:r>
              <a:rPr lang="el-GR" sz="1200" b="1" kern="1200" dirty="0" smtClean="0">
                <a:solidFill>
                  <a:schemeClr val="tx1"/>
                </a:solidFill>
                <a:latin typeface="+mn-lt"/>
                <a:ea typeface="+mn-ea"/>
                <a:cs typeface="+mn-cs"/>
              </a:rPr>
              <a:t> </a:t>
            </a:r>
            <a:r>
              <a:rPr lang="el-GR" sz="1200" kern="1200" dirty="0" smtClean="0">
                <a:solidFill>
                  <a:schemeClr val="tx1"/>
                </a:solidFill>
                <a:latin typeface="+mn-lt"/>
                <a:ea typeface="+mn-ea"/>
                <a:cs typeface="+mn-cs"/>
              </a:rPr>
              <a:t>διαδικασίας αυτής καθώς  και η χρήση των κατάλληλων χρωμάτων αποτελούν –μεταξύ άλλων - καθοριστικούς  παράγοντες για τη  τεχνική της νωπογραφίας  και την ποιότητα του  τελικού αποτελέσματος. (</a:t>
            </a:r>
            <a:r>
              <a:rPr lang="el-GR" sz="1200" kern="1200" dirty="0" err="1" smtClean="0">
                <a:solidFill>
                  <a:schemeClr val="tx1"/>
                </a:solidFill>
                <a:latin typeface="+mn-lt"/>
                <a:ea typeface="+mn-ea"/>
                <a:cs typeface="+mn-cs"/>
              </a:rPr>
              <a:t>Πλακωτάρης</a:t>
            </a:r>
            <a:r>
              <a:rPr lang="el-GR" sz="1200" kern="1200" dirty="0" smtClean="0">
                <a:solidFill>
                  <a:schemeClr val="tx1"/>
                </a:solidFill>
                <a:latin typeface="+mn-lt"/>
                <a:ea typeface="+mn-ea"/>
                <a:cs typeface="+mn-cs"/>
              </a:rPr>
              <a:t>, 1996, Λεβίδης,2009, </a:t>
            </a:r>
            <a:r>
              <a:rPr lang="en-US" sz="1200" kern="1200" dirty="0" smtClean="0">
                <a:solidFill>
                  <a:schemeClr val="tx1"/>
                </a:solidFill>
                <a:latin typeface="+mn-lt"/>
                <a:ea typeface="+mn-ea"/>
                <a:cs typeface="+mn-cs"/>
              </a:rPr>
              <a:t>Thompson</a:t>
            </a:r>
            <a:r>
              <a:rPr lang="el-GR" sz="1200" kern="1200" dirty="0" smtClean="0">
                <a:solidFill>
                  <a:schemeClr val="tx1"/>
                </a:solidFill>
                <a:latin typeface="+mn-lt"/>
                <a:ea typeface="+mn-ea"/>
                <a:cs typeface="+mn-cs"/>
              </a:rPr>
              <a:t>,1989).</a:t>
            </a:r>
          </a:p>
          <a:p>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lnSpcReduction="10000"/>
          </a:bodyPr>
          <a:lstStyle/>
          <a:p>
            <a:r>
              <a:rPr lang="el-GR" sz="1200" b="1" kern="1200" dirty="0" smtClean="0">
                <a:solidFill>
                  <a:schemeClr val="tx1"/>
                </a:solidFill>
                <a:latin typeface="+mn-lt"/>
                <a:ea typeface="+mn-ea"/>
                <a:cs typeface="+mn-cs"/>
              </a:rPr>
              <a:t>Τα αδρανή</a:t>
            </a:r>
            <a:r>
              <a:rPr lang="el-GR" sz="1200" kern="1200" dirty="0" smtClean="0">
                <a:solidFill>
                  <a:schemeClr val="tx1"/>
                </a:solidFill>
                <a:latin typeface="+mn-lt"/>
                <a:ea typeface="+mn-ea"/>
                <a:cs typeface="+mn-cs"/>
              </a:rPr>
              <a:t> είναι λίθινα, κυρίως φυσικά ή βιομηχανικά υλικά σε μορφή κόκκων που χρησιμοποιούνται με κάποιο συγκολλητικό μέσο ώστε να σχηματίσουν σύνθετα υλικά κατασκευών. </a:t>
            </a:r>
            <a:endParaRPr lang="el-GR" sz="1200" b="1" kern="1200" dirty="0" smtClean="0">
              <a:solidFill>
                <a:schemeClr val="tx1"/>
              </a:solidFill>
              <a:latin typeface="+mn-lt"/>
              <a:ea typeface="+mn-ea"/>
              <a:cs typeface="+mn-cs"/>
            </a:endParaRPr>
          </a:p>
          <a:p>
            <a:r>
              <a:rPr lang="el-GR" sz="1200" b="1" kern="1200" dirty="0" smtClean="0">
                <a:solidFill>
                  <a:schemeClr val="tx1"/>
                </a:solidFill>
                <a:latin typeface="+mn-lt"/>
                <a:ea typeface="+mn-ea"/>
                <a:cs typeface="+mn-cs"/>
              </a:rPr>
              <a:t>Η άμμος</a:t>
            </a:r>
            <a:r>
              <a:rPr lang="el-GR" sz="1200" kern="1200" dirty="0" smtClean="0">
                <a:solidFill>
                  <a:schemeClr val="tx1"/>
                </a:solidFill>
                <a:latin typeface="+mn-lt"/>
                <a:ea typeface="+mn-ea"/>
                <a:cs typeface="+mn-cs"/>
              </a:rPr>
              <a:t> είναι ένα φυσικό κοκκώδες αδρανές υλικό που αποτελείται από πολύ λεπτά πετρώματα και ορυκτά σωματίδια. Η σύνθεση της άμμου εξαρτάται από τις βραχώδεις και παράκτιες περιοχές που έχει συλλεχτεί. Ανάλογα το σχήμα και το μέγεθος της, χρησιμοποιείται ως υλικό παρασκευής διαφορετικών κονιαμάτων δόμησης. </a:t>
            </a:r>
          </a:p>
          <a:p>
            <a:r>
              <a:rPr lang="el-GR" sz="1200" b="1" kern="1200" dirty="0" smtClean="0">
                <a:solidFill>
                  <a:schemeClr val="tx1"/>
                </a:solidFill>
                <a:latin typeface="+mn-lt"/>
                <a:ea typeface="+mn-ea"/>
                <a:cs typeface="+mn-cs"/>
              </a:rPr>
              <a:t>Ο πηλός </a:t>
            </a:r>
            <a:r>
              <a:rPr lang="el-GR" sz="1200" kern="1200" dirty="0" smtClean="0">
                <a:solidFill>
                  <a:schemeClr val="tx1"/>
                </a:solidFill>
                <a:latin typeface="+mn-lt"/>
                <a:ea typeface="+mn-ea"/>
                <a:cs typeface="+mn-cs"/>
              </a:rPr>
              <a:t>σε μορφή λάσπης αποτελεί ένα από τα παλαιότερα συνδετικά υλικά κονιαμάτων. Τον συναντάμε σε μείγμα με άχυρο, μικρές πέτρες, καλάμια και σπασμένα κεραμικά στην επίστρωση επιφανειών προϊστορικών οικισμών στο Αιγαίο, στην Τουρκία και στην Αίγυπτο. </a:t>
            </a:r>
          </a:p>
          <a:p>
            <a:r>
              <a:rPr lang="el-GR" sz="1200" kern="1200" dirty="0" smtClean="0">
                <a:solidFill>
                  <a:schemeClr val="tx1"/>
                </a:solidFill>
                <a:latin typeface="+mn-lt"/>
                <a:ea typeface="+mn-ea"/>
                <a:cs typeface="+mn-cs"/>
              </a:rPr>
              <a:t>Οι περιοχές κοντά στη Νάπολη και στη Ρώμη, παρέχουν ένα λεπτόκοκκο φυσικό ηφαιστιογενές υλικό την </a:t>
            </a:r>
            <a:r>
              <a:rPr lang="el-GR" sz="1200" b="1" kern="1200" dirty="0" err="1" smtClean="0">
                <a:solidFill>
                  <a:schemeClr val="tx1"/>
                </a:solidFill>
                <a:latin typeface="+mn-lt"/>
                <a:ea typeface="+mn-ea"/>
                <a:cs typeface="+mn-cs"/>
              </a:rPr>
              <a:t>ποζολάνα</a:t>
            </a:r>
            <a:r>
              <a:rPr lang="el-GR" sz="1200" kern="1200" dirty="0" smtClean="0">
                <a:solidFill>
                  <a:schemeClr val="tx1"/>
                </a:solidFill>
                <a:latin typeface="+mn-lt"/>
                <a:ea typeface="+mn-ea"/>
                <a:cs typeface="+mn-cs"/>
              </a:rPr>
              <a:t> η οποία χρησιμοποιήθηκε ως </a:t>
            </a:r>
            <a:r>
              <a:rPr lang="el-GR" sz="1200" kern="1200" dirty="0" err="1" smtClean="0">
                <a:solidFill>
                  <a:schemeClr val="tx1"/>
                </a:solidFill>
                <a:latin typeface="+mn-lt"/>
                <a:ea typeface="+mn-ea"/>
                <a:cs typeface="+mn-cs"/>
              </a:rPr>
              <a:t>πρόσμεικτο</a:t>
            </a:r>
            <a:r>
              <a:rPr lang="el-GR" sz="1200" kern="1200" dirty="0" smtClean="0">
                <a:solidFill>
                  <a:schemeClr val="tx1"/>
                </a:solidFill>
                <a:latin typeface="+mn-lt"/>
                <a:ea typeface="+mn-ea"/>
                <a:cs typeface="+mn-cs"/>
              </a:rPr>
              <a:t> συστατικό στις </a:t>
            </a:r>
            <a:r>
              <a:rPr lang="el-GR" sz="1200" kern="1200" dirty="0" err="1" smtClean="0">
                <a:solidFill>
                  <a:schemeClr val="tx1"/>
                </a:solidFill>
                <a:latin typeface="+mn-lt"/>
                <a:ea typeface="+mn-ea"/>
                <a:cs typeface="+mn-cs"/>
              </a:rPr>
              <a:t>ασβεστοκονίες</a:t>
            </a:r>
            <a:r>
              <a:rPr lang="el-GR" sz="1200" kern="1200" dirty="0" smtClean="0">
                <a:solidFill>
                  <a:schemeClr val="tx1"/>
                </a:solidFill>
                <a:latin typeface="+mn-lt"/>
                <a:ea typeface="+mn-ea"/>
                <a:cs typeface="+mn-cs"/>
              </a:rPr>
              <a:t> για την κατασκευή δομικά δύσκολων αρχιτεκτονημάτων, όπως είναι ο θόλος του Πάνθεον της Ρώμης, καθώς και για την ενίσχυση τοιχογραφιών. Αυτή η ηφαιστειακή σκόνη ανακατεμένη με ασβέστη και σπασμένες πέτρες κάνει την τοιχοποιία σκληρή και ανθεκτική, όχι μόνο στο εσωτερικό και εξωτερικό κέλυφος των κτιρίων αλλά και κάτω από το νερό (</a:t>
            </a:r>
            <a:r>
              <a:rPr lang="en-US" sz="1200" kern="1200" dirty="0" smtClean="0">
                <a:solidFill>
                  <a:schemeClr val="tx1"/>
                </a:solidFill>
                <a:latin typeface="+mn-lt"/>
                <a:ea typeface="+mn-ea"/>
                <a:cs typeface="+mn-cs"/>
              </a:rPr>
              <a:t>Adam</a:t>
            </a:r>
            <a:r>
              <a:rPr lang="el-GR" sz="1200" kern="1200" dirty="0" smtClean="0">
                <a:solidFill>
                  <a:schemeClr val="tx1"/>
                </a:solidFill>
                <a:latin typeface="+mn-lt"/>
                <a:ea typeface="+mn-ea"/>
                <a:cs typeface="+mn-cs"/>
              </a:rPr>
              <a:t>,1994).Ηφαιστειακό υλικό με ιδιότητες ανάλογες της </a:t>
            </a:r>
            <a:r>
              <a:rPr lang="el-GR" sz="1200" kern="1200" dirty="0" err="1" smtClean="0">
                <a:solidFill>
                  <a:schemeClr val="tx1"/>
                </a:solidFill>
                <a:latin typeface="+mn-lt"/>
                <a:ea typeface="+mn-ea"/>
                <a:cs typeface="+mn-cs"/>
              </a:rPr>
              <a:t>ποζολάνας</a:t>
            </a:r>
            <a:r>
              <a:rPr lang="el-GR" sz="1200" kern="1200" dirty="0" smtClean="0">
                <a:solidFill>
                  <a:schemeClr val="tx1"/>
                </a:solidFill>
                <a:latin typeface="+mn-lt"/>
                <a:ea typeface="+mn-ea"/>
                <a:cs typeface="+mn-cs"/>
              </a:rPr>
              <a:t>, συναντάμε και στον ελλαδικό χώρο σε νησιωτικές και ηπειρωτικές περιοχές όπως  η Θύρα, η Μήλος, η Κίμωλος, το Γυαλί και η Πέλλα. </a:t>
            </a:r>
          </a:p>
          <a:p>
            <a:r>
              <a:rPr lang="el-GR" sz="1200" kern="1200" dirty="0" smtClean="0">
                <a:solidFill>
                  <a:schemeClr val="tx1"/>
                </a:solidFill>
                <a:latin typeface="+mn-lt"/>
                <a:ea typeface="+mn-ea"/>
                <a:cs typeface="+mn-cs"/>
              </a:rPr>
              <a:t>Η </a:t>
            </a:r>
            <a:r>
              <a:rPr lang="el-GR" sz="1200" b="1" kern="1200" dirty="0" smtClean="0">
                <a:solidFill>
                  <a:schemeClr val="tx1"/>
                </a:solidFill>
                <a:latin typeface="+mn-lt"/>
                <a:ea typeface="+mn-ea"/>
                <a:cs typeface="+mn-cs"/>
              </a:rPr>
              <a:t>θηραϊκή γη</a:t>
            </a:r>
            <a:r>
              <a:rPr lang="el-GR" sz="1200" kern="1200" dirty="0" smtClean="0">
                <a:solidFill>
                  <a:schemeClr val="tx1"/>
                </a:solidFill>
                <a:latin typeface="+mn-lt"/>
                <a:ea typeface="+mn-ea"/>
                <a:cs typeface="+mn-cs"/>
              </a:rPr>
              <a:t> εμπλούτισε τα ελληνικά κονιάματα και χρησιμοποιήθηκε για την επικάλυψη και αδιαβροχοποίηση κτισμάτων, δεξαμενών και βοηθητικών εγκαταστάσεων στα Μινωικά ανάκτορα, στην παλαιά πόλη της Ρόδου και στο Άγιο Όρος. </a:t>
            </a:r>
          </a:p>
          <a:p>
            <a:r>
              <a:rPr lang="el-GR" sz="1200" kern="1200" dirty="0" smtClean="0">
                <a:solidFill>
                  <a:schemeClr val="tx1"/>
                </a:solidFill>
                <a:latin typeface="+mn-lt"/>
                <a:ea typeface="+mn-ea"/>
                <a:cs typeface="+mn-cs"/>
              </a:rPr>
              <a:t>Το </a:t>
            </a:r>
            <a:r>
              <a:rPr lang="el-GR" sz="1200" b="1" kern="1200" dirty="0" err="1" smtClean="0">
                <a:solidFill>
                  <a:schemeClr val="tx1"/>
                </a:solidFill>
                <a:latin typeface="+mn-lt"/>
                <a:ea typeface="+mn-ea"/>
                <a:cs typeface="+mn-cs"/>
              </a:rPr>
              <a:t>κεραμάλευρο</a:t>
            </a:r>
            <a:r>
              <a:rPr lang="el-GR" sz="1200" kern="1200" dirty="0" smtClean="0">
                <a:solidFill>
                  <a:schemeClr val="tx1"/>
                </a:solidFill>
                <a:latin typeface="+mn-lt"/>
                <a:ea typeface="+mn-ea"/>
                <a:cs typeface="+mn-cs"/>
              </a:rPr>
              <a:t> είναι επίσης μια ιστορική </a:t>
            </a:r>
            <a:r>
              <a:rPr lang="el-GR" sz="1200" kern="1200" dirty="0" err="1" smtClean="0">
                <a:solidFill>
                  <a:schemeClr val="tx1"/>
                </a:solidFill>
                <a:latin typeface="+mn-lt"/>
                <a:ea typeface="+mn-ea"/>
                <a:cs typeface="+mn-cs"/>
              </a:rPr>
              <a:t>ποζολάνα</a:t>
            </a:r>
            <a:r>
              <a:rPr lang="el-GR" sz="1200" kern="1200" dirty="0" smtClean="0">
                <a:solidFill>
                  <a:schemeClr val="tx1"/>
                </a:solidFill>
                <a:latin typeface="+mn-lt"/>
                <a:ea typeface="+mn-ea"/>
                <a:cs typeface="+mn-cs"/>
              </a:rPr>
              <a:t> από κονιοποιημένο κεραμικό, γνωστό και </a:t>
            </a:r>
            <a:r>
              <a:rPr lang="el-GR" sz="1200" b="1" kern="1200" dirty="0" smtClean="0">
                <a:solidFill>
                  <a:schemeClr val="tx1"/>
                </a:solidFill>
                <a:latin typeface="+mn-lt"/>
                <a:ea typeface="+mn-ea"/>
                <a:cs typeface="+mn-cs"/>
              </a:rPr>
              <a:t>ως κουρασάνι</a:t>
            </a:r>
            <a:r>
              <a:rPr lang="el-GR" sz="1200" kern="1200" dirty="0" smtClean="0">
                <a:solidFill>
                  <a:schemeClr val="tx1"/>
                </a:solidFill>
                <a:latin typeface="+mn-lt"/>
                <a:ea typeface="+mn-ea"/>
                <a:cs typeface="+mn-cs"/>
              </a:rPr>
              <a:t>, η χρήση του όποιου επεκτείνεται στη ρωμαϊκή περίοδο και συστηματοποιείται στη βυζαντινή. Το </a:t>
            </a:r>
            <a:r>
              <a:rPr lang="el-GR" sz="1200" kern="1200" dirty="0" err="1" smtClean="0">
                <a:solidFill>
                  <a:schemeClr val="tx1"/>
                </a:solidFill>
                <a:latin typeface="+mn-lt"/>
                <a:ea typeface="+mn-ea"/>
                <a:cs typeface="+mn-cs"/>
              </a:rPr>
              <a:t>κεραμάλευρο</a:t>
            </a:r>
            <a:r>
              <a:rPr lang="el-GR" sz="1200" kern="1200" dirty="0" smtClean="0">
                <a:solidFill>
                  <a:schemeClr val="tx1"/>
                </a:solidFill>
                <a:latin typeface="+mn-lt"/>
                <a:ea typeface="+mn-ea"/>
                <a:cs typeface="+mn-cs"/>
              </a:rPr>
              <a:t> μαζί με τη θηραϊκή γη αποτέλεσαν βασικά συστατικά των κονιαμάτων της Αγίας Σοφίας (</a:t>
            </a:r>
            <a:r>
              <a:rPr lang="en-US" sz="1200" kern="1200" dirty="0" err="1" smtClean="0">
                <a:solidFill>
                  <a:schemeClr val="tx1"/>
                </a:solidFill>
                <a:latin typeface="+mn-lt"/>
                <a:ea typeface="+mn-ea"/>
                <a:cs typeface="+mn-cs"/>
              </a:rPr>
              <a:t>Moropoulou</a:t>
            </a:r>
            <a:r>
              <a:rPr lang="en-US" sz="1200" kern="1200" dirty="0" smtClean="0">
                <a:solidFill>
                  <a:schemeClr val="tx1"/>
                </a:solidFill>
                <a:latin typeface="+mn-lt"/>
                <a:ea typeface="+mn-ea"/>
                <a:cs typeface="+mn-cs"/>
              </a:rPr>
              <a:t> at al</a:t>
            </a:r>
            <a:r>
              <a:rPr lang="el-GR" sz="1200" kern="1200" dirty="0" smtClean="0">
                <a:solidFill>
                  <a:schemeClr val="tx1"/>
                </a:solidFill>
                <a:latin typeface="+mn-lt"/>
                <a:ea typeface="+mn-ea"/>
                <a:cs typeface="+mn-cs"/>
              </a:rPr>
              <a:t> 2002).</a:t>
            </a:r>
          </a:p>
          <a:p>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8</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l-GR" sz="1200" b="1" kern="1200" dirty="0" smtClean="0">
                <a:solidFill>
                  <a:schemeClr val="tx1"/>
                </a:solidFill>
                <a:latin typeface="+mn-lt"/>
                <a:ea typeface="+mn-ea"/>
                <a:cs typeface="+mn-cs"/>
              </a:rPr>
              <a:t>Κονιάματα</a:t>
            </a:r>
            <a:r>
              <a:rPr lang="el-GR" sz="1200" kern="1200" dirty="0" smtClean="0">
                <a:solidFill>
                  <a:schemeClr val="tx1"/>
                </a:solidFill>
                <a:latin typeface="+mn-lt"/>
                <a:ea typeface="+mn-ea"/>
                <a:cs typeface="+mn-cs"/>
              </a:rPr>
              <a:t> είναι οι προσμίξεις συνδετικής κονίας και αδρανών υλικών με νερό</a:t>
            </a:r>
            <a:r>
              <a:rPr lang="el-GR" sz="1200" kern="1200" baseline="0" dirty="0" smtClean="0">
                <a:solidFill>
                  <a:schemeClr val="tx1"/>
                </a:solidFill>
                <a:latin typeface="+mn-lt"/>
                <a:ea typeface="+mn-ea"/>
                <a:cs typeface="+mn-cs"/>
              </a:rPr>
              <a:t> </a:t>
            </a:r>
            <a:r>
              <a:rPr lang="el-GR" sz="1200" kern="1200" dirty="0" smtClean="0">
                <a:solidFill>
                  <a:schemeClr val="tx1"/>
                </a:solidFill>
                <a:latin typeface="+mn-lt"/>
                <a:ea typeface="+mn-ea"/>
                <a:cs typeface="+mn-cs"/>
              </a:rPr>
              <a:t>ώστε το νωπό μείγμα όταν σταθεροποιηθεί, να παρουσιάζει συγκολλητικές ιδιότητες, σκλήρυνση και ανθεκτικότητα.</a:t>
            </a:r>
          </a:p>
          <a:p>
            <a:r>
              <a:rPr lang="el-GR" sz="1200" kern="1200" dirty="0" smtClean="0">
                <a:solidFill>
                  <a:schemeClr val="tx1"/>
                </a:solidFill>
                <a:latin typeface="+mn-lt"/>
                <a:ea typeface="+mn-ea"/>
                <a:cs typeface="+mn-cs"/>
              </a:rPr>
              <a:t>Ο Ορλάνδος* αναφέρει ότι οι αρχαίοι έλληνες ονόμαζαν κονίαμα κάθε μείγμα ή πολτώδες παρασκεύασμα κονίας με νερό και άμμο, το οποίο μπορούσε να υποστεί </a:t>
            </a:r>
            <a:r>
              <a:rPr lang="el-GR" sz="1200" kern="1200" dirty="0" err="1" smtClean="0">
                <a:solidFill>
                  <a:schemeClr val="tx1"/>
                </a:solidFill>
                <a:latin typeface="+mn-lt"/>
                <a:ea typeface="+mn-ea"/>
                <a:cs typeface="+mn-cs"/>
              </a:rPr>
              <a:t>λίθωση</a:t>
            </a:r>
            <a:r>
              <a:rPr lang="el-GR" sz="1200" kern="1200" dirty="0" smtClean="0">
                <a:solidFill>
                  <a:schemeClr val="tx1"/>
                </a:solidFill>
                <a:latin typeface="+mn-lt"/>
                <a:ea typeface="+mn-ea"/>
                <a:cs typeface="+mn-cs"/>
              </a:rPr>
              <a:t> – να γίνει πέτρα.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Στην αρχαιότητα όταν επρόκειτο να ζωγραφιστεί ένας πέτρινος τοίχος αρχικά τον εξομάλυναν με χονδρό κονίαμα από πηλό και άχυρα, μετά άπλωναν μια λεπτή στρώση λάσπης ή πηλού την οποία και διακοσμούσαν. Αργότερα ο πηλός αντικαταστάθηκε με ασβεστοκονίαμα, τα αδρανή εμπλουτίζονταν με όστρακα, σπασμένα κεραμικά και τρίχες ζώων ενώ προστέθηκε και μια επιπλέον λεπτότερη στρώση.</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Στα </a:t>
            </a:r>
            <a:r>
              <a:rPr lang="el-GR" sz="1200" b="1" kern="1200" dirty="0" smtClean="0">
                <a:solidFill>
                  <a:schemeClr val="tx1"/>
                </a:solidFill>
                <a:latin typeface="+mn-lt"/>
                <a:ea typeface="+mn-ea"/>
                <a:cs typeface="+mn-cs"/>
              </a:rPr>
              <a:t>βυζαντινά κονιάματα </a:t>
            </a:r>
            <a:r>
              <a:rPr lang="el-GR" sz="1200" kern="1200" dirty="0" smtClean="0">
                <a:solidFill>
                  <a:schemeClr val="tx1"/>
                </a:solidFill>
                <a:latin typeface="+mn-lt"/>
                <a:ea typeface="+mn-ea"/>
                <a:cs typeface="+mn-cs"/>
              </a:rPr>
              <a:t>ο τοίχος επενδύονταν κυρίως με δυο στρώσεις κονιαμάτων. Η πρώτη, που αποτελούσε τη βάση περιείχε άσβεστο και αδρανή υλικά όπως άμμο, άχυρο ή λινάρι ενώ η δεύτερη περιείχε σε μεγαλύτερο ποσοστό ασβέστη και σε λιγότερο αδρανή όπως η μαρμαρόσκονη. </a:t>
            </a:r>
          </a:p>
          <a:p>
            <a:r>
              <a:rPr lang="el-GR" sz="1200" b="1" kern="1200" dirty="0" smtClean="0">
                <a:solidFill>
                  <a:schemeClr val="tx1"/>
                </a:solidFill>
                <a:latin typeface="+mn-lt"/>
                <a:ea typeface="+mn-ea"/>
                <a:cs typeface="+mn-cs"/>
              </a:rPr>
              <a:t>Ο Πλίνιος </a:t>
            </a:r>
            <a:r>
              <a:rPr lang="el-GR" sz="1200" kern="1200" dirty="0" smtClean="0">
                <a:solidFill>
                  <a:schemeClr val="tx1"/>
                </a:solidFill>
                <a:latin typeface="+mn-lt"/>
                <a:ea typeface="+mn-ea"/>
                <a:cs typeface="+mn-cs"/>
              </a:rPr>
              <a:t>αναφέρει πέντε στρώσεις, διαφορετικού ασβεστοκονιάματος για  νωπογραφία, στο μείγμα των οποίων υπάρχει κεραμικό και μάρμαρο ενώ</a:t>
            </a:r>
            <a:r>
              <a:rPr lang="el-GR" sz="1200" b="1" kern="1200" dirty="0" smtClean="0">
                <a:solidFill>
                  <a:schemeClr val="tx1"/>
                </a:solidFill>
                <a:latin typeface="+mn-lt"/>
                <a:ea typeface="+mn-ea"/>
                <a:cs typeface="+mn-cs"/>
              </a:rPr>
              <a:t> ο Βιτρούβιος</a:t>
            </a:r>
            <a:r>
              <a:rPr lang="el-GR" sz="1200" kern="1200" dirty="0" smtClean="0">
                <a:solidFill>
                  <a:schemeClr val="tx1"/>
                </a:solidFill>
                <a:latin typeface="+mn-lt"/>
                <a:ea typeface="+mn-ea"/>
                <a:cs typeface="+mn-cs"/>
              </a:rPr>
              <a:t> αναφέρει μέχρι και έξι στρώσεις χοντρού κονιάματος με προσμίξεις  στο μείγμα άμμου λατομιού και ασβεστίτη. </a:t>
            </a:r>
          </a:p>
          <a:p>
            <a:r>
              <a:rPr lang="el-GR" sz="1200" kern="1200" dirty="0" smtClean="0">
                <a:solidFill>
                  <a:schemeClr val="tx1"/>
                </a:solidFill>
                <a:latin typeface="+mn-lt"/>
                <a:ea typeface="+mn-ea"/>
                <a:cs typeface="+mn-cs"/>
              </a:rPr>
              <a:t>Οι πολλές στρώσεις σε συνδυασμό με τον κατάλληλο χρόνο επικάλυψης της μιας από την άλλη αποσκοπούσε στη διατήρηση της υγρασίας του κονιάματος ώστε, η τελική στρώση να παραμένει για αρκετό χρονικό διάστημα νωπή διευρύνοντας τον χρόνο εκτέλεσης του σταδίου ζωγραφικής. Παράλληλα, οι πολλές στρώσεις συνέβαλαν στην σκληρότητα και στην αντοχή του κονιάματος διαμορφώνοντας με αυτό τον τρόπο μια συμπαγή επένδυση προστασίας του τοίχου.</a:t>
            </a:r>
          </a:p>
          <a:p>
            <a:r>
              <a:rPr lang="el-GR" sz="1200" kern="1200" dirty="0" smtClean="0">
                <a:solidFill>
                  <a:schemeClr val="tx1"/>
                </a:solidFill>
                <a:latin typeface="+mn-lt"/>
                <a:ea typeface="+mn-ea"/>
                <a:cs typeface="+mn-cs"/>
              </a:rPr>
              <a:t>Οι περισσότερες νωπογραφίες έχουν δημιουργηθεί με δυο ή τρείς στρώσεις κονιάματος ενώ υπάρχουν και τοιχογραφίες από την μινωική εποχή μέχρι σήμερα, στις οποίες έχει χρησιμοποιηθεί μια στρώση.</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_________</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a:t>
            </a:r>
            <a:r>
              <a:rPr lang="el-GR" sz="1200" b="0" i="0" kern="1200" dirty="0" smtClean="0">
                <a:solidFill>
                  <a:schemeClr val="tx1"/>
                </a:solidFill>
                <a:latin typeface="+mn-lt"/>
                <a:ea typeface="+mn-ea"/>
                <a:cs typeface="+mn-cs"/>
              </a:rPr>
              <a:t>Ο Αναστάσιος Ορλάνδος ήταν Έλληνας αρχιτέκτονας, αρχαιολόγος, ακαδημαϊκός, ο σπουδαιότερος ερευνητής της ελληνικής αρχιτεκτονικής και ένας από τους θεμελιωτές της επιστήμης της βυζαντινής τέχνης στην Ελλάδα.</a:t>
            </a:r>
            <a:endParaRPr lang="el-GR" sz="1200" kern="1200" dirty="0" smtClean="0">
              <a:solidFill>
                <a:schemeClr val="tx1"/>
              </a:solidFill>
              <a:latin typeface="+mn-lt"/>
              <a:ea typeface="+mn-ea"/>
              <a:cs typeface="+mn-cs"/>
            </a:endParaRPr>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9</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Στα βυζαντινά κονιάματα ο τοίχος επενδύονταν κυρίως με δυο στρώσεις κονιαμάτων. Η πρώτη, που αποτελούσε τη βάση περιείχε άσβεστο και αδρανή υλικά όπως άμμο, άχυρο ή λινάρι ενώ η δεύτερη περιείχε σε μεγαλύτερο ποσοστό ασβέστη και σε λιγότερο αδρανή όπως η μαρμαρόσκονη. Η ολοκλήρωσης του έργου γίνονταν σε οριζόντιες ζώνες με ξεχωριστά κομμάτια εργασίας τα οποία ορίζονταν από τα κατακόρυφα αρχιτεκτονικά στοιχεία του τοίχου (</a:t>
            </a:r>
            <a:r>
              <a:rPr lang="el-GR" sz="1200" kern="1200" dirty="0" err="1" smtClean="0">
                <a:solidFill>
                  <a:schemeClr val="tx1"/>
                </a:solidFill>
                <a:latin typeface="+mn-lt"/>
                <a:ea typeface="+mn-ea"/>
                <a:cs typeface="+mn-cs"/>
              </a:rPr>
              <a:t>Καπετανίδης</a:t>
            </a:r>
            <a:r>
              <a:rPr lang="el-GR" sz="1200" kern="1200" dirty="0" smtClean="0">
                <a:solidFill>
                  <a:schemeClr val="tx1"/>
                </a:solidFill>
                <a:latin typeface="+mn-lt"/>
                <a:ea typeface="+mn-ea"/>
                <a:cs typeface="+mn-cs"/>
              </a:rPr>
              <a:t>, 2019). </a:t>
            </a:r>
          </a:p>
          <a:p>
            <a:r>
              <a:rPr lang="el-GR" sz="1200" kern="1200" dirty="0" smtClean="0">
                <a:solidFill>
                  <a:schemeClr val="tx1"/>
                </a:solidFill>
                <a:latin typeface="+mn-lt"/>
                <a:ea typeface="+mn-ea"/>
                <a:cs typeface="+mn-cs"/>
              </a:rPr>
              <a:t>Στα τέλη του 13ου αιώνα στην ιταλική νωπογραφία, εφαρμόστηκε η τμηματική κάλυψη του τοίχου ώστε η επιλεγμένη περιοχή να μπορεί να ζωγραφιστεί όσο είναι νωπή, συνήθως για λίγες ώρες στη διάρκεια της ημέρας (</a:t>
            </a:r>
            <a:r>
              <a:rPr lang="en-US" sz="1200" kern="1200" dirty="0" err="1" smtClean="0">
                <a:solidFill>
                  <a:schemeClr val="tx1"/>
                </a:solidFill>
                <a:latin typeface="+mn-lt"/>
                <a:ea typeface="+mn-ea"/>
                <a:cs typeface="+mn-cs"/>
              </a:rPr>
              <a:t>giornato</a:t>
            </a:r>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Εικόνα:</a:t>
            </a:r>
          </a:p>
          <a:p>
            <a:r>
              <a:rPr lang="en-US" dirty="0" smtClean="0"/>
              <a:t>http://employees.oneonta.edu/farberas/arth/arth213/arenachapel.html</a:t>
            </a:r>
            <a:r>
              <a:rPr lang="el-GR" dirty="0" smtClean="0"/>
              <a:t> </a:t>
            </a:r>
          </a:p>
          <a:p>
            <a:r>
              <a:rPr lang="en-US" dirty="0" smtClean="0"/>
              <a:t>https://smarthistory.org/byzantine-frescoes-nerezi/</a:t>
            </a:r>
            <a:r>
              <a:rPr lang="el-GR" dirty="0" smtClean="0"/>
              <a:t> </a:t>
            </a:r>
            <a:endParaRPr lang="el-GR" dirty="0"/>
          </a:p>
        </p:txBody>
      </p:sp>
      <p:sp>
        <p:nvSpPr>
          <p:cNvPr id="4" name="3 - Θέση αριθμού διαφάνειας"/>
          <p:cNvSpPr>
            <a:spLocks noGrp="1"/>
          </p:cNvSpPr>
          <p:nvPr>
            <p:ph type="sldNum" sz="quarter" idx="10"/>
          </p:nvPr>
        </p:nvSpPr>
        <p:spPr/>
        <p:txBody>
          <a:bodyPr/>
          <a:lstStyle/>
          <a:p>
            <a:fld id="{1E274272-FE5B-4B1B-9B10-D458C68F58D3}" type="slidenum">
              <a:rPr lang="el-GR" smtClean="0"/>
              <a:pPr/>
              <a:t>10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DF143DAE-7E32-434F-A22F-4428E619DED1}" type="datetime1">
              <a:rPr lang="el-GR" smtClean="0"/>
              <a:pPr/>
              <a:t>19/12/2023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49656DD-E28F-48F3-9610-0139044303E2}"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C8BBC9B-740E-4104-BDBA-30E0E8864107}" type="datetime1">
              <a:rPr lang="el-GR" smtClean="0"/>
              <a:pPr/>
              <a:t>19/12/2023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49656DD-E28F-48F3-9610-0139044303E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73A994C-EE3D-4B9A-A299-7A4D24D1D00A}" type="datetime1">
              <a:rPr lang="el-GR" smtClean="0"/>
              <a:pPr/>
              <a:t>19/12/2023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49656DD-E28F-48F3-9610-0139044303E2}"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BA1DF4F-6FBF-4B15-B48B-A1995E3305A3}" type="datetime1">
              <a:rPr lang="el-GR" smtClean="0"/>
              <a:pPr/>
              <a:t>19/12/2023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49656DD-E28F-48F3-9610-0139044303E2}"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7B60D8F-2C9D-4B08-8A85-2218DB2EA3E9}" type="datetime1">
              <a:rPr lang="el-GR" smtClean="0"/>
              <a:pPr/>
              <a:t>19/12/2023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49656DD-E28F-48F3-9610-0139044303E2}"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60B5EF45-3219-4B1E-A012-75225DEB0E4D}" type="datetime1">
              <a:rPr lang="el-GR" smtClean="0"/>
              <a:pPr/>
              <a:t>19/12/2023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49656DD-E28F-48F3-9610-0139044303E2}"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A79E6DF9-2A1A-4181-BC7A-8B1A41487A01}" type="datetime1">
              <a:rPr lang="el-GR" smtClean="0"/>
              <a:pPr/>
              <a:t>19/12/2023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B49656DD-E28F-48F3-9610-0139044303E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5D3443BD-5D1C-4672-85FF-C6CA0A6024F4}" type="datetime1">
              <a:rPr lang="el-GR" smtClean="0"/>
              <a:pPr/>
              <a:t>19/12/2023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B49656DD-E28F-48F3-9610-0139044303E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3FB37584-E321-477F-8042-AFCCFC675CF8}" type="datetime1">
              <a:rPr lang="el-GR" smtClean="0"/>
              <a:pPr/>
              <a:t>19/12/2023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B49656DD-E28F-48F3-9610-0139044303E2}"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CD05F3D-0A29-45BF-A19C-91868C4CEEA4}" type="datetime1">
              <a:rPr lang="el-GR" smtClean="0"/>
              <a:pPr/>
              <a:t>19/12/2023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49656DD-E28F-48F3-9610-0139044303E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7DA3EF5-75A7-44FD-8E8E-B4A22E184FBE}" type="datetime1">
              <a:rPr lang="el-GR" smtClean="0"/>
              <a:pPr/>
              <a:t>19/12/2023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49656DD-E28F-48F3-9610-0139044303E2}"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4C1F7-B099-47CA-9968-88B6169DA226}" type="datetime1">
              <a:rPr lang="el-GR" smtClean="0"/>
              <a:pPr/>
              <a:t>19/12/2023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656DD-E28F-48F3-9610-0139044303E2}"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Ανώνυμο-1.png"/>
          <p:cNvPicPr>
            <a:picLocks noChangeAspect="1"/>
          </p:cNvPicPr>
          <p:nvPr/>
        </p:nvPicPr>
        <p:blipFill>
          <a:blip r:embed="rId2"/>
          <a:srcRect t="41299" b="-51430"/>
          <a:stretch>
            <a:fillRect/>
          </a:stretch>
        </p:blipFill>
        <p:spPr>
          <a:xfrm>
            <a:off x="214300" y="214290"/>
            <a:ext cx="8715418" cy="4357717"/>
          </a:xfrm>
          <a:prstGeom prst="rect">
            <a:avLst/>
          </a:prstGeom>
        </p:spPr>
      </p:pic>
      <p:sp>
        <p:nvSpPr>
          <p:cNvPr id="4" name="3 - Θέση αριθμού διαφάνειας"/>
          <p:cNvSpPr>
            <a:spLocks noGrp="1"/>
          </p:cNvSpPr>
          <p:nvPr>
            <p:ph type="sldNum" sz="quarter" idx="12"/>
          </p:nvPr>
        </p:nvSpPr>
        <p:spPr/>
        <p:txBody>
          <a:bodyPr/>
          <a:lstStyle/>
          <a:p>
            <a:fld id="{B49656DD-E28F-48F3-9610-0139044303E2}" type="slidenum">
              <a:rPr lang="el-GR" smtClean="0"/>
              <a:pPr/>
              <a:t>1</a:t>
            </a:fld>
            <a:endParaRPr lang="el-GR"/>
          </a:p>
        </p:txBody>
      </p:sp>
      <p:pic>
        <p:nvPicPr>
          <p:cNvPr id="5" name="Picture 1" descr="εικόνα_Viber_2022-10-28_14-26-56-212"/>
          <p:cNvPicPr>
            <a:picLocks noChangeAspect="1" noChangeArrowheads="1"/>
          </p:cNvPicPr>
          <p:nvPr/>
        </p:nvPicPr>
        <p:blipFill>
          <a:blip r:embed="rId3" cstate="print"/>
          <a:srcRect/>
          <a:stretch>
            <a:fillRect/>
          </a:stretch>
        </p:blipFill>
        <p:spPr bwMode="auto">
          <a:xfrm>
            <a:off x="3357554" y="5572164"/>
            <a:ext cx="2344641" cy="500042"/>
          </a:xfrm>
          <a:prstGeom prst="rect">
            <a:avLst/>
          </a:prstGeom>
          <a:noFill/>
          <a:ln w="9525">
            <a:noFill/>
            <a:miter lim="800000"/>
            <a:headEnd/>
            <a:tailEnd/>
          </a:ln>
        </p:spPr>
      </p:pic>
      <p:sp>
        <p:nvSpPr>
          <p:cNvPr id="6" name="Rectangle 1"/>
          <p:cNvSpPr>
            <a:spLocks noChangeArrowheads="1"/>
          </p:cNvSpPr>
          <p:nvPr/>
        </p:nvSpPr>
        <p:spPr bwMode="auto">
          <a:xfrm>
            <a:off x="0" y="967071"/>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ΤΑ ΥΛΙΚΑ ΤΗΣ ΝΩΠΟΓΡΑΦΙΑΣ ΚΑΙ Η ΛΕΙΤΟΥΡΓΊΑ </a:t>
            </a:r>
            <a:r>
              <a:rPr kumimoji="0" lang="el-GR" sz="2400" i="0"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ΤΟΥΣ</a:t>
            </a:r>
            <a:endParaRPr kumimoji="0" lang="el-GR" sz="2400" i="0" strike="noStrike" cap="none" normalizeH="0" baseline="0" dirty="0" smtClean="0">
              <a:ln>
                <a:noFill/>
              </a:ln>
              <a:solidFill>
                <a:schemeClr val="tx1"/>
              </a:solidFill>
              <a:effectLst/>
              <a:latin typeface="Arial" pitchFamily="34" charset="0"/>
              <a:cs typeface="Arial" pitchFamily="34" charset="0"/>
            </a:endParaRPr>
          </a:p>
        </p:txBody>
      </p:sp>
      <p:sp>
        <p:nvSpPr>
          <p:cNvPr id="8" name="7 - TextBox"/>
          <p:cNvSpPr txBox="1"/>
          <p:nvPr/>
        </p:nvSpPr>
        <p:spPr>
          <a:xfrm>
            <a:off x="3357554" y="3131106"/>
            <a:ext cx="2347759" cy="369332"/>
          </a:xfrm>
          <a:prstGeom prst="rect">
            <a:avLst/>
          </a:prstGeom>
          <a:noFill/>
        </p:spPr>
        <p:txBody>
          <a:bodyPr wrap="none" rtlCol="0">
            <a:spAutoFit/>
          </a:bodyPr>
          <a:lstStyle/>
          <a:p>
            <a:pPr algn="ctr"/>
            <a:r>
              <a:rPr lang="el-GR" dirty="0">
                <a:latin typeface="Times New Roman" pitchFamily="18" charset="0"/>
                <a:cs typeface="Times New Roman" pitchFamily="18" charset="0"/>
              </a:rPr>
              <a:t>Α</a:t>
            </a:r>
            <a:r>
              <a:rPr lang="el-GR" dirty="0" smtClean="0">
                <a:latin typeface="Times New Roman" pitchFamily="18" charset="0"/>
                <a:cs typeface="Times New Roman" pitchFamily="18" charset="0"/>
              </a:rPr>
              <a:t>νδρέας </a:t>
            </a:r>
            <a:r>
              <a:rPr lang="el-GR" dirty="0">
                <a:latin typeface="Times New Roman" pitchFamily="18" charset="0"/>
                <a:cs typeface="Times New Roman" pitchFamily="18" charset="0"/>
              </a:rPr>
              <a:t>Κ</a:t>
            </a:r>
            <a:r>
              <a:rPr lang="el-GR" dirty="0" smtClean="0">
                <a:latin typeface="Times New Roman" pitchFamily="18" charset="0"/>
                <a:cs typeface="Times New Roman" pitchFamily="18" charset="0"/>
              </a:rPr>
              <a:t>ωστόπουλος</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ώνυμο-1.png"/>
          <p:cNvPicPr>
            <a:picLocks noChangeAspect="1"/>
          </p:cNvPicPr>
          <p:nvPr/>
        </p:nvPicPr>
        <p:blipFill>
          <a:blip r:embed="rId3"/>
          <a:srcRect t="41299" b="-51430"/>
          <a:stretch>
            <a:fillRect/>
          </a:stretch>
        </p:blipFill>
        <p:spPr>
          <a:xfrm>
            <a:off x="0" y="0"/>
            <a:ext cx="9144000" cy="4572008"/>
          </a:xfrm>
          <a:prstGeom prst="rect">
            <a:avLst/>
          </a:prstGeom>
        </p:spPr>
      </p:pic>
      <p:pic>
        <p:nvPicPr>
          <p:cNvPr id="48129" name="Picture 1"/>
          <p:cNvPicPr>
            <a:picLocks noChangeAspect="1" noChangeArrowheads="1"/>
          </p:cNvPicPr>
          <p:nvPr/>
        </p:nvPicPr>
        <p:blipFill>
          <a:blip r:embed="rId4"/>
          <a:srcRect/>
          <a:stretch>
            <a:fillRect/>
          </a:stretch>
        </p:blipFill>
        <p:spPr bwMode="auto">
          <a:xfrm>
            <a:off x="4465794" y="3643314"/>
            <a:ext cx="4678206" cy="2357439"/>
          </a:xfrm>
          <a:prstGeom prst="rect">
            <a:avLst/>
          </a:prstGeom>
          <a:noFill/>
          <a:ln w="9525">
            <a:noFill/>
            <a:miter lim="800000"/>
            <a:headEnd/>
            <a:tailEnd/>
          </a:ln>
          <a:effectLst/>
        </p:spPr>
      </p:pic>
      <p:pic>
        <p:nvPicPr>
          <p:cNvPr id="48130" name="Picture 2"/>
          <p:cNvPicPr>
            <a:picLocks noChangeAspect="1" noChangeArrowheads="1"/>
          </p:cNvPicPr>
          <p:nvPr/>
        </p:nvPicPr>
        <p:blipFill>
          <a:blip r:embed="rId5" cstate="print"/>
          <a:srcRect/>
          <a:stretch>
            <a:fillRect/>
          </a:stretch>
        </p:blipFill>
        <p:spPr bwMode="auto">
          <a:xfrm>
            <a:off x="-1" y="1142984"/>
            <a:ext cx="4429125" cy="2378054"/>
          </a:xfrm>
          <a:prstGeom prst="rect">
            <a:avLst/>
          </a:prstGeom>
          <a:noFill/>
          <a:ln w="9525">
            <a:noFill/>
            <a:miter lim="800000"/>
            <a:headEnd/>
            <a:tailEnd/>
          </a:ln>
          <a:effectLst/>
        </p:spPr>
      </p:pic>
      <p:sp>
        <p:nvSpPr>
          <p:cNvPr id="6" name="5 - Ορθογώνιο"/>
          <p:cNvSpPr/>
          <p:nvPr/>
        </p:nvSpPr>
        <p:spPr>
          <a:xfrm>
            <a:off x="0" y="3279488"/>
            <a:ext cx="4429124" cy="292388"/>
          </a:xfrm>
          <a:prstGeom prst="rect">
            <a:avLst/>
          </a:prstGeom>
          <a:solidFill>
            <a:schemeClr val="bg1">
              <a:alpha val="51000"/>
            </a:schemeClr>
          </a:solidFill>
        </p:spPr>
        <p:txBody>
          <a:bodyPr wrap="square">
            <a:spAutoFit/>
          </a:bodyPr>
          <a:lstStyle/>
          <a:p>
            <a:pPr algn="ctr"/>
            <a:r>
              <a:rPr lang="el-GR" sz="1300" dirty="0" smtClean="0">
                <a:latin typeface="Times New Roman" pitchFamily="18" charset="0"/>
                <a:cs typeface="Times New Roman" pitchFamily="18" charset="0"/>
              </a:rPr>
              <a:t>Άγιος Παντελεήμονας,</a:t>
            </a:r>
            <a:r>
              <a:rPr lang="en-US" sz="1300" dirty="0" err="1" smtClean="0">
                <a:latin typeface="Times New Roman" pitchFamily="18" charset="0"/>
                <a:cs typeface="Times New Roman" pitchFamily="18" charset="0"/>
              </a:rPr>
              <a:t>Nerezi</a:t>
            </a:r>
            <a:r>
              <a:rPr lang="el-GR" sz="1300" dirty="0" smtClean="0">
                <a:latin typeface="Times New Roman" pitchFamily="18" charset="0"/>
                <a:cs typeface="Times New Roman" pitchFamily="18" charset="0"/>
              </a:rPr>
              <a:t>,1164</a:t>
            </a:r>
            <a:endParaRPr lang="el-GR" sz="1300" dirty="0">
              <a:latin typeface="Times New Roman" pitchFamily="18" charset="0"/>
              <a:cs typeface="Times New Roman" pitchFamily="18" charset="0"/>
            </a:endParaRPr>
          </a:p>
        </p:txBody>
      </p:sp>
      <p:sp>
        <p:nvSpPr>
          <p:cNvPr id="9" name="8 - Ορθογώνιο"/>
          <p:cNvSpPr/>
          <p:nvPr/>
        </p:nvSpPr>
        <p:spPr>
          <a:xfrm>
            <a:off x="4500562" y="5708380"/>
            <a:ext cx="4643438" cy="292388"/>
          </a:xfrm>
          <a:prstGeom prst="rect">
            <a:avLst/>
          </a:prstGeom>
          <a:solidFill>
            <a:schemeClr val="bg1">
              <a:alpha val="51000"/>
            </a:schemeClr>
          </a:solidFill>
        </p:spPr>
        <p:txBody>
          <a:bodyPr wrap="square">
            <a:spAutoFit/>
          </a:bodyPr>
          <a:lstStyle/>
          <a:p>
            <a:pPr lvl="0" algn="ctr" eaLnBrk="0" fontAlgn="base" hangingPunct="0">
              <a:spcBef>
                <a:spcPct val="0"/>
              </a:spcBef>
              <a:spcAft>
                <a:spcPct val="0"/>
              </a:spcAft>
            </a:pP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Giotto</a:t>
            </a:r>
            <a:r>
              <a:rPr kumimoji="0" lang="el-GR"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Παρεκκλήσι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Scrovegni</a:t>
            </a:r>
            <a:r>
              <a:rPr kumimoji="0" lang="el-GR"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Arena</a:t>
            </a:r>
            <a:r>
              <a:rPr kumimoji="0" lang="el-GR"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),1304-6</a:t>
            </a:r>
            <a:endParaRPr kumimoji="0" lang="el-GR" sz="13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 Ορθογώνιο"/>
          <p:cNvSpPr/>
          <p:nvPr/>
        </p:nvSpPr>
        <p:spPr>
          <a:xfrm>
            <a:off x="214282" y="4000504"/>
            <a:ext cx="4000528" cy="1754326"/>
          </a:xfrm>
          <a:prstGeom prst="rect">
            <a:avLst/>
          </a:prstGeom>
        </p:spPr>
        <p:txBody>
          <a:bodyPr wrap="square">
            <a:spAutoFit/>
          </a:bodyPr>
          <a:lstStyle/>
          <a:p>
            <a:pPr algn="just"/>
            <a:r>
              <a:rPr lang="el-GR" dirty="0" smtClean="0">
                <a:latin typeface="Times New Roman" pitchFamily="18" charset="0"/>
                <a:cs typeface="Times New Roman" pitchFamily="18" charset="0"/>
              </a:rPr>
              <a:t>Στην </a:t>
            </a:r>
            <a:r>
              <a:rPr lang="el-GR" dirty="0">
                <a:latin typeface="Times New Roman" pitchFamily="18" charset="0"/>
                <a:cs typeface="Times New Roman" pitchFamily="18" charset="0"/>
              </a:rPr>
              <a:t>ιταλική νωπογραφία, εφαρμόστηκε η </a:t>
            </a:r>
            <a:r>
              <a:rPr lang="el-GR" dirty="0">
                <a:solidFill>
                  <a:schemeClr val="accent2">
                    <a:lumMod val="75000"/>
                  </a:schemeClr>
                </a:solidFill>
                <a:latin typeface="Times New Roman" pitchFamily="18" charset="0"/>
                <a:cs typeface="Times New Roman" pitchFamily="18" charset="0"/>
              </a:rPr>
              <a:t>τμηματική κάλυψη του τοίχου </a:t>
            </a:r>
            <a:r>
              <a:rPr lang="el-GR" dirty="0">
                <a:latin typeface="Times New Roman" pitchFamily="18" charset="0"/>
                <a:cs typeface="Times New Roman" pitchFamily="18" charset="0"/>
              </a:rPr>
              <a:t>ώστε η επιλεγμένη περιοχή να μπορεί να ζωγραφιστεί όσο είναι νωπή, συνήθως για λίγες ώρες στη διάρκεια της ημέρας (</a:t>
            </a:r>
            <a:r>
              <a:rPr lang="en-US" dirty="0" err="1" smtClean="0">
                <a:latin typeface="Times New Roman" pitchFamily="18" charset="0"/>
                <a:cs typeface="Times New Roman" pitchFamily="18" charset="0"/>
              </a:rPr>
              <a:t>giornat</a:t>
            </a:r>
            <a:r>
              <a:rPr lang="el-GR" dirty="0" smtClean="0">
                <a:latin typeface="Times New Roman" pitchFamily="18" charset="0"/>
                <a:cs typeface="Times New Roman" pitchFamily="18" charset="0"/>
              </a:rPr>
              <a:t>ο).</a:t>
            </a:r>
            <a:endParaRPr lang="el-GR" dirty="0">
              <a:latin typeface="Times New Roman" pitchFamily="18" charset="0"/>
              <a:cs typeface="Times New Roman" pitchFamily="18" charset="0"/>
            </a:endParaRPr>
          </a:p>
        </p:txBody>
      </p:sp>
      <p:sp>
        <p:nvSpPr>
          <p:cNvPr id="11" name="10 - Ορθογώνιο"/>
          <p:cNvSpPr/>
          <p:nvPr/>
        </p:nvSpPr>
        <p:spPr>
          <a:xfrm>
            <a:off x="4643438" y="1285860"/>
            <a:ext cx="4143404" cy="2308324"/>
          </a:xfrm>
          <a:prstGeom prst="rect">
            <a:avLst/>
          </a:prstGeom>
        </p:spPr>
        <p:txBody>
          <a:bodyPr wrap="square">
            <a:spAutoFit/>
          </a:bodyPr>
          <a:lstStyle/>
          <a:p>
            <a:pPr algn="just"/>
            <a:r>
              <a:rPr lang="el-GR" dirty="0" smtClean="0">
                <a:latin typeface="Times New Roman" pitchFamily="18" charset="0"/>
                <a:cs typeface="Times New Roman" pitchFamily="18" charset="0"/>
              </a:rPr>
              <a:t>Στα βυζαντινά κονιάματα ο τοίχος επενδύονταν κυρίως με δυο στρώσεις κονιαμάτων. Η </a:t>
            </a:r>
            <a:r>
              <a:rPr lang="el-GR" dirty="0">
                <a:latin typeface="Times New Roman" pitchFamily="18" charset="0"/>
                <a:cs typeface="Times New Roman" pitchFamily="18" charset="0"/>
              </a:rPr>
              <a:t>ολοκλήρωσης του έργου </a:t>
            </a:r>
            <a:r>
              <a:rPr lang="el-GR" dirty="0" smtClean="0">
                <a:latin typeface="Times New Roman" pitchFamily="18" charset="0"/>
                <a:cs typeface="Times New Roman" pitchFamily="18" charset="0"/>
              </a:rPr>
              <a:t>κατά τον βυζαντινό τρόπο γίνονταν </a:t>
            </a:r>
            <a:r>
              <a:rPr lang="el-GR" dirty="0">
                <a:latin typeface="Times New Roman" pitchFamily="18" charset="0"/>
                <a:cs typeface="Times New Roman" pitchFamily="18" charset="0"/>
              </a:rPr>
              <a:t>σε </a:t>
            </a:r>
            <a:r>
              <a:rPr lang="el-GR" dirty="0">
                <a:solidFill>
                  <a:schemeClr val="accent2">
                    <a:lumMod val="75000"/>
                  </a:schemeClr>
                </a:solidFill>
                <a:latin typeface="Times New Roman" pitchFamily="18" charset="0"/>
                <a:cs typeface="Times New Roman" pitchFamily="18" charset="0"/>
              </a:rPr>
              <a:t>οριζόντιες ζώνες </a:t>
            </a:r>
            <a:r>
              <a:rPr lang="el-GR" dirty="0">
                <a:latin typeface="Times New Roman" pitchFamily="18" charset="0"/>
                <a:cs typeface="Times New Roman" pitchFamily="18" charset="0"/>
              </a:rPr>
              <a:t>με ξεχωριστά κομμάτια εργασίας τα οποία ορίζονταν από τα κατακόρυφα αρχιτεκτονικά στοιχεία του </a:t>
            </a:r>
            <a:r>
              <a:rPr lang="el-GR" dirty="0" smtClean="0">
                <a:latin typeface="Times New Roman" pitchFamily="18" charset="0"/>
                <a:cs typeface="Times New Roman" pitchFamily="18" charset="0"/>
              </a:rPr>
              <a:t>τοίχου. </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ώνυμο-1.png"/>
          <p:cNvPicPr>
            <a:picLocks noChangeAspect="1"/>
          </p:cNvPicPr>
          <p:nvPr/>
        </p:nvPicPr>
        <p:blipFill>
          <a:blip r:embed="rId3"/>
          <a:srcRect t="41299" b="-51430"/>
          <a:stretch>
            <a:fillRect/>
          </a:stretch>
        </p:blipFill>
        <p:spPr>
          <a:xfrm>
            <a:off x="0" y="0"/>
            <a:ext cx="9144000" cy="4572008"/>
          </a:xfrm>
          <a:prstGeom prst="rect">
            <a:avLst/>
          </a:prstGeom>
        </p:spPr>
      </p:pic>
      <p:sp>
        <p:nvSpPr>
          <p:cNvPr id="3" name="2 - TextBox"/>
          <p:cNvSpPr txBox="1"/>
          <p:nvPr/>
        </p:nvSpPr>
        <p:spPr>
          <a:xfrm>
            <a:off x="3786182" y="405450"/>
            <a:ext cx="1483099"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ΣΧΕΔΙΟ</a:t>
            </a:r>
            <a:endParaRPr lang="el-GR" sz="4000" dirty="0">
              <a:latin typeface="Times New Roman" pitchFamily="18" charset="0"/>
              <a:cs typeface="Times New Roman" pitchFamily="18" charset="0"/>
            </a:endParaRPr>
          </a:p>
        </p:txBody>
      </p:sp>
      <p:sp>
        <p:nvSpPr>
          <p:cNvPr id="4" name="3 - Ορθογώνιο"/>
          <p:cNvSpPr/>
          <p:nvPr/>
        </p:nvSpPr>
        <p:spPr>
          <a:xfrm>
            <a:off x="571472" y="5286388"/>
            <a:ext cx="7929618" cy="923330"/>
          </a:xfrm>
          <a:prstGeom prst="rect">
            <a:avLst/>
          </a:prstGeom>
        </p:spPr>
        <p:txBody>
          <a:bodyPr wrap="square">
            <a:spAutoFit/>
          </a:bodyPr>
          <a:lstStyle/>
          <a:p>
            <a:pPr algn="just"/>
            <a:r>
              <a:rPr lang="el-GR" dirty="0">
                <a:latin typeface="Times New Roman" pitchFamily="18" charset="0"/>
                <a:cs typeface="Times New Roman" pitchFamily="18" charset="0"/>
              </a:rPr>
              <a:t>Η μεταφορά ενός σχεδίου στη νωπογραφία </a:t>
            </a:r>
            <a:r>
              <a:rPr lang="el-GR" dirty="0" smtClean="0">
                <a:latin typeface="Times New Roman" pitchFamily="18" charset="0"/>
                <a:cs typeface="Times New Roman" pitchFamily="18" charset="0"/>
              </a:rPr>
              <a:t>διευκολύνει στην: </a:t>
            </a:r>
          </a:p>
          <a:p>
            <a:pPr algn="just">
              <a:buFont typeface="Arial" pitchFamily="34" charset="0"/>
              <a:buChar char="•"/>
            </a:pPr>
            <a:r>
              <a:rPr lang="el-GR" dirty="0" smtClean="0">
                <a:latin typeface="Times New Roman" pitchFamily="18" charset="0"/>
                <a:cs typeface="Times New Roman" pitchFamily="18" charset="0"/>
              </a:rPr>
              <a:t>καλύτερη </a:t>
            </a:r>
            <a:r>
              <a:rPr lang="el-GR" dirty="0">
                <a:latin typeface="Times New Roman" pitchFamily="18" charset="0"/>
                <a:cs typeface="Times New Roman" pitchFamily="18" charset="0"/>
              </a:rPr>
              <a:t>οργάνωση της αρχικής του ιδέας </a:t>
            </a:r>
            <a:endParaRPr lang="el-GR" dirty="0" smtClean="0">
              <a:latin typeface="Times New Roman" pitchFamily="18" charset="0"/>
              <a:cs typeface="Times New Roman" pitchFamily="18" charset="0"/>
            </a:endParaRPr>
          </a:p>
          <a:p>
            <a:pPr algn="just">
              <a:buFont typeface="Arial" pitchFamily="34" charset="0"/>
              <a:buChar char="•"/>
            </a:pPr>
            <a:r>
              <a:rPr lang="el-GR" dirty="0" smtClean="0">
                <a:latin typeface="Times New Roman" pitchFamily="18" charset="0"/>
                <a:cs typeface="Times New Roman" pitchFamily="18" charset="0"/>
              </a:rPr>
              <a:t>αποτελεσματική </a:t>
            </a:r>
            <a:r>
              <a:rPr lang="el-GR" dirty="0">
                <a:latin typeface="Times New Roman" pitchFamily="18" charset="0"/>
                <a:cs typeface="Times New Roman" pitchFamily="18" charset="0"/>
              </a:rPr>
              <a:t>διαχείριση του </a:t>
            </a:r>
            <a:r>
              <a:rPr lang="el-GR" dirty="0" smtClean="0">
                <a:latin typeface="Times New Roman" pitchFamily="18" charset="0"/>
                <a:cs typeface="Times New Roman" pitchFamily="18" charset="0"/>
              </a:rPr>
              <a:t>χρόνου ζωγραφικής </a:t>
            </a:r>
            <a:r>
              <a:rPr lang="el-GR" dirty="0">
                <a:latin typeface="Times New Roman" pitchFamily="18" charset="0"/>
                <a:cs typeface="Times New Roman" pitchFamily="18" charset="0"/>
              </a:rPr>
              <a:t>επάνω στο νωπό κονίαμα.</a:t>
            </a:r>
          </a:p>
        </p:txBody>
      </p:sp>
      <p:pic>
        <p:nvPicPr>
          <p:cNvPr id="51202" name="Picture 2" descr="St Matthew with an angel"/>
          <p:cNvPicPr>
            <a:picLocks noChangeAspect="1" noChangeArrowheads="1"/>
          </p:cNvPicPr>
          <p:nvPr/>
        </p:nvPicPr>
        <p:blipFill>
          <a:blip r:embed="rId4"/>
          <a:srcRect l="3103" t="3000" r="2962" b="45807"/>
          <a:stretch>
            <a:fillRect/>
          </a:stretch>
        </p:blipFill>
        <p:spPr bwMode="auto">
          <a:xfrm>
            <a:off x="0" y="1285860"/>
            <a:ext cx="9144000" cy="3760852"/>
          </a:xfrm>
          <a:prstGeom prst="rect">
            <a:avLst/>
          </a:prstGeom>
          <a:noFill/>
        </p:spPr>
      </p:pic>
      <p:sp>
        <p:nvSpPr>
          <p:cNvPr id="6" name="5 - Ορθογώνιο"/>
          <p:cNvSpPr/>
          <p:nvPr/>
        </p:nvSpPr>
        <p:spPr>
          <a:xfrm>
            <a:off x="0" y="4764297"/>
            <a:ext cx="9144000" cy="307777"/>
          </a:xfrm>
          <a:prstGeom prst="rect">
            <a:avLst/>
          </a:prstGeom>
          <a:solidFill>
            <a:schemeClr val="bg1">
              <a:alpha val="51000"/>
            </a:schemeClr>
          </a:solidFill>
        </p:spPr>
        <p:txBody>
          <a:bodyPr wrap="square">
            <a:spAutoFit/>
          </a:bodyPr>
          <a:lstStyle/>
          <a:p>
            <a:pPr algn="ctr"/>
            <a:r>
              <a:rPr lang="en-US" sz="1400" dirty="0" smtClean="0">
                <a:latin typeface="Times New Roman" pitchFamily="18" charset="0"/>
                <a:cs typeface="Times New Roman" pitchFamily="18" charset="0"/>
              </a:rPr>
              <a:t>Domenichino</a:t>
            </a:r>
            <a:r>
              <a:rPr lang="el-GR" sz="1400" i="1" dirty="0" smtClean="0">
                <a:latin typeface="Times New Roman" pitchFamily="18" charset="0"/>
                <a:cs typeface="Times New Roman" pitchFamily="18" charset="0"/>
              </a:rPr>
              <a:t> ,«Ο Άγιος Ματθαίος και ο Άγγελος» ,</a:t>
            </a:r>
            <a:r>
              <a:rPr lang="el-GR" sz="1400" dirty="0" smtClean="0">
                <a:latin typeface="Times New Roman" pitchFamily="18" charset="0"/>
                <a:cs typeface="Times New Roman" pitchFamily="18" charset="0"/>
              </a:rPr>
              <a:t>σχέδιο, </a:t>
            </a:r>
            <a:r>
              <a:rPr lang="el-GR" sz="1400" dirty="0" err="1" smtClean="0">
                <a:latin typeface="Times New Roman" pitchFamily="18" charset="0"/>
                <a:cs typeface="Times New Roman" pitchFamily="18" charset="0"/>
              </a:rPr>
              <a:t>Sant'Andrea</a:t>
            </a:r>
            <a:r>
              <a:rPr lang="el-GR" sz="1400" dirty="0" smtClean="0">
                <a:latin typeface="Times New Roman" pitchFamily="18" charset="0"/>
                <a:cs typeface="Times New Roman" pitchFamily="18" charset="0"/>
              </a:rPr>
              <a:t> </a:t>
            </a:r>
            <a:r>
              <a:rPr lang="el-GR" sz="1400" dirty="0" err="1" smtClean="0">
                <a:latin typeface="Times New Roman" pitchFamily="18" charset="0"/>
                <a:cs typeface="Times New Roman" pitchFamily="18" charset="0"/>
              </a:rPr>
              <a:t>della</a:t>
            </a:r>
            <a:r>
              <a:rPr lang="el-GR" sz="1400" dirty="0" smtClean="0">
                <a:latin typeface="Times New Roman" pitchFamily="18" charset="0"/>
                <a:cs typeface="Times New Roman" pitchFamily="18" charset="0"/>
              </a:rPr>
              <a:t> Valle,1624.</a:t>
            </a:r>
            <a:endParaRPr lang="el-GR"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ώνυμο-1.png"/>
          <p:cNvPicPr>
            <a:picLocks noChangeAspect="1"/>
          </p:cNvPicPr>
          <p:nvPr/>
        </p:nvPicPr>
        <p:blipFill>
          <a:blip r:embed="rId3"/>
          <a:srcRect t="41299" b="-51430"/>
          <a:stretch>
            <a:fillRect/>
          </a:stretch>
        </p:blipFill>
        <p:spPr>
          <a:xfrm>
            <a:off x="0" y="0"/>
            <a:ext cx="9144000" cy="4572008"/>
          </a:xfrm>
          <a:prstGeom prst="rect">
            <a:avLst/>
          </a:prstGeom>
        </p:spPr>
      </p:pic>
      <p:sp>
        <p:nvSpPr>
          <p:cNvPr id="3" name="2 - TextBox"/>
          <p:cNvSpPr txBox="1"/>
          <p:nvPr/>
        </p:nvSpPr>
        <p:spPr>
          <a:xfrm>
            <a:off x="3786182" y="405450"/>
            <a:ext cx="1483099"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ΣΧΕΔΙΟ</a:t>
            </a:r>
            <a:endParaRPr lang="el-GR" sz="4000" dirty="0">
              <a:latin typeface="Times New Roman" pitchFamily="18" charset="0"/>
              <a:cs typeface="Times New Roman" pitchFamily="18" charset="0"/>
            </a:endParaRPr>
          </a:p>
        </p:txBody>
      </p:sp>
      <p:pic>
        <p:nvPicPr>
          <p:cNvPr id="50178" name="Picture 2" descr="undefined"/>
          <p:cNvPicPr>
            <a:picLocks noChangeAspect="1" noChangeArrowheads="1"/>
          </p:cNvPicPr>
          <p:nvPr/>
        </p:nvPicPr>
        <p:blipFill>
          <a:blip r:embed="rId4">
            <a:duotone>
              <a:prstClr val="black"/>
              <a:srgbClr val="D9C3A5">
                <a:tint val="50000"/>
                <a:satMod val="180000"/>
              </a:srgbClr>
            </a:duotone>
          </a:blip>
          <a:srcRect/>
          <a:stretch>
            <a:fillRect/>
          </a:stretch>
        </p:blipFill>
        <p:spPr bwMode="auto">
          <a:xfrm>
            <a:off x="-32" y="1285860"/>
            <a:ext cx="3543300" cy="4286250"/>
          </a:xfrm>
          <a:prstGeom prst="rect">
            <a:avLst/>
          </a:prstGeom>
          <a:noFill/>
        </p:spPr>
      </p:pic>
      <p:sp>
        <p:nvSpPr>
          <p:cNvPr id="5" name="4 - Ορθογώνιο"/>
          <p:cNvSpPr/>
          <p:nvPr/>
        </p:nvSpPr>
        <p:spPr>
          <a:xfrm>
            <a:off x="1" y="5208314"/>
            <a:ext cx="3500430" cy="292388"/>
          </a:xfrm>
          <a:prstGeom prst="rect">
            <a:avLst/>
          </a:prstGeom>
          <a:solidFill>
            <a:schemeClr val="bg1">
              <a:alpha val="48000"/>
            </a:schemeClr>
          </a:solidFill>
        </p:spPr>
        <p:txBody>
          <a:bodyPr wrap="square">
            <a:spAutoFit/>
          </a:bodyPr>
          <a:lstStyle/>
          <a:p>
            <a:r>
              <a:rPr lang="el-GR" sz="1300" i="1" dirty="0" smtClean="0">
                <a:latin typeface="Times New Roman" pitchFamily="18" charset="0"/>
                <a:cs typeface="Times New Roman" pitchFamily="18" charset="0"/>
              </a:rPr>
              <a:t>«Ο Άγιος  Γεώργιος», </a:t>
            </a:r>
            <a:r>
              <a:rPr lang="el-GR" sz="1300" dirty="0" smtClean="0">
                <a:latin typeface="Times New Roman" pitchFamily="18" charset="0"/>
                <a:cs typeface="Times New Roman" pitchFamily="18" charset="0"/>
              </a:rPr>
              <a:t>ανθίβολο του  16</a:t>
            </a:r>
            <a:r>
              <a:rPr lang="el-GR" sz="1300" baseline="30000" dirty="0" smtClean="0">
                <a:latin typeface="Times New Roman" pitchFamily="18" charset="0"/>
                <a:cs typeface="Times New Roman" pitchFamily="18" charset="0"/>
              </a:rPr>
              <a:t>ου</a:t>
            </a:r>
            <a:r>
              <a:rPr lang="el-GR" sz="1300" dirty="0" smtClean="0">
                <a:latin typeface="Times New Roman" pitchFamily="18" charset="0"/>
                <a:cs typeface="Times New Roman" pitchFamily="18" charset="0"/>
              </a:rPr>
              <a:t> αιώνα.   </a:t>
            </a:r>
            <a:endParaRPr lang="el-GR" sz="1300" dirty="0">
              <a:latin typeface="Times New Roman" pitchFamily="18" charset="0"/>
              <a:cs typeface="Times New Roman" pitchFamily="18" charset="0"/>
            </a:endParaRPr>
          </a:p>
        </p:txBody>
      </p:sp>
      <p:pic>
        <p:nvPicPr>
          <p:cNvPr id="50180" name="Picture 4"/>
          <p:cNvPicPr>
            <a:picLocks noChangeAspect="1" noChangeArrowheads="1"/>
          </p:cNvPicPr>
          <p:nvPr/>
        </p:nvPicPr>
        <p:blipFill>
          <a:blip r:embed="rId5"/>
          <a:srcRect/>
          <a:stretch>
            <a:fillRect/>
          </a:stretch>
        </p:blipFill>
        <p:spPr bwMode="auto">
          <a:xfrm>
            <a:off x="3490395" y="1285860"/>
            <a:ext cx="5653605" cy="4214842"/>
          </a:xfrm>
          <a:prstGeom prst="rect">
            <a:avLst/>
          </a:prstGeom>
          <a:noFill/>
          <a:ln w="9525">
            <a:noFill/>
            <a:miter lim="800000"/>
            <a:headEnd/>
            <a:tailEnd/>
          </a:ln>
          <a:effectLst/>
        </p:spPr>
      </p:pic>
      <p:sp>
        <p:nvSpPr>
          <p:cNvPr id="8" name="7 - Ορθογώνιο"/>
          <p:cNvSpPr/>
          <p:nvPr/>
        </p:nvSpPr>
        <p:spPr>
          <a:xfrm>
            <a:off x="3500430" y="5214950"/>
            <a:ext cx="5643570" cy="292388"/>
          </a:xfrm>
          <a:prstGeom prst="rect">
            <a:avLst/>
          </a:prstGeom>
          <a:solidFill>
            <a:schemeClr val="bg1">
              <a:alpha val="48000"/>
            </a:schemeClr>
          </a:solidFill>
        </p:spPr>
        <p:txBody>
          <a:bodyPr wrap="square">
            <a:spAutoFit/>
          </a:bodyPr>
          <a:lstStyle/>
          <a:p>
            <a:pPr algn="ctr"/>
            <a:r>
              <a:rPr lang="en-US" sz="1300" dirty="0" smtClean="0">
                <a:latin typeface="Times New Roman" pitchFamily="18" charset="0"/>
                <a:cs typeface="Times New Roman" pitchFamily="18" charset="0"/>
              </a:rPr>
              <a:t>Raphael</a:t>
            </a:r>
            <a:r>
              <a:rPr lang="el-GR" sz="1300" dirty="0" smtClean="0">
                <a:latin typeface="Times New Roman" pitchFamily="18" charset="0"/>
                <a:cs typeface="Times New Roman" pitchFamily="18" charset="0"/>
              </a:rPr>
              <a:t>,</a:t>
            </a:r>
            <a:r>
              <a:rPr lang="en-US" sz="1300" dirty="0">
                <a:latin typeface="Times New Roman" pitchFamily="18" charset="0"/>
                <a:cs typeface="Times New Roman" pitchFamily="18" charset="0"/>
              </a:rPr>
              <a:t> </a:t>
            </a:r>
            <a:r>
              <a:rPr lang="el-GR" sz="1300" i="1" dirty="0" smtClean="0">
                <a:latin typeface="Times New Roman" pitchFamily="18" charset="0"/>
                <a:cs typeface="Times New Roman" pitchFamily="18" charset="0"/>
              </a:rPr>
              <a:t>«</a:t>
            </a:r>
            <a:r>
              <a:rPr lang="el-GR" sz="1300" i="1" dirty="0">
                <a:latin typeface="Times New Roman" pitchFamily="18" charset="0"/>
                <a:cs typeface="Times New Roman" pitchFamily="18" charset="0"/>
              </a:rPr>
              <a:t>Το όνειρο του Βασιλιά</a:t>
            </a:r>
            <a:r>
              <a:rPr lang="el-GR" sz="1300" i="1" dirty="0" smtClean="0">
                <a:latin typeface="Times New Roman" pitchFamily="18" charset="0"/>
                <a:cs typeface="Times New Roman" pitchFamily="18" charset="0"/>
              </a:rPr>
              <a:t>», </a:t>
            </a:r>
            <a:r>
              <a:rPr lang="el-GR" sz="1300" dirty="0" smtClean="0">
                <a:latin typeface="Times New Roman" pitchFamily="18" charset="0"/>
                <a:cs typeface="Times New Roman" pitchFamily="18" charset="0"/>
              </a:rPr>
              <a:t>λεπτομέρεια, αντίγραφο σχέδιο,1504</a:t>
            </a:r>
            <a:endParaRPr lang="el-GR" sz="1300" dirty="0">
              <a:latin typeface="Times New Roman" pitchFamily="18" charset="0"/>
              <a:cs typeface="Times New Roman" pitchFamily="18" charset="0"/>
            </a:endParaRPr>
          </a:p>
        </p:txBody>
      </p:sp>
      <p:sp>
        <p:nvSpPr>
          <p:cNvPr id="9" name="8 - Ορθογώνιο"/>
          <p:cNvSpPr/>
          <p:nvPr/>
        </p:nvSpPr>
        <p:spPr>
          <a:xfrm>
            <a:off x="357158" y="5643578"/>
            <a:ext cx="8358246" cy="923330"/>
          </a:xfrm>
          <a:prstGeom prst="rect">
            <a:avLst/>
          </a:prstGeom>
        </p:spPr>
        <p:txBody>
          <a:bodyPr wrap="square">
            <a:spAutoFit/>
          </a:bodyPr>
          <a:lstStyle/>
          <a:p>
            <a:pPr algn="just"/>
            <a:r>
              <a:rPr lang="en-US" dirty="0">
                <a:latin typeface="Times New Roman" pitchFamily="18" charset="0"/>
                <a:cs typeface="Times New Roman" pitchFamily="18" charset="0"/>
              </a:rPr>
              <a:t>T</a:t>
            </a:r>
            <a:r>
              <a:rPr lang="el-GR" dirty="0">
                <a:latin typeface="Times New Roman" pitchFamily="18" charset="0"/>
                <a:cs typeface="Times New Roman" pitchFamily="18" charset="0"/>
              </a:rPr>
              <a:t>ο </a:t>
            </a:r>
            <a:r>
              <a:rPr lang="el-GR" dirty="0">
                <a:solidFill>
                  <a:schemeClr val="accent2">
                    <a:lumMod val="75000"/>
                  </a:schemeClr>
                </a:solidFill>
                <a:latin typeface="Times New Roman" pitchFamily="18" charset="0"/>
                <a:cs typeface="Times New Roman" pitchFamily="18" charset="0"/>
              </a:rPr>
              <a:t>ανθίβολο</a:t>
            </a:r>
            <a:r>
              <a:rPr lang="el-GR" dirty="0">
                <a:latin typeface="Times New Roman" pitchFamily="18" charset="0"/>
                <a:cs typeface="Times New Roman" pitchFamily="18" charset="0"/>
              </a:rPr>
              <a:t> ή το χαρτί για </a:t>
            </a:r>
            <a:r>
              <a:rPr lang="el-GR" dirty="0" smtClean="0">
                <a:latin typeface="Times New Roman" pitchFamily="18" charset="0"/>
                <a:cs typeface="Times New Roman" pitchFamily="18" charset="0"/>
              </a:rPr>
              <a:t>ξεσήκωμα, είναι </a:t>
            </a:r>
            <a:r>
              <a:rPr lang="el-GR" dirty="0">
                <a:latin typeface="Times New Roman" pitchFamily="18" charset="0"/>
                <a:cs typeface="Times New Roman" pitchFamily="18" charset="0"/>
              </a:rPr>
              <a:t>διάφανο χαρτί που μπορεί </a:t>
            </a:r>
            <a:r>
              <a:rPr lang="el-GR" dirty="0" smtClean="0">
                <a:latin typeface="Times New Roman" pitchFamily="18" charset="0"/>
                <a:cs typeface="Times New Roman" pitchFamily="18" charset="0"/>
              </a:rPr>
              <a:t>να </a:t>
            </a:r>
            <a:r>
              <a:rPr lang="el-GR" dirty="0">
                <a:latin typeface="Times New Roman" pitchFamily="18" charset="0"/>
                <a:cs typeface="Times New Roman" pitchFamily="18" charset="0"/>
              </a:rPr>
              <a:t>χρησιμοποιηθεί τόσο για τη μεταφορά ενός σχεδίου σε σανίδι ή σε τοίχο όσο και για την σπουδή στην τεχνοτροπία ενός </a:t>
            </a:r>
            <a:r>
              <a:rPr lang="el-GR" dirty="0" smtClean="0">
                <a:latin typeface="Times New Roman" pitchFamily="18" charset="0"/>
                <a:cs typeface="Times New Roman" pitchFamily="18" charset="0"/>
              </a:rPr>
              <a:t>δημιουργού.</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 Εικόνα" descr="Ανώνυμο-1.png"/>
          <p:cNvPicPr>
            <a:picLocks noChangeAspect="1"/>
          </p:cNvPicPr>
          <p:nvPr/>
        </p:nvPicPr>
        <p:blipFill>
          <a:blip r:embed="rId3"/>
          <a:srcRect t="41299" b="-51430"/>
          <a:stretch>
            <a:fillRect/>
          </a:stretch>
        </p:blipFill>
        <p:spPr>
          <a:xfrm>
            <a:off x="214300" y="214290"/>
            <a:ext cx="8715418" cy="4357717"/>
          </a:xfrm>
          <a:prstGeom prst="rect">
            <a:avLst/>
          </a:prstGeom>
        </p:spPr>
      </p:pic>
      <p:sp>
        <p:nvSpPr>
          <p:cNvPr id="3" name="2 - TextBox"/>
          <p:cNvSpPr txBox="1"/>
          <p:nvPr/>
        </p:nvSpPr>
        <p:spPr>
          <a:xfrm>
            <a:off x="3786182" y="405450"/>
            <a:ext cx="1489511"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ΧΡΩΜΑ</a:t>
            </a:r>
            <a:endParaRPr lang="el-GR" sz="4000" dirty="0">
              <a:latin typeface="Times New Roman" pitchFamily="18" charset="0"/>
              <a:cs typeface="Times New Roman" pitchFamily="18" charset="0"/>
            </a:endParaRPr>
          </a:p>
        </p:txBody>
      </p:sp>
      <p:pic>
        <p:nvPicPr>
          <p:cNvPr id="45059" name="Picture 3" descr="A terracotta cup with chunks of yellow pigment."/>
          <p:cNvPicPr>
            <a:picLocks noChangeAspect="1" noChangeArrowheads="1"/>
          </p:cNvPicPr>
          <p:nvPr/>
        </p:nvPicPr>
        <p:blipFill>
          <a:blip r:embed="rId4" cstate="print"/>
          <a:srcRect/>
          <a:stretch>
            <a:fillRect/>
          </a:stretch>
        </p:blipFill>
        <p:spPr bwMode="auto">
          <a:xfrm>
            <a:off x="642910" y="1643050"/>
            <a:ext cx="1969070" cy="1657301"/>
          </a:xfrm>
          <a:prstGeom prst="rect">
            <a:avLst/>
          </a:prstGeom>
          <a:noFill/>
        </p:spPr>
      </p:pic>
      <p:pic>
        <p:nvPicPr>
          <p:cNvPr id="45064" name="Picture 8"/>
          <p:cNvPicPr>
            <a:picLocks noChangeAspect="1" noChangeArrowheads="1"/>
          </p:cNvPicPr>
          <p:nvPr/>
        </p:nvPicPr>
        <p:blipFill>
          <a:blip r:embed="rId5"/>
          <a:srcRect/>
          <a:stretch>
            <a:fillRect/>
          </a:stretch>
        </p:blipFill>
        <p:spPr bwMode="auto">
          <a:xfrm>
            <a:off x="1643042" y="3357562"/>
            <a:ext cx="1797433" cy="1492242"/>
          </a:xfrm>
          <a:prstGeom prst="rect">
            <a:avLst/>
          </a:prstGeom>
          <a:noFill/>
          <a:ln w="9525">
            <a:noFill/>
            <a:miter lim="800000"/>
            <a:headEnd/>
            <a:tailEnd/>
          </a:ln>
          <a:effectLst/>
        </p:spPr>
      </p:pic>
      <p:pic>
        <p:nvPicPr>
          <p:cNvPr id="45065" name="Picture 9"/>
          <p:cNvPicPr>
            <a:picLocks noChangeAspect="1" noChangeArrowheads="1"/>
          </p:cNvPicPr>
          <p:nvPr/>
        </p:nvPicPr>
        <p:blipFill>
          <a:blip r:embed="rId6" cstate="print"/>
          <a:srcRect/>
          <a:stretch>
            <a:fillRect/>
          </a:stretch>
        </p:blipFill>
        <p:spPr bwMode="auto">
          <a:xfrm>
            <a:off x="4143372" y="3500438"/>
            <a:ext cx="1624002" cy="1343433"/>
          </a:xfrm>
          <a:prstGeom prst="rect">
            <a:avLst/>
          </a:prstGeom>
          <a:noFill/>
          <a:ln w="9525">
            <a:noFill/>
            <a:miter lim="800000"/>
            <a:headEnd/>
            <a:tailEnd/>
          </a:ln>
          <a:effectLst/>
        </p:spPr>
      </p:pic>
      <p:pic>
        <p:nvPicPr>
          <p:cNvPr id="45066" name="Picture 10"/>
          <p:cNvPicPr>
            <a:picLocks noChangeAspect="1" noChangeArrowheads="1"/>
          </p:cNvPicPr>
          <p:nvPr/>
        </p:nvPicPr>
        <p:blipFill>
          <a:blip r:embed="rId7"/>
          <a:srcRect/>
          <a:stretch>
            <a:fillRect/>
          </a:stretch>
        </p:blipFill>
        <p:spPr bwMode="auto">
          <a:xfrm>
            <a:off x="3071802" y="1857364"/>
            <a:ext cx="1858954" cy="1616983"/>
          </a:xfrm>
          <a:prstGeom prst="rect">
            <a:avLst/>
          </a:prstGeom>
          <a:noFill/>
          <a:ln w="9525">
            <a:noFill/>
            <a:miter lim="800000"/>
            <a:headEnd/>
            <a:tailEnd/>
          </a:ln>
          <a:effectLst/>
        </p:spPr>
      </p:pic>
      <p:pic>
        <p:nvPicPr>
          <p:cNvPr id="45068" name="Picture 12"/>
          <p:cNvPicPr>
            <a:picLocks noChangeAspect="1" noChangeArrowheads="1"/>
          </p:cNvPicPr>
          <p:nvPr/>
        </p:nvPicPr>
        <p:blipFill>
          <a:blip r:embed="rId8"/>
          <a:srcRect/>
          <a:stretch>
            <a:fillRect/>
          </a:stretch>
        </p:blipFill>
        <p:spPr bwMode="auto">
          <a:xfrm>
            <a:off x="6572264" y="3071810"/>
            <a:ext cx="2182806" cy="1844248"/>
          </a:xfrm>
          <a:prstGeom prst="rect">
            <a:avLst/>
          </a:prstGeom>
          <a:noFill/>
          <a:ln w="9525">
            <a:noFill/>
            <a:miter lim="800000"/>
            <a:headEnd/>
            <a:tailEnd/>
          </a:ln>
          <a:effectLst/>
        </p:spPr>
      </p:pic>
      <p:sp>
        <p:nvSpPr>
          <p:cNvPr id="17" name="16 - Ορθογώνιο"/>
          <p:cNvSpPr/>
          <p:nvPr/>
        </p:nvSpPr>
        <p:spPr>
          <a:xfrm>
            <a:off x="428596" y="1071546"/>
            <a:ext cx="8001056" cy="646331"/>
          </a:xfrm>
          <a:prstGeom prst="rect">
            <a:avLst/>
          </a:prstGeom>
        </p:spPr>
        <p:txBody>
          <a:bodyPr wrap="square">
            <a:spAutoFit/>
          </a:bodyPr>
          <a:lstStyle/>
          <a:p>
            <a:pPr algn="just"/>
            <a:r>
              <a:rPr lang="el-GR" dirty="0">
                <a:latin typeface="Times New Roman" pitchFamily="18" charset="0"/>
                <a:cs typeface="Times New Roman" pitchFamily="18" charset="0"/>
              </a:rPr>
              <a:t>Τα χρώματα της νωπογραφίας προέρχονται κυρίως από φυσικά ορυκτά και είναι σε μορφή </a:t>
            </a:r>
            <a:r>
              <a:rPr lang="el-GR" dirty="0" smtClean="0">
                <a:latin typeface="Times New Roman" pitchFamily="18" charset="0"/>
                <a:cs typeface="Times New Roman" pitchFamily="18" charset="0"/>
              </a:rPr>
              <a:t>σκόνης.</a:t>
            </a:r>
            <a:endParaRPr lang="el-GR" dirty="0">
              <a:latin typeface="Times New Roman" pitchFamily="18" charset="0"/>
              <a:cs typeface="Times New Roman" pitchFamily="18" charset="0"/>
            </a:endParaRPr>
          </a:p>
        </p:txBody>
      </p:sp>
      <p:pic>
        <p:nvPicPr>
          <p:cNvPr id="45067" name="Picture 11"/>
          <p:cNvPicPr>
            <a:picLocks noChangeAspect="1" noChangeArrowheads="1"/>
          </p:cNvPicPr>
          <p:nvPr/>
        </p:nvPicPr>
        <p:blipFill>
          <a:blip r:embed="rId9"/>
          <a:srcRect/>
          <a:stretch>
            <a:fillRect/>
          </a:stretch>
        </p:blipFill>
        <p:spPr bwMode="auto">
          <a:xfrm>
            <a:off x="5286380" y="1857364"/>
            <a:ext cx="1880592" cy="1703255"/>
          </a:xfrm>
          <a:prstGeom prst="rect">
            <a:avLst/>
          </a:prstGeom>
          <a:noFill/>
          <a:ln w="9525">
            <a:noFill/>
            <a:miter lim="800000"/>
            <a:headEnd/>
            <a:tailEnd/>
          </a:ln>
          <a:effectLst/>
        </p:spPr>
      </p:pic>
      <p:sp>
        <p:nvSpPr>
          <p:cNvPr id="18" name="17 - Ορθογώνιο"/>
          <p:cNvSpPr/>
          <p:nvPr/>
        </p:nvSpPr>
        <p:spPr>
          <a:xfrm>
            <a:off x="571472" y="5214950"/>
            <a:ext cx="8001056" cy="923330"/>
          </a:xfrm>
          <a:prstGeom prst="rect">
            <a:avLst/>
          </a:prstGeom>
        </p:spPr>
        <p:txBody>
          <a:bodyPr wrap="square">
            <a:spAutoFit/>
          </a:bodyPr>
          <a:lstStyle/>
          <a:p>
            <a:pPr algn="just"/>
            <a:r>
              <a:rPr lang="el-GR" dirty="0">
                <a:latin typeface="Times New Roman" pitchFamily="18" charset="0"/>
                <a:cs typeface="Times New Roman" pitchFamily="18" charset="0"/>
              </a:rPr>
              <a:t>Κατάλληλα, είναι εκείνα </a:t>
            </a:r>
            <a:r>
              <a:rPr lang="el-GR" dirty="0" smtClean="0">
                <a:latin typeface="Times New Roman" pitchFamily="18" charset="0"/>
                <a:cs typeface="Times New Roman" pitchFamily="18" charset="0"/>
              </a:rPr>
              <a:t>που </a:t>
            </a:r>
            <a:r>
              <a:rPr lang="el-GR" dirty="0">
                <a:latin typeface="Times New Roman" pitchFamily="18" charset="0"/>
                <a:cs typeface="Times New Roman" pitchFamily="18" charset="0"/>
              </a:rPr>
              <a:t>διατηρούν τις ιδιότητες τους (διαύγεια, φωτεινότητα, βάθος) στην αλκαλική δράση του ασβέστη και παραμένουν αναλλοίωτα στην ενσωμάτωση τους με το κονίαμα.</a:t>
            </a:r>
          </a:p>
        </p:txBody>
      </p:sp>
      <p:sp>
        <p:nvSpPr>
          <p:cNvPr id="19" name="18 - Ορθογώνιο"/>
          <p:cNvSpPr/>
          <p:nvPr/>
        </p:nvSpPr>
        <p:spPr>
          <a:xfrm>
            <a:off x="0" y="6345816"/>
            <a:ext cx="9144000" cy="307777"/>
          </a:xfrm>
          <a:prstGeom prst="rect">
            <a:avLst/>
          </a:prstGeom>
          <a:solidFill>
            <a:schemeClr val="accent1">
              <a:lumMod val="60000"/>
              <a:lumOff val="40000"/>
            </a:schemeClr>
          </a:solidFill>
        </p:spPr>
        <p:txBody>
          <a:bodyPr wrap="square">
            <a:spAutoFit/>
          </a:bodyPr>
          <a:lstStyle/>
          <a:p>
            <a:pPr algn="ctr"/>
            <a:r>
              <a:rPr lang="en-US" sz="1400" dirty="0" smtClean="0">
                <a:latin typeface="Times New Roman" pitchFamily="18" charset="0"/>
                <a:cs typeface="Times New Roman" pitchFamily="18" charset="0"/>
              </a:rPr>
              <a:t>Image</a:t>
            </a:r>
            <a:r>
              <a:rPr lang="el-GR" sz="1400" dirty="0" smtClean="0">
                <a:latin typeface="Times New Roman" pitchFamily="18" charset="0"/>
                <a:cs typeface="Times New Roman" pitchFamily="18" charset="0"/>
              </a:rPr>
              <a:t>@</a:t>
            </a:r>
            <a:r>
              <a:rPr lang="en-US" sz="1400" dirty="0" smtClean="0">
                <a:latin typeface="Times New Roman" pitchFamily="18" charset="0"/>
                <a:cs typeface="Times New Roman" pitchFamily="18" charset="0"/>
              </a:rPr>
              <a:t>Photographic </a:t>
            </a:r>
            <a:r>
              <a:rPr lang="en-US" sz="1400" dirty="0">
                <a:latin typeface="Times New Roman" pitchFamily="18" charset="0"/>
                <a:cs typeface="Times New Roman" pitchFamily="18" charset="0"/>
              </a:rPr>
              <a:t>Archive, National Archaeological Museum of Naples</a:t>
            </a:r>
            <a:endParaRPr lang="el-GR"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ώνυμο-1.png"/>
          <p:cNvPicPr>
            <a:picLocks noChangeAspect="1"/>
          </p:cNvPicPr>
          <p:nvPr/>
        </p:nvPicPr>
        <p:blipFill>
          <a:blip r:embed="rId3"/>
          <a:srcRect t="41299" b="-51430"/>
          <a:stretch>
            <a:fillRect/>
          </a:stretch>
        </p:blipFill>
        <p:spPr>
          <a:xfrm>
            <a:off x="0" y="0"/>
            <a:ext cx="9144000" cy="4572008"/>
          </a:xfrm>
          <a:prstGeom prst="rect">
            <a:avLst/>
          </a:prstGeom>
        </p:spPr>
      </p:pic>
      <p:sp>
        <p:nvSpPr>
          <p:cNvPr id="4" name="3 - TextBox"/>
          <p:cNvSpPr txBox="1"/>
          <p:nvPr/>
        </p:nvSpPr>
        <p:spPr>
          <a:xfrm>
            <a:off x="3786182" y="405450"/>
            <a:ext cx="1489511"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ΧΡΩΜΑ</a:t>
            </a:r>
            <a:endParaRPr lang="el-GR" sz="4000" dirty="0">
              <a:latin typeface="Times New Roman" pitchFamily="18" charset="0"/>
              <a:cs typeface="Times New Roman" pitchFamily="18" charset="0"/>
            </a:endParaRPr>
          </a:p>
        </p:txBody>
      </p:sp>
      <p:sp>
        <p:nvSpPr>
          <p:cNvPr id="9" name="8 - Ορθογώνιο"/>
          <p:cNvSpPr/>
          <p:nvPr/>
        </p:nvSpPr>
        <p:spPr>
          <a:xfrm>
            <a:off x="642910" y="928670"/>
            <a:ext cx="7715304" cy="923330"/>
          </a:xfrm>
          <a:prstGeom prst="rect">
            <a:avLst/>
          </a:prstGeom>
        </p:spPr>
        <p:txBody>
          <a:bodyPr wrap="square">
            <a:spAutoFit/>
          </a:bodyPr>
          <a:lstStyle/>
          <a:p>
            <a:pPr algn="just"/>
            <a:r>
              <a:rPr lang="el-GR" dirty="0" smtClean="0">
                <a:latin typeface="Times New Roman" pitchFamily="18" charset="0"/>
                <a:cs typeface="Times New Roman" pitchFamily="18" charset="0"/>
              </a:rPr>
              <a:t>Αν και ο αριθμός </a:t>
            </a:r>
            <a:r>
              <a:rPr lang="el-GR" dirty="0">
                <a:latin typeface="Times New Roman" pitchFamily="18" charset="0"/>
                <a:cs typeface="Times New Roman" pitchFamily="18" charset="0"/>
              </a:rPr>
              <a:t>των </a:t>
            </a:r>
            <a:r>
              <a:rPr lang="el-GR" dirty="0" smtClean="0">
                <a:latin typeface="Times New Roman" pitchFamily="18" charset="0"/>
                <a:cs typeface="Times New Roman" pitchFamily="18" charset="0"/>
              </a:rPr>
              <a:t>κατάλληλων χρωμάτων </a:t>
            </a:r>
            <a:r>
              <a:rPr lang="el-GR" dirty="0">
                <a:latin typeface="Times New Roman" pitchFamily="18" charset="0"/>
                <a:cs typeface="Times New Roman" pitchFamily="18" charset="0"/>
              </a:rPr>
              <a:t>για </a:t>
            </a:r>
            <a:r>
              <a:rPr lang="el-GR" dirty="0" smtClean="0">
                <a:latin typeface="Times New Roman" pitchFamily="18" charset="0"/>
                <a:cs typeface="Times New Roman" pitchFamily="18" charset="0"/>
              </a:rPr>
              <a:t>νωπογραφία είναι περιορισμένος είναι αρκετός </a:t>
            </a:r>
            <a:r>
              <a:rPr lang="el-GR" dirty="0">
                <a:latin typeface="Times New Roman" pitchFamily="18" charset="0"/>
                <a:cs typeface="Times New Roman" pitchFamily="18" charset="0"/>
              </a:rPr>
              <a:t>ώστε να αποδοθούν μνημειώδη έργα με ποικίλους χρωματικούς συνδυασμούς.</a:t>
            </a:r>
          </a:p>
        </p:txBody>
      </p:sp>
      <p:pic>
        <p:nvPicPr>
          <p:cNvPr id="44046" name="Picture 14"/>
          <p:cNvPicPr>
            <a:picLocks noChangeAspect="1" noChangeArrowheads="1"/>
          </p:cNvPicPr>
          <p:nvPr/>
        </p:nvPicPr>
        <p:blipFill>
          <a:blip r:embed="rId4"/>
          <a:srcRect/>
          <a:stretch>
            <a:fillRect/>
          </a:stretch>
        </p:blipFill>
        <p:spPr bwMode="auto">
          <a:xfrm>
            <a:off x="0" y="1988367"/>
            <a:ext cx="9144000" cy="4869633"/>
          </a:xfrm>
          <a:prstGeom prst="rect">
            <a:avLst/>
          </a:prstGeom>
          <a:noFill/>
          <a:ln w="9525">
            <a:noFill/>
            <a:miter lim="800000"/>
            <a:headEnd/>
            <a:tailEnd/>
          </a:ln>
          <a:effectLst/>
        </p:spPr>
      </p:pic>
      <p:sp>
        <p:nvSpPr>
          <p:cNvPr id="13" name="12 - Ορθογώνιο"/>
          <p:cNvSpPr/>
          <p:nvPr/>
        </p:nvSpPr>
        <p:spPr>
          <a:xfrm>
            <a:off x="357158" y="6130373"/>
            <a:ext cx="8429684" cy="584775"/>
          </a:xfrm>
          <a:prstGeom prst="rect">
            <a:avLst/>
          </a:prstGeom>
          <a:solidFill>
            <a:schemeClr val="bg1">
              <a:alpha val="48000"/>
            </a:schemeClr>
          </a:solidFill>
        </p:spPr>
        <p:txBody>
          <a:bodyPr wrap="square">
            <a:spAutoFit/>
          </a:bodyPr>
          <a:lstStyle/>
          <a:p>
            <a:pPr algn="ctr"/>
            <a:r>
              <a:rPr lang="el-GR" sz="1600" dirty="0">
                <a:latin typeface="Times New Roman" pitchFamily="18" charset="0"/>
                <a:cs typeface="Times New Roman" pitchFamily="18" charset="0"/>
              </a:rPr>
              <a:t>Ο Μιχαήλ Άγγελος στην Καπέλα </a:t>
            </a:r>
            <a:r>
              <a:rPr lang="el-GR" sz="1600" dirty="0" err="1">
                <a:latin typeface="Times New Roman" pitchFamily="18" charset="0"/>
                <a:cs typeface="Times New Roman" pitchFamily="18" charset="0"/>
              </a:rPr>
              <a:t>Σιξτίνα</a:t>
            </a:r>
            <a:r>
              <a:rPr lang="el-GR" sz="1600" dirty="0">
                <a:latin typeface="Times New Roman" pitchFamily="18" charset="0"/>
                <a:cs typeface="Times New Roman" pitchFamily="18" charset="0"/>
              </a:rPr>
              <a:t> χρησιμοποίησε μόνο επτά διακριτές χρωστικές ουσίες για ολόκληρη τη σύνθεση.</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21 - Εικόνα" descr="888.png"/>
          <p:cNvPicPr>
            <a:picLocks noChangeAspect="1"/>
          </p:cNvPicPr>
          <p:nvPr/>
        </p:nvPicPr>
        <p:blipFill>
          <a:blip r:embed="rId3"/>
          <a:srcRect t="29967"/>
          <a:stretch>
            <a:fillRect/>
          </a:stretch>
        </p:blipFill>
        <p:spPr>
          <a:xfrm>
            <a:off x="0" y="0"/>
            <a:ext cx="9144000" cy="3672833"/>
          </a:xfrm>
          <a:prstGeom prst="rect">
            <a:avLst/>
          </a:prstGeom>
        </p:spPr>
      </p:pic>
      <p:sp>
        <p:nvSpPr>
          <p:cNvPr id="3" name="2 - TextBox"/>
          <p:cNvSpPr txBox="1"/>
          <p:nvPr/>
        </p:nvSpPr>
        <p:spPr>
          <a:xfrm>
            <a:off x="3786182" y="405450"/>
            <a:ext cx="1489511"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ΧΡΩΜΑ</a:t>
            </a:r>
            <a:endParaRPr lang="el-GR" sz="4000" dirty="0">
              <a:latin typeface="Times New Roman" pitchFamily="18" charset="0"/>
              <a:cs typeface="Times New Roman" pitchFamily="18" charset="0"/>
            </a:endParaRPr>
          </a:p>
        </p:txBody>
      </p:sp>
      <p:pic>
        <p:nvPicPr>
          <p:cNvPr id="47106" name="Picture 2"/>
          <p:cNvPicPr>
            <a:picLocks noChangeAspect="1" noChangeArrowheads="1"/>
          </p:cNvPicPr>
          <p:nvPr/>
        </p:nvPicPr>
        <p:blipFill>
          <a:blip r:embed="rId4"/>
          <a:srcRect/>
          <a:stretch>
            <a:fillRect/>
          </a:stretch>
        </p:blipFill>
        <p:spPr bwMode="auto">
          <a:xfrm>
            <a:off x="0" y="1285860"/>
            <a:ext cx="4086919" cy="5572140"/>
          </a:xfrm>
          <a:prstGeom prst="rect">
            <a:avLst/>
          </a:prstGeom>
          <a:noFill/>
          <a:ln w="9525">
            <a:noFill/>
            <a:miter lim="800000"/>
            <a:headEnd/>
            <a:tailEnd/>
          </a:ln>
          <a:effectLst/>
        </p:spPr>
      </p:pic>
      <p:sp>
        <p:nvSpPr>
          <p:cNvPr id="6" name="5 - Ορθογώνιο"/>
          <p:cNvSpPr/>
          <p:nvPr/>
        </p:nvSpPr>
        <p:spPr>
          <a:xfrm>
            <a:off x="0" y="6357958"/>
            <a:ext cx="4143372" cy="276999"/>
          </a:xfrm>
          <a:prstGeom prst="rect">
            <a:avLst/>
          </a:prstGeom>
          <a:solidFill>
            <a:schemeClr val="bg1">
              <a:alpha val="38000"/>
            </a:schemeClr>
          </a:solidFill>
        </p:spPr>
        <p:txBody>
          <a:bodyPr wrap="square">
            <a:spAutoFit/>
          </a:bodyPr>
          <a:lstStyle/>
          <a:p>
            <a:pPr algn="ctr"/>
            <a:r>
              <a:rPr lang="el-GR" sz="1200" dirty="0">
                <a:latin typeface="Times New Roman" pitchFamily="18" charset="0"/>
                <a:cs typeface="Times New Roman" pitchFamily="18" charset="0"/>
              </a:rPr>
              <a:t>"Το γαλάζιο πουλί", τμήμα τοιχογραφίας από την Κνωσό</a:t>
            </a:r>
          </a:p>
        </p:txBody>
      </p:sp>
      <p:pic>
        <p:nvPicPr>
          <p:cNvPr id="8" name="7 - Εικόνα" descr="77777.png"/>
          <p:cNvPicPr>
            <a:picLocks noChangeAspect="1"/>
          </p:cNvPicPr>
          <p:nvPr/>
        </p:nvPicPr>
        <p:blipFill>
          <a:blip r:embed="rId5"/>
          <a:stretch>
            <a:fillRect/>
          </a:stretch>
        </p:blipFill>
        <p:spPr>
          <a:xfrm>
            <a:off x="5143504" y="2827848"/>
            <a:ext cx="2903184" cy="2048042"/>
          </a:xfrm>
          <a:prstGeom prst="rect">
            <a:avLst/>
          </a:prstGeom>
        </p:spPr>
      </p:pic>
      <p:sp>
        <p:nvSpPr>
          <p:cNvPr id="9" name="8 - TextBox"/>
          <p:cNvSpPr txBox="1"/>
          <p:nvPr/>
        </p:nvSpPr>
        <p:spPr>
          <a:xfrm>
            <a:off x="4071934" y="1285860"/>
            <a:ext cx="5072066" cy="369332"/>
          </a:xfrm>
          <a:prstGeom prst="rect">
            <a:avLst/>
          </a:prstGeom>
          <a:noFill/>
        </p:spPr>
        <p:txBody>
          <a:bodyPr wrap="square" rtlCol="0">
            <a:spAutoFit/>
          </a:bodyPr>
          <a:lstStyle/>
          <a:p>
            <a:pPr algn="ctr"/>
            <a:r>
              <a:rPr lang="el-GR" dirty="0" smtClean="0">
                <a:solidFill>
                  <a:schemeClr val="accent2">
                    <a:lumMod val="75000"/>
                  </a:schemeClr>
                </a:solidFill>
                <a:latin typeface="Times New Roman" pitchFamily="18" charset="0"/>
                <a:cs typeface="Times New Roman" pitchFamily="18" charset="0"/>
              </a:rPr>
              <a:t>Χρώματα μινωικών τοιχογραφιών </a:t>
            </a:r>
            <a:endParaRPr lang="el-GR" dirty="0">
              <a:solidFill>
                <a:schemeClr val="accent2">
                  <a:lumMod val="75000"/>
                </a:schemeClr>
              </a:solidFill>
              <a:latin typeface="Times New Roman" pitchFamily="18" charset="0"/>
              <a:cs typeface="Times New Roman" pitchFamily="18" charset="0"/>
            </a:endParaRPr>
          </a:p>
        </p:txBody>
      </p:sp>
      <p:sp>
        <p:nvSpPr>
          <p:cNvPr id="10" name="9 - Ορθογώνιο"/>
          <p:cNvSpPr/>
          <p:nvPr/>
        </p:nvSpPr>
        <p:spPr>
          <a:xfrm>
            <a:off x="4357686" y="4470922"/>
            <a:ext cx="1553823" cy="553998"/>
          </a:xfrm>
          <a:prstGeom prst="rect">
            <a:avLst/>
          </a:prstGeom>
        </p:spPr>
        <p:txBody>
          <a:bodyPr wrap="none">
            <a:spAutoFit/>
          </a:bodyPr>
          <a:lstStyle/>
          <a:p>
            <a:pPr>
              <a:defRPr/>
            </a:pPr>
            <a:r>
              <a:rPr lang="el-GR" dirty="0" smtClean="0">
                <a:latin typeface="Times New Roman" pitchFamily="18" charset="0"/>
                <a:cs typeface="Times New Roman" pitchFamily="18" charset="0"/>
              </a:rPr>
              <a:t>Μαύρο:</a:t>
            </a:r>
          </a:p>
          <a:p>
            <a:pPr>
              <a:defRPr/>
            </a:pPr>
            <a:r>
              <a:rPr lang="el-GR" sz="1200" dirty="0" smtClean="0">
                <a:latin typeface="Times New Roman" pitchFamily="18" charset="0"/>
                <a:cs typeface="Times New Roman" pitchFamily="18" charset="0"/>
              </a:rPr>
              <a:t>Κάρβουνο </a:t>
            </a:r>
            <a:r>
              <a:rPr lang="el-GR" sz="1200" dirty="0">
                <a:latin typeface="Times New Roman" pitchFamily="18" charset="0"/>
                <a:cs typeface="Times New Roman" pitchFamily="18" charset="0"/>
              </a:rPr>
              <a:t>ή μαγγάνιο</a:t>
            </a:r>
          </a:p>
        </p:txBody>
      </p:sp>
      <p:sp>
        <p:nvSpPr>
          <p:cNvPr id="11" name="10 - Ορθογώνιο"/>
          <p:cNvSpPr/>
          <p:nvPr/>
        </p:nvSpPr>
        <p:spPr>
          <a:xfrm>
            <a:off x="5359882" y="5161018"/>
            <a:ext cx="1783886" cy="553998"/>
          </a:xfrm>
          <a:prstGeom prst="rect">
            <a:avLst/>
          </a:prstGeom>
        </p:spPr>
        <p:txBody>
          <a:bodyPr wrap="none">
            <a:spAutoFit/>
          </a:bodyPr>
          <a:lstStyle/>
          <a:p>
            <a:pPr>
              <a:defRPr/>
            </a:pPr>
            <a:r>
              <a:rPr lang="el-GR" dirty="0" smtClean="0">
                <a:latin typeface="Times New Roman" pitchFamily="18" charset="0"/>
                <a:cs typeface="Times New Roman" pitchFamily="18" charset="0"/>
              </a:rPr>
              <a:t>Λευκό</a:t>
            </a:r>
          </a:p>
          <a:p>
            <a:pPr>
              <a:defRPr/>
            </a:pPr>
            <a:r>
              <a:rPr lang="el-GR" sz="1200" dirty="0">
                <a:latin typeface="Times New Roman" pitchFamily="18" charset="0"/>
                <a:cs typeface="Times New Roman" pitchFamily="18" charset="0"/>
              </a:rPr>
              <a:t>Ασβέστης ή </a:t>
            </a:r>
            <a:r>
              <a:rPr lang="el-GR" sz="1200" dirty="0" err="1">
                <a:latin typeface="Times New Roman" pitchFamily="18" charset="0"/>
                <a:cs typeface="Times New Roman" pitchFamily="18" charset="0"/>
              </a:rPr>
              <a:t>ασπρόχρωμα</a:t>
            </a:r>
            <a:endParaRPr lang="el-GR" sz="1200" dirty="0">
              <a:latin typeface="Times New Roman" pitchFamily="18" charset="0"/>
              <a:cs typeface="Times New Roman" pitchFamily="18" charset="0"/>
            </a:endParaRPr>
          </a:p>
        </p:txBody>
      </p:sp>
      <p:sp>
        <p:nvSpPr>
          <p:cNvPr id="12" name="11 - Ορθογώνιο"/>
          <p:cNvSpPr/>
          <p:nvPr/>
        </p:nvSpPr>
        <p:spPr>
          <a:xfrm>
            <a:off x="7072330" y="2339924"/>
            <a:ext cx="1750800" cy="553998"/>
          </a:xfrm>
          <a:prstGeom prst="rect">
            <a:avLst/>
          </a:prstGeom>
        </p:spPr>
        <p:txBody>
          <a:bodyPr wrap="none">
            <a:spAutoFit/>
          </a:bodyPr>
          <a:lstStyle/>
          <a:p>
            <a:pPr>
              <a:defRPr/>
            </a:pPr>
            <a:r>
              <a:rPr lang="el-GR" dirty="0" smtClean="0">
                <a:latin typeface="Times New Roman" pitchFamily="18" charset="0"/>
                <a:cs typeface="Times New Roman" pitchFamily="18" charset="0"/>
              </a:rPr>
              <a:t>Κόκκινο</a:t>
            </a:r>
          </a:p>
          <a:p>
            <a:pPr>
              <a:defRPr/>
            </a:pPr>
            <a:r>
              <a:rPr lang="el-GR" sz="1200" dirty="0">
                <a:latin typeface="Times New Roman" pitchFamily="18" charset="0"/>
                <a:cs typeface="Times New Roman" pitchFamily="18" charset="0"/>
              </a:rPr>
              <a:t>Κόκκινη ώχρα, αιματίτης</a:t>
            </a:r>
          </a:p>
        </p:txBody>
      </p:sp>
      <p:sp>
        <p:nvSpPr>
          <p:cNvPr id="13" name="12 - Ορθογώνιο"/>
          <p:cNvSpPr/>
          <p:nvPr/>
        </p:nvSpPr>
        <p:spPr>
          <a:xfrm>
            <a:off x="4286248" y="3613666"/>
            <a:ext cx="827727" cy="369332"/>
          </a:xfrm>
          <a:prstGeom prst="rect">
            <a:avLst/>
          </a:prstGeom>
        </p:spPr>
        <p:txBody>
          <a:bodyPr wrap="none">
            <a:spAutoFit/>
          </a:bodyPr>
          <a:lstStyle/>
          <a:p>
            <a:pPr>
              <a:defRPr/>
            </a:pPr>
            <a:r>
              <a:rPr lang="el-GR" dirty="0" smtClean="0">
                <a:latin typeface="Times New Roman" pitchFamily="18" charset="0"/>
                <a:cs typeface="Times New Roman" pitchFamily="18" charset="0"/>
              </a:rPr>
              <a:t>Ρόδινο</a:t>
            </a:r>
            <a:endParaRPr lang="el-GR" dirty="0">
              <a:latin typeface="Times New Roman" pitchFamily="18" charset="0"/>
              <a:cs typeface="Times New Roman" pitchFamily="18" charset="0"/>
            </a:endParaRPr>
          </a:p>
        </p:txBody>
      </p:sp>
      <p:sp>
        <p:nvSpPr>
          <p:cNvPr id="14" name="13 - Ορθογώνιο"/>
          <p:cNvSpPr/>
          <p:nvPr/>
        </p:nvSpPr>
        <p:spPr>
          <a:xfrm>
            <a:off x="7929586" y="3256476"/>
            <a:ext cx="1032655" cy="553998"/>
          </a:xfrm>
          <a:prstGeom prst="rect">
            <a:avLst/>
          </a:prstGeom>
        </p:spPr>
        <p:txBody>
          <a:bodyPr wrap="none">
            <a:spAutoFit/>
          </a:bodyPr>
          <a:lstStyle/>
          <a:p>
            <a:pPr>
              <a:defRPr/>
            </a:pPr>
            <a:r>
              <a:rPr lang="el-GR" dirty="0" smtClean="0">
                <a:latin typeface="Times New Roman" pitchFamily="18" charset="0"/>
                <a:cs typeface="Times New Roman" pitchFamily="18" charset="0"/>
              </a:rPr>
              <a:t>Κίτρινο</a:t>
            </a:r>
          </a:p>
          <a:p>
            <a:pPr>
              <a:defRPr/>
            </a:pPr>
            <a:r>
              <a:rPr lang="el-GR" sz="1200" dirty="0">
                <a:latin typeface="Times New Roman" pitchFamily="18" charset="0"/>
                <a:cs typeface="Times New Roman" pitchFamily="18" charset="0"/>
              </a:rPr>
              <a:t>Κίτρινη ώχρα</a:t>
            </a:r>
          </a:p>
        </p:txBody>
      </p:sp>
      <p:sp>
        <p:nvSpPr>
          <p:cNvPr id="15" name="14 - Ορθογώνιο"/>
          <p:cNvSpPr/>
          <p:nvPr/>
        </p:nvSpPr>
        <p:spPr>
          <a:xfrm>
            <a:off x="6523970" y="4857760"/>
            <a:ext cx="2191434" cy="553998"/>
          </a:xfrm>
          <a:prstGeom prst="rect">
            <a:avLst/>
          </a:prstGeom>
        </p:spPr>
        <p:txBody>
          <a:bodyPr wrap="none">
            <a:spAutoFit/>
          </a:bodyPr>
          <a:lstStyle/>
          <a:p>
            <a:r>
              <a:rPr lang="el-GR" dirty="0" smtClean="0">
                <a:latin typeface="Times New Roman" pitchFamily="18" charset="0"/>
                <a:cs typeface="Times New Roman" pitchFamily="18" charset="0"/>
              </a:rPr>
              <a:t>Γαλάζιο</a:t>
            </a:r>
          </a:p>
          <a:p>
            <a:r>
              <a:rPr lang="el-GR" sz="1200" dirty="0">
                <a:latin typeface="Times New Roman" pitchFamily="18" charset="0"/>
                <a:cs typeface="Times New Roman" pitchFamily="18" charset="0"/>
              </a:rPr>
              <a:t>Φ</a:t>
            </a:r>
            <a:r>
              <a:rPr lang="el-GR" sz="1200" dirty="0" smtClean="0">
                <a:latin typeface="Times New Roman" pitchFamily="18" charset="0"/>
                <a:cs typeface="Times New Roman" pitchFamily="18" charset="0"/>
              </a:rPr>
              <a:t>υσικό </a:t>
            </a:r>
            <a:r>
              <a:rPr lang="el-GR" sz="1200" dirty="0">
                <a:latin typeface="Times New Roman" pitchFamily="18" charset="0"/>
                <a:cs typeface="Times New Roman" pitchFamily="18" charset="0"/>
              </a:rPr>
              <a:t>σίδηρος ή </a:t>
            </a:r>
            <a:r>
              <a:rPr lang="en-US" sz="1200" dirty="0" smtClean="0">
                <a:latin typeface="Times New Roman" pitchFamily="18" charset="0"/>
                <a:cs typeface="Times New Roman" pitchFamily="18" charset="0"/>
              </a:rPr>
              <a:t>Lapis </a:t>
            </a:r>
            <a:r>
              <a:rPr lang="en-US" sz="1200" dirty="0" err="1" smtClean="0">
                <a:latin typeface="Times New Roman" pitchFamily="18" charset="0"/>
                <a:cs typeface="Times New Roman" pitchFamily="18" charset="0"/>
              </a:rPr>
              <a:t>Lazoyli</a:t>
            </a:r>
            <a:endParaRPr lang="el-GR" sz="1200" dirty="0">
              <a:latin typeface="Times New Roman" pitchFamily="18" charset="0"/>
              <a:cs typeface="Times New Roman" pitchFamily="18" charset="0"/>
            </a:endParaRPr>
          </a:p>
        </p:txBody>
      </p:sp>
      <p:sp>
        <p:nvSpPr>
          <p:cNvPr id="16" name="15 - Ορθογώνιο"/>
          <p:cNvSpPr/>
          <p:nvPr/>
        </p:nvSpPr>
        <p:spPr>
          <a:xfrm>
            <a:off x="5214942" y="2374936"/>
            <a:ext cx="1058303" cy="553998"/>
          </a:xfrm>
          <a:prstGeom prst="rect">
            <a:avLst/>
          </a:prstGeom>
        </p:spPr>
        <p:txBody>
          <a:bodyPr wrap="none">
            <a:spAutoFit/>
          </a:bodyPr>
          <a:lstStyle/>
          <a:p>
            <a:r>
              <a:rPr lang="el-GR" dirty="0" smtClean="0">
                <a:latin typeface="Times New Roman" pitchFamily="18" charset="0"/>
                <a:cs typeface="Times New Roman" pitchFamily="18" charset="0"/>
              </a:rPr>
              <a:t>Πράσινο:</a:t>
            </a:r>
          </a:p>
          <a:p>
            <a:r>
              <a:rPr lang="el-GR" sz="1200" dirty="0" smtClean="0">
                <a:latin typeface="Times New Roman" pitchFamily="18" charset="0"/>
                <a:cs typeface="Times New Roman" pitchFamily="18" charset="0"/>
              </a:rPr>
              <a:t>Μαλαχίτης</a:t>
            </a:r>
            <a:endParaRPr lang="el-GR" sz="1200" dirty="0">
              <a:latin typeface="Times New Roman" pitchFamily="18" charset="0"/>
              <a:cs typeface="Times New Roman" pitchFamily="18" charset="0"/>
            </a:endParaRPr>
          </a:p>
        </p:txBody>
      </p:sp>
      <p:sp>
        <p:nvSpPr>
          <p:cNvPr id="17" name="16 - Ορθογώνιο"/>
          <p:cNvSpPr/>
          <p:nvPr/>
        </p:nvSpPr>
        <p:spPr>
          <a:xfrm>
            <a:off x="4357686" y="2857496"/>
            <a:ext cx="1697516" cy="553998"/>
          </a:xfrm>
          <a:prstGeom prst="rect">
            <a:avLst/>
          </a:prstGeom>
        </p:spPr>
        <p:txBody>
          <a:bodyPr wrap="none">
            <a:spAutoFit/>
          </a:bodyPr>
          <a:lstStyle/>
          <a:p>
            <a:r>
              <a:rPr lang="el-GR" dirty="0" smtClean="0">
                <a:latin typeface="Times New Roman" pitchFamily="18" charset="0"/>
                <a:cs typeface="Times New Roman" pitchFamily="18" charset="0"/>
              </a:rPr>
              <a:t>Γκρι</a:t>
            </a:r>
          </a:p>
          <a:p>
            <a:r>
              <a:rPr lang="el-GR" sz="1200" dirty="0" smtClean="0">
                <a:latin typeface="Times New Roman" pitchFamily="18" charset="0"/>
                <a:cs typeface="Times New Roman" pitchFamily="18" charset="0"/>
              </a:rPr>
              <a:t>Κάρβουνο και ασβέστης</a:t>
            </a:r>
            <a:endParaRPr lang="el-GR" sz="1200" dirty="0">
              <a:latin typeface="Times New Roman" pitchFamily="18" charset="0"/>
              <a:cs typeface="Times New Roman" pitchFamily="18" charset="0"/>
            </a:endParaRPr>
          </a:p>
        </p:txBody>
      </p:sp>
      <p:sp>
        <p:nvSpPr>
          <p:cNvPr id="18" name="17 - Ορθογώνιο"/>
          <p:cNvSpPr/>
          <p:nvPr/>
        </p:nvSpPr>
        <p:spPr>
          <a:xfrm>
            <a:off x="5786446" y="1785926"/>
            <a:ext cx="1866473" cy="553998"/>
          </a:xfrm>
          <a:prstGeom prst="rect">
            <a:avLst/>
          </a:prstGeom>
        </p:spPr>
        <p:txBody>
          <a:bodyPr wrap="none">
            <a:spAutoFit/>
          </a:bodyPr>
          <a:lstStyle/>
          <a:p>
            <a:r>
              <a:rPr lang="el-GR" dirty="0">
                <a:latin typeface="Times New Roman" pitchFamily="18" charset="0"/>
                <a:cs typeface="Times New Roman" pitchFamily="18" charset="0"/>
              </a:rPr>
              <a:t>Καστανό </a:t>
            </a:r>
            <a:r>
              <a:rPr lang="el-GR" dirty="0" smtClean="0">
                <a:latin typeface="Times New Roman" pitchFamily="18" charset="0"/>
                <a:cs typeface="Times New Roman" pitchFamily="18" charset="0"/>
              </a:rPr>
              <a:t>σκούρο</a:t>
            </a:r>
          </a:p>
          <a:p>
            <a:r>
              <a:rPr lang="el-GR" sz="1200" dirty="0" smtClean="0">
                <a:latin typeface="Times New Roman" pitchFamily="18" charset="0"/>
                <a:cs typeface="Times New Roman" pitchFamily="18" charset="0"/>
              </a:rPr>
              <a:t>Κίτρινη </a:t>
            </a:r>
            <a:r>
              <a:rPr lang="el-GR" sz="1200" dirty="0">
                <a:latin typeface="Times New Roman" pitchFamily="18" charset="0"/>
                <a:cs typeface="Times New Roman" pitchFamily="18" charset="0"/>
              </a:rPr>
              <a:t>ώχρα με κάρβουνο</a:t>
            </a:r>
          </a:p>
        </p:txBody>
      </p:sp>
      <p:sp>
        <p:nvSpPr>
          <p:cNvPr id="19" name="18 - Ορθογώνιο"/>
          <p:cNvSpPr/>
          <p:nvPr/>
        </p:nvSpPr>
        <p:spPr>
          <a:xfrm>
            <a:off x="7929586" y="4185170"/>
            <a:ext cx="1020857" cy="369332"/>
          </a:xfrm>
          <a:prstGeom prst="rect">
            <a:avLst/>
          </a:prstGeom>
        </p:spPr>
        <p:txBody>
          <a:bodyPr wrap="none">
            <a:spAutoFit/>
          </a:bodyPr>
          <a:lstStyle/>
          <a:p>
            <a:r>
              <a:rPr lang="el-GR" dirty="0" smtClean="0">
                <a:latin typeface="Times New Roman" pitchFamily="18" charset="0"/>
                <a:cs typeface="Times New Roman" pitchFamily="18" charset="0"/>
              </a:rPr>
              <a:t>Καστανό</a:t>
            </a:r>
            <a:endParaRPr lang="el-GR" dirty="0">
              <a:latin typeface="Times New Roman" pitchFamily="18" charset="0"/>
              <a:cs typeface="Times New Roman" pitchFamily="18" charset="0"/>
            </a:endParaRPr>
          </a:p>
        </p:txBody>
      </p:sp>
      <p:sp>
        <p:nvSpPr>
          <p:cNvPr id="20" name="19 - Ορθογώνιο"/>
          <p:cNvSpPr/>
          <p:nvPr/>
        </p:nvSpPr>
        <p:spPr>
          <a:xfrm>
            <a:off x="4572000" y="6143644"/>
            <a:ext cx="4000528" cy="646331"/>
          </a:xfrm>
          <a:prstGeom prst="rect">
            <a:avLst/>
          </a:prstGeom>
          <a:solidFill>
            <a:schemeClr val="tx2">
              <a:lumMod val="20000"/>
              <a:lumOff val="80000"/>
            </a:schemeClr>
          </a:solidFill>
        </p:spPr>
        <p:txBody>
          <a:bodyPr wrap="square">
            <a:spAutoFit/>
          </a:bodyPr>
          <a:lstStyle/>
          <a:p>
            <a:pPr algn="just"/>
            <a:r>
              <a:rPr lang="en-US" sz="1200" dirty="0" err="1">
                <a:latin typeface="Times New Roman" pitchFamily="18" charset="0"/>
                <a:cs typeface="Times New Roman" pitchFamily="18" charset="0"/>
              </a:rPr>
              <a:t>Immerwahr</a:t>
            </a:r>
            <a:r>
              <a:rPr lang="en-US" sz="1200" dirty="0">
                <a:latin typeface="Times New Roman" pitchFamily="18" charset="0"/>
                <a:cs typeface="Times New Roman" pitchFamily="18" charset="0"/>
              </a:rPr>
              <a:t>, S.A., </a:t>
            </a:r>
            <a:r>
              <a:rPr lang="en-US" sz="1200" i="1" dirty="0">
                <a:latin typeface="Times New Roman" pitchFamily="18" charset="0"/>
                <a:cs typeface="Times New Roman" pitchFamily="18" charset="0"/>
              </a:rPr>
              <a:t>Aegean Painting in the Bronze Age</a:t>
            </a:r>
            <a:r>
              <a:rPr lang="en-US" sz="1200" dirty="0">
                <a:latin typeface="Times New Roman" pitchFamily="18" charset="0"/>
                <a:cs typeface="Times New Roman" pitchFamily="18" charset="0"/>
              </a:rPr>
              <a:t>, The Pennsylvania State University Press, University Park and London 1990, σ. 15.</a:t>
            </a:r>
            <a:endParaRPr lang="el-GR"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ώνυμο-1.png"/>
          <p:cNvPicPr>
            <a:picLocks noChangeAspect="1"/>
          </p:cNvPicPr>
          <p:nvPr/>
        </p:nvPicPr>
        <p:blipFill>
          <a:blip r:embed="rId3"/>
          <a:srcRect t="41299" b="-51430"/>
          <a:stretch>
            <a:fillRect/>
          </a:stretch>
        </p:blipFill>
        <p:spPr>
          <a:xfrm>
            <a:off x="0" y="0"/>
            <a:ext cx="9144000" cy="4572008"/>
          </a:xfrm>
          <a:prstGeom prst="rect">
            <a:avLst/>
          </a:prstGeom>
        </p:spPr>
      </p:pic>
      <p:pic>
        <p:nvPicPr>
          <p:cNvPr id="6" name="Picture 6" descr="E:\kinito\εικόνες\IMG_20200227_131220.jpg"/>
          <p:cNvPicPr>
            <a:picLocks noChangeAspect="1" noChangeArrowheads="1"/>
          </p:cNvPicPr>
          <p:nvPr/>
        </p:nvPicPr>
        <p:blipFill>
          <a:blip r:embed="rId4" cstate="print"/>
          <a:srcRect/>
          <a:stretch>
            <a:fillRect/>
          </a:stretch>
        </p:blipFill>
        <p:spPr bwMode="auto">
          <a:xfrm>
            <a:off x="0" y="2000240"/>
            <a:ext cx="3071802" cy="3000396"/>
          </a:xfrm>
          <a:prstGeom prst="rect">
            <a:avLst/>
          </a:prstGeom>
          <a:noFill/>
        </p:spPr>
      </p:pic>
      <p:pic>
        <p:nvPicPr>
          <p:cNvPr id="12" name="Picture 13" descr="E:\kinito\εικόνες\IMG_20220822_183233.jpg"/>
          <p:cNvPicPr>
            <a:picLocks noChangeAspect="1" noChangeArrowheads="1"/>
          </p:cNvPicPr>
          <p:nvPr/>
        </p:nvPicPr>
        <p:blipFill>
          <a:blip r:embed="rId5" cstate="print"/>
          <a:srcRect/>
          <a:stretch>
            <a:fillRect/>
          </a:stretch>
        </p:blipFill>
        <p:spPr bwMode="auto">
          <a:xfrm>
            <a:off x="3143240" y="2000240"/>
            <a:ext cx="6000760" cy="3000396"/>
          </a:xfrm>
          <a:prstGeom prst="rect">
            <a:avLst/>
          </a:prstGeom>
          <a:noFill/>
        </p:spPr>
      </p:pic>
      <p:sp>
        <p:nvSpPr>
          <p:cNvPr id="13" name="12 - Ορθογώνιο"/>
          <p:cNvSpPr/>
          <p:nvPr/>
        </p:nvSpPr>
        <p:spPr>
          <a:xfrm>
            <a:off x="714348" y="5429264"/>
            <a:ext cx="7643866" cy="923330"/>
          </a:xfrm>
          <a:prstGeom prst="rect">
            <a:avLst/>
          </a:prstGeom>
        </p:spPr>
        <p:txBody>
          <a:bodyPr wrap="square">
            <a:spAutoFit/>
          </a:bodyPr>
          <a:lstStyle/>
          <a:p>
            <a:pPr algn="just"/>
            <a:r>
              <a:rPr lang="el-GR" dirty="0" smtClean="0">
                <a:latin typeface="Times New Roman" pitchFamily="18" charset="0"/>
                <a:cs typeface="Times New Roman" pitchFamily="18" charset="0"/>
              </a:rPr>
              <a:t>Η </a:t>
            </a:r>
            <a:r>
              <a:rPr lang="el-GR" dirty="0">
                <a:latin typeface="Times New Roman" pitchFamily="18" charset="0"/>
                <a:cs typeface="Times New Roman" pitchFamily="18" charset="0"/>
              </a:rPr>
              <a:t>ζωγραφική και στις δυο επιφάνειες γίνεται επάνω σε </a:t>
            </a:r>
            <a:r>
              <a:rPr lang="el-GR" dirty="0" err="1">
                <a:latin typeface="Times New Roman" pitchFamily="18" charset="0"/>
                <a:cs typeface="Times New Roman" pitchFamily="18" charset="0"/>
              </a:rPr>
              <a:t>φρεσκοστρωμένο</a:t>
            </a:r>
            <a:r>
              <a:rPr lang="el-GR" dirty="0">
                <a:latin typeface="Times New Roman" pitchFamily="18" charset="0"/>
                <a:cs typeface="Times New Roman" pitchFamily="18" charset="0"/>
              </a:rPr>
              <a:t> ασβεστοκονίαμα μόνο όσο παραμένει υγρό. Καθώς το χρώμα και το κονίαμα στεγνώνουν, ενσωματώνονται </a:t>
            </a:r>
            <a:r>
              <a:rPr lang="el-GR" dirty="0" smtClean="0">
                <a:latin typeface="Times New Roman" pitchFamily="18" charset="0"/>
                <a:cs typeface="Times New Roman" pitchFamily="18" charset="0"/>
              </a:rPr>
              <a:t> πλήρως</a:t>
            </a:r>
            <a:r>
              <a:rPr lang="el-GR" dirty="0">
                <a:latin typeface="Times New Roman" pitchFamily="18" charset="0"/>
                <a:cs typeface="Times New Roman" pitchFamily="18" charset="0"/>
              </a:rPr>
              <a:t>. </a:t>
            </a:r>
          </a:p>
        </p:txBody>
      </p:sp>
      <p:sp>
        <p:nvSpPr>
          <p:cNvPr id="14" name="13 - Ορθογώνιο"/>
          <p:cNvSpPr/>
          <p:nvPr/>
        </p:nvSpPr>
        <p:spPr>
          <a:xfrm>
            <a:off x="714348" y="1071546"/>
            <a:ext cx="7500990" cy="646331"/>
          </a:xfrm>
          <a:prstGeom prst="rect">
            <a:avLst/>
          </a:prstGeom>
        </p:spPr>
        <p:txBody>
          <a:bodyPr wrap="square">
            <a:spAutoFit/>
          </a:bodyPr>
          <a:lstStyle/>
          <a:p>
            <a:pPr algn="just"/>
            <a:r>
              <a:rPr lang="el-GR" dirty="0" smtClean="0">
                <a:latin typeface="Times New Roman" pitchFamily="18" charset="0"/>
                <a:cs typeface="Times New Roman" pitchFamily="18" charset="0"/>
              </a:rPr>
              <a:t>Η τεχνική της νωπογραφίας μπορεί να εφαρμοστεί τόσο στην επιφάνεια ενός τοίχου όσο και σε μια φορητή επιφάνεια.</a:t>
            </a:r>
            <a:endParaRPr lang="el-GR" dirty="0">
              <a:latin typeface="Times New Roman" pitchFamily="18" charset="0"/>
              <a:cs typeface="Times New Roman" pitchFamily="18" charset="0"/>
            </a:endParaRPr>
          </a:p>
        </p:txBody>
      </p:sp>
      <p:pic>
        <p:nvPicPr>
          <p:cNvPr id="16" name="15 - Εικόνα" descr="IMG-c7ee4824552df4656bb27896ed125d62-V.png"/>
          <p:cNvPicPr>
            <a:picLocks noChangeAspect="1"/>
          </p:cNvPicPr>
          <p:nvPr/>
        </p:nvPicPr>
        <p:blipFill>
          <a:blip r:embed="rId6" cstate="print"/>
          <a:stretch>
            <a:fillRect/>
          </a:stretch>
        </p:blipFill>
        <p:spPr>
          <a:xfrm>
            <a:off x="6786578" y="3786190"/>
            <a:ext cx="2201413" cy="1785926"/>
          </a:xfrm>
          <a:prstGeom prst="rect">
            <a:avLst/>
          </a:prstGeom>
        </p:spPr>
      </p:pic>
      <p:sp>
        <p:nvSpPr>
          <p:cNvPr id="18" name="17 - TextBox"/>
          <p:cNvSpPr txBox="1"/>
          <p:nvPr/>
        </p:nvSpPr>
        <p:spPr>
          <a:xfrm>
            <a:off x="3143240" y="405450"/>
            <a:ext cx="2884059"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ΠΡΟΕΤΟΙΜΑΣΙΑ</a:t>
            </a:r>
            <a:endParaRPr lang="el-GR"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ώνυμο-1.png"/>
          <p:cNvPicPr>
            <a:picLocks noChangeAspect="1"/>
          </p:cNvPicPr>
          <p:nvPr/>
        </p:nvPicPr>
        <p:blipFill>
          <a:blip r:embed="rId3"/>
          <a:srcRect t="41299" b="-51430"/>
          <a:stretch>
            <a:fillRect/>
          </a:stretch>
        </p:blipFill>
        <p:spPr>
          <a:xfrm>
            <a:off x="0" y="0"/>
            <a:ext cx="9144000" cy="4572008"/>
          </a:xfrm>
          <a:prstGeom prst="rect">
            <a:avLst/>
          </a:prstGeom>
        </p:spPr>
      </p:pic>
      <p:sp>
        <p:nvSpPr>
          <p:cNvPr id="6" name="5 - TextBox"/>
          <p:cNvSpPr txBox="1"/>
          <p:nvPr/>
        </p:nvSpPr>
        <p:spPr>
          <a:xfrm>
            <a:off x="3143240" y="405450"/>
            <a:ext cx="2884059"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ΠΡΟΕΤΟΙΜΑΣΙΑ</a:t>
            </a:r>
            <a:endParaRPr lang="el-GR" sz="4000" dirty="0">
              <a:latin typeface="Times New Roman" pitchFamily="18" charset="0"/>
              <a:cs typeface="Times New Roman" pitchFamily="18" charset="0"/>
            </a:endParaRPr>
          </a:p>
        </p:txBody>
      </p:sp>
      <p:pic>
        <p:nvPicPr>
          <p:cNvPr id="12" name="11 - Εικόνα" descr="555.png"/>
          <p:cNvPicPr>
            <a:picLocks noChangeAspect="1"/>
          </p:cNvPicPr>
          <p:nvPr/>
        </p:nvPicPr>
        <p:blipFill>
          <a:blip r:embed="rId4"/>
          <a:srcRect t="34024" b="33287"/>
          <a:stretch>
            <a:fillRect/>
          </a:stretch>
        </p:blipFill>
        <p:spPr>
          <a:xfrm>
            <a:off x="5857884" y="2134946"/>
            <a:ext cx="3286116" cy="1928826"/>
          </a:xfrm>
          <a:prstGeom prst="rect">
            <a:avLst/>
          </a:prstGeom>
        </p:spPr>
      </p:pic>
      <p:pic>
        <p:nvPicPr>
          <p:cNvPr id="5" name="4 - Εικόνα" descr="332871490_1409306886554093_182124070021649938_n.png"/>
          <p:cNvPicPr>
            <a:picLocks noChangeAspect="1"/>
          </p:cNvPicPr>
          <p:nvPr/>
        </p:nvPicPr>
        <p:blipFill>
          <a:blip r:embed="rId5" cstate="print"/>
          <a:stretch>
            <a:fillRect/>
          </a:stretch>
        </p:blipFill>
        <p:spPr>
          <a:xfrm>
            <a:off x="2928926" y="1849194"/>
            <a:ext cx="2954484" cy="2205761"/>
          </a:xfrm>
          <a:prstGeom prst="rect">
            <a:avLst/>
          </a:prstGeom>
        </p:spPr>
      </p:pic>
      <p:pic>
        <p:nvPicPr>
          <p:cNvPr id="40965" name="Picture 5"/>
          <p:cNvPicPr>
            <a:picLocks noChangeAspect="1" noChangeArrowheads="1"/>
          </p:cNvPicPr>
          <p:nvPr/>
        </p:nvPicPr>
        <p:blipFill>
          <a:blip r:embed="rId6"/>
          <a:srcRect/>
          <a:stretch>
            <a:fillRect/>
          </a:stretch>
        </p:blipFill>
        <p:spPr bwMode="auto">
          <a:xfrm>
            <a:off x="0" y="2206384"/>
            <a:ext cx="2928926" cy="1865558"/>
          </a:xfrm>
          <a:prstGeom prst="rect">
            <a:avLst/>
          </a:prstGeom>
          <a:noFill/>
          <a:ln w="9525">
            <a:noFill/>
            <a:miter lim="800000"/>
            <a:headEnd/>
            <a:tailEnd/>
          </a:ln>
          <a:effectLst/>
        </p:spPr>
      </p:pic>
      <p:sp>
        <p:nvSpPr>
          <p:cNvPr id="18" name="17 - Ορθογώνιο"/>
          <p:cNvSpPr/>
          <p:nvPr/>
        </p:nvSpPr>
        <p:spPr>
          <a:xfrm>
            <a:off x="571472" y="1139595"/>
            <a:ext cx="8072494" cy="646331"/>
          </a:xfrm>
          <a:prstGeom prst="rect">
            <a:avLst/>
          </a:prstGeom>
        </p:spPr>
        <p:txBody>
          <a:bodyPr wrap="square">
            <a:spAutoFit/>
          </a:bodyPr>
          <a:lstStyle/>
          <a:p>
            <a:pPr algn="just">
              <a:buFont typeface="Arial" pitchFamily="34" charset="0"/>
              <a:buChar char="•"/>
            </a:pPr>
            <a:r>
              <a:rPr lang="el-GR" dirty="0" smtClean="0">
                <a:latin typeface="Times New Roman" pitchFamily="18" charset="0"/>
                <a:cs typeface="Times New Roman" pitchFamily="18" charset="0"/>
              </a:rPr>
              <a:t>Τα χρώματα μπορεί να τριφτούν με </a:t>
            </a:r>
            <a:r>
              <a:rPr lang="el-GR" dirty="0">
                <a:latin typeface="Times New Roman" pitchFamily="18" charset="0"/>
                <a:cs typeface="Times New Roman" pitchFamily="18" charset="0"/>
              </a:rPr>
              <a:t>καθαρό νερό </a:t>
            </a:r>
            <a:r>
              <a:rPr lang="el-GR" dirty="0" smtClean="0">
                <a:latin typeface="Times New Roman" pitchFamily="18" charset="0"/>
                <a:cs typeface="Times New Roman" pitchFamily="18" charset="0"/>
              </a:rPr>
              <a:t>ώστε </a:t>
            </a:r>
            <a:r>
              <a:rPr lang="el-GR" dirty="0">
                <a:latin typeface="Times New Roman" pitchFamily="18" charset="0"/>
                <a:cs typeface="Times New Roman" pitchFamily="18" charset="0"/>
              </a:rPr>
              <a:t>να μικρύνει η </a:t>
            </a:r>
            <a:r>
              <a:rPr lang="el-GR" dirty="0" err="1">
                <a:latin typeface="Times New Roman" pitchFamily="18" charset="0"/>
                <a:cs typeface="Times New Roman" pitchFamily="18" charset="0"/>
              </a:rPr>
              <a:t>κοκκομετρική</a:t>
            </a:r>
            <a:r>
              <a:rPr lang="el-GR" dirty="0">
                <a:latin typeface="Times New Roman" pitchFamily="18" charset="0"/>
                <a:cs typeface="Times New Roman" pitchFamily="18" charset="0"/>
              </a:rPr>
              <a:t> τους </a:t>
            </a:r>
            <a:r>
              <a:rPr lang="el-GR" dirty="0" smtClean="0">
                <a:latin typeface="Times New Roman" pitchFamily="18" charset="0"/>
                <a:cs typeface="Times New Roman" pitchFamily="18" charset="0"/>
              </a:rPr>
              <a:t>διάσταση ώστε </a:t>
            </a:r>
            <a:r>
              <a:rPr lang="el-GR" dirty="0">
                <a:latin typeface="Times New Roman" pitchFamily="18" charset="0"/>
                <a:cs typeface="Times New Roman" pitchFamily="18" charset="0"/>
              </a:rPr>
              <a:t>να μετατραπούν σε πάστα με </a:t>
            </a:r>
            <a:r>
              <a:rPr lang="el-GR" dirty="0" smtClean="0">
                <a:latin typeface="Times New Roman" pitchFamily="18" charset="0"/>
                <a:cs typeface="Times New Roman" pitchFamily="18" charset="0"/>
              </a:rPr>
              <a:t>απαλότερη </a:t>
            </a:r>
            <a:r>
              <a:rPr lang="el-GR" dirty="0">
                <a:latin typeface="Times New Roman" pitchFamily="18" charset="0"/>
                <a:cs typeface="Times New Roman" pitchFamily="18" charset="0"/>
              </a:rPr>
              <a:t>και </a:t>
            </a:r>
            <a:r>
              <a:rPr lang="el-GR" dirty="0" smtClean="0">
                <a:latin typeface="Times New Roman" pitchFamily="18" charset="0"/>
                <a:cs typeface="Times New Roman" pitchFamily="18" charset="0"/>
              </a:rPr>
              <a:t>λεπτότερη υφή</a:t>
            </a:r>
            <a:r>
              <a:rPr lang="el-GR" dirty="0">
                <a:latin typeface="Times New Roman" pitchFamily="18" charset="0"/>
                <a:cs typeface="Times New Roman" pitchFamily="18" charset="0"/>
              </a:rPr>
              <a:t>.</a:t>
            </a:r>
          </a:p>
        </p:txBody>
      </p:sp>
      <p:sp>
        <p:nvSpPr>
          <p:cNvPr id="19" name="18 - Ορθογώνιο"/>
          <p:cNvSpPr/>
          <p:nvPr/>
        </p:nvSpPr>
        <p:spPr>
          <a:xfrm>
            <a:off x="571472" y="4429132"/>
            <a:ext cx="7929618" cy="646331"/>
          </a:xfrm>
          <a:prstGeom prst="rect">
            <a:avLst/>
          </a:prstGeom>
        </p:spPr>
        <p:txBody>
          <a:bodyPr wrap="square">
            <a:spAutoFit/>
          </a:bodyPr>
          <a:lstStyle/>
          <a:p>
            <a:pPr algn="just">
              <a:buFont typeface="Arial" pitchFamily="34" charset="0"/>
              <a:buChar char="•"/>
            </a:pPr>
            <a:r>
              <a:rPr lang="el-GR" dirty="0" smtClean="0">
                <a:latin typeface="Times New Roman" pitchFamily="18" charset="0"/>
                <a:cs typeface="Times New Roman" pitchFamily="18" charset="0"/>
              </a:rPr>
              <a:t>Τα </a:t>
            </a:r>
            <a:r>
              <a:rPr lang="el-GR" dirty="0">
                <a:latin typeface="Times New Roman" pitchFamily="18" charset="0"/>
                <a:cs typeface="Times New Roman" pitchFamily="18" charset="0"/>
              </a:rPr>
              <a:t>χρώματα που θα παραμείνουν </a:t>
            </a:r>
            <a:r>
              <a:rPr lang="el-GR" dirty="0" smtClean="0">
                <a:latin typeface="Times New Roman" pitchFamily="18" charset="0"/>
                <a:cs typeface="Times New Roman" pitchFamily="18" charset="0"/>
              </a:rPr>
              <a:t>αναλλοίωτα στο ασβεστόνερο για λίγες ημέρες πριν τη χρήση μπορούν </a:t>
            </a:r>
            <a:r>
              <a:rPr lang="el-GR" dirty="0">
                <a:latin typeface="Times New Roman" pitchFamily="18" charset="0"/>
                <a:cs typeface="Times New Roman" pitchFamily="18" charset="0"/>
              </a:rPr>
              <a:t>να χρησιμοποιηθούν.</a:t>
            </a:r>
          </a:p>
        </p:txBody>
      </p:sp>
      <p:sp>
        <p:nvSpPr>
          <p:cNvPr id="20" name="19 - Ορθογώνιο"/>
          <p:cNvSpPr/>
          <p:nvPr/>
        </p:nvSpPr>
        <p:spPr>
          <a:xfrm>
            <a:off x="571472" y="5286388"/>
            <a:ext cx="8072494" cy="646331"/>
          </a:xfrm>
          <a:prstGeom prst="rect">
            <a:avLst/>
          </a:prstGeom>
        </p:spPr>
        <p:txBody>
          <a:bodyPr wrap="square">
            <a:spAutoFit/>
          </a:bodyPr>
          <a:lstStyle/>
          <a:p>
            <a:pPr algn="just">
              <a:buFont typeface="Arial" pitchFamily="34" charset="0"/>
              <a:buChar char="•"/>
            </a:pPr>
            <a:r>
              <a:rPr lang="el-GR" dirty="0" smtClean="0">
                <a:latin typeface="Times New Roman" pitchFamily="18" charset="0"/>
                <a:cs typeface="Times New Roman" pitchFamily="18" charset="0"/>
              </a:rPr>
              <a:t>Χρωματικές </a:t>
            </a:r>
            <a:r>
              <a:rPr lang="el-GR" dirty="0">
                <a:latin typeface="Times New Roman" pitchFamily="18" charset="0"/>
                <a:cs typeface="Times New Roman" pitchFamily="18" charset="0"/>
              </a:rPr>
              <a:t>δοκιμές επάνω σε μικρά δοκίμια </a:t>
            </a:r>
            <a:r>
              <a:rPr lang="el-GR" dirty="0" smtClean="0">
                <a:latin typeface="Times New Roman" pitchFamily="18" charset="0"/>
                <a:cs typeface="Times New Roman" pitchFamily="18" charset="0"/>
              </a:rPr>
              <a:t>γυψοκονιάματος αποδίδουν </a:t>
            </a:r>
            <a:r>
              <a:rPr lang="el-GR" dirty="0">
                <a:latin typeface="Times New Roman" pitchFamily="18" charset="0"/>
                <a:cs typeface="Times New Roman" pitchFamily="18" charset="0"/>
              </a:rPr>
              <a:t>άμεσα </a:t>
            </a:r>
            <a:r>
              <a:rPr lang="el-GR" dirty="0" smtClean="0">
                <a:latin typeface="Times New Roman" pitchFamily="18" charset="0"/>
                <a:cs typeface="Times New Roman" pitchFamily="18" charset="0"/>
              </a:rPr>
              <a:t>τους πραγματικούς τόνους </a:t>
            </a:r>
            <a:r>
              <a:rPr lang="el-GR" dirty="0">
                <a:latin typeface="Times New Roman" pitchFamily="18" charset="0"/>
                <a:cs typeface="Times New Roman" pitchFamily="18" charset="0"/>
              </a:rPr>
              <a:t>και </a:t>
            </a:r>
            <a:r>
              <a:rPr lang="el-GR" dirty="0" smtClean="0">
                <a:latin typeface="Times New Roman" pitchFamily="18" charset="0"/>
                <a:cs typeface="Times New Roman" pitchFamily="18" charset="0"/>
              </a:rPr>
              <a:t>τις αποχρώσεις</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ώνυμο-1.png"/>
          <p:cNvPicPr>
            <a:picLocks noChangeAspect="1"/>
          </p:cNvPicPr>
          <p:nvPr/>
        </p:nvPicPr>
        <p:blipFill>
          <a:blip r:embed="rId3"/>
          <a:srcRect t="41299" b="-51430"/>
          <a:stretch>
            <a:fillRect/>
          </a:stretch>
        </p:blipFill>
        <p:spPr>
          <a:xfrm>
            <a:off x="0" y="0"/>
            <a:ext cx="9144000" cy="4572008"/>
          </a:xfrm>
          <a:prstGeom prst="rect">
            <a:avLst/>
          </a:prstGeom>
        </p:spPr>
      </p:pic>
      <p:sp>
        <p:nvSpPr>
          <p:cNvPr id="6" name="5 - TextBox"/>
          <p:cNvSpPr txBox="1"/>
          <p:nvPr/>
        </p:nvSpPr>
        <p:spPr>
          <a:xfrm>
            <a:off x="3143240" y="405450"/>
            <a:ext cx="2884059"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ΠΡΟΕΤΟΙΜΑΣΙΑ</a:t>
            </a:r>
            <a:endParaRPr lang="el-GR" sz="4000" dirty="0">
              <a:latin typeface="Times New Roman" pitchFamily="18" charset="0"/>
              <a:cs typeface="Times New Roman" pitchFamily="18" charset="0"/>
            </a:endParaRPr>
          </a:p>
        </p:txBody>
      </p:sp>
      <p:pic>
        <p:nvPicPr>
          <p:cNvPr id="57350" name="Picture 6"/>
          <p:cNvPicPr>
            <a:picLocks noChangeAspect="1" noChangeArrowheads="1"/>
          </p:cNvPicPr>
          <p:nvPr/>
        </p:nvPicPr>
        <p:blipFill>
          <a:blip r:embed="rId4"/>
          <a:srcRect/>
          <a:stretch>
            <a:fillRect/>
          </a:stretch>
        </p:blipFill>
        <p:spPr bwMode="auto">
          <a:xfrm>
            <a:off x="0" y="2000240"/>
            <a:ext cx="3155305" cy="2143139"/>
          </a:xfrm>
          <a:prstGeom prst="rect">
            <a:avLst/>
          </a:prstGeom>
          <a:noFill/>
          <a:ln w="9525">
            <a:noFill/>
            <a:miter lim="800000"/>
            <a:headEnd/>
            <a:tailEnd/>
          </a:ln>
          <a:effectLst/>
        </p:spPr>
      </p:pic>
      <p:pic>
        <p:nvPicPr>
          <p:cNvPr id="57351" name="Picture 7"/>
          <p:cNvPicPr>
            <a:picLocks noChangeAspect="1" noChangeArrowheads="1"/>
          </p:cNvPicPr>
          <p:nvPr/>
        </p:nvPicPr>
        <p:blipFill>
          <a:blip r:embed="rId5"/>
          <a:srcRect/>
          <a:stretch>
            <a:fillRect/>
          </a:stretch>
        </p:blipFill>
        <p:spPr bwMode="auto">
          <a:xfrm>
            <a:off x="3035715" y="2000240"/>
            <a:ext cx="2750731" cy="2143140"/>
          </a:xfrm>
          <a:prstGeom prst="rect">
            <a:avLst/>
          </a:prstGeom>
          <a:noFill/>
          <a:ln w="9525">
            <a:noFill/>
            <a:miter lim="800000"/>
            <a:headEnd/>
            <a:tailEnd/>
          </a:ln>
          <a:effectLst/>
        </p:spPr>
      </p:pic>
      <p:pic>
        <p:nvPicPr>
          <p:cNvPr id="57352" name="Picture 8"/>
          <p:cNvPicPr>
            <a:picLocks noChangeAspect="1" noChangeArrowheads="1"/>
          </p:cNvPicPr>
          <p:nvPr/>
        </p:nvPicPr>
        <p:blipFill>
          <a:blip r:embed="rId6"/>
          <a:srcRect/>
          <a:stretch>
            <a:fillRect/>
          </a:stretch>
        </p:blipFill>
        <p:spPr bwMode="auto">
          <a:xfrm>
            <a:off x="5695850" y="2000240"/>
            <a:ext cx="3448182" cy="2143140"/>
          </a:xfrm>
          <a:prstGeom prst="rect">
            <a:avLst/>
          </a:prstGeom>
          <a:noFill/>
          <a:ln w="9525">
            <a:noFill/>
            <a:miter lim="800000"/>
            <a:headEnd/>
            <a:tailEnd/>
          </a:ln>
          <a:effectLst/>
        </p:spPr>
      </p:pic>
      <p:sp>
        <p:nvSpPr>
          <p:cNvPr id="21" name="20 - Ορθογώνιο"/>
          <p:cNvSpPr/>
          <p:nvPr/>
        </p:nvSpPr>
        <p:spPr>
          <a:xfrm>
            <a:off x="571472" y="1071546"/>
            <a:ext cx="8072494" cy="646331"/>
          </a:xfrm>
          <a:prstGeom prst="rect">
            <a:avLst/>
          </a:prstGeom>
        </p:spPr>
        <p:txBody>
          <a:bodyPr wrap="square">
            <a:spAutoFit/>
          </a:bodyPr>
          <a:lstStyle/>
          <a:p>
            <a:pPr algn="just">
              <a:buFont typeface="Arial" pitchFamily="34" charset="0"/>
              <a:buChar char="•"/>
            </a:pPr>
            <a:r>
              <a:rPr lang="el-GR" dirty="0">
                <a:latin typeface="Times New Roman" pitchFamily="18" charset="0"/>
                <a:cs typeface="Times New Roman" pitchFamily="18" charset="0"/>
              </a:rPr>
              <a:t>Η μεταφορά του σχεδίου στη νωπή επιφάνεια μπορεί να πραγματοποιηθεί με τη χρήση ενός διάτρητου αντίγραφου σχεδίου.  </a:t>
            </a:r>
          </a:p>
        </p:txBody>
      </p:sp>
      <p:sp>
        <p:nvSpPr>
          <p:cNvPr id="22" name="21 - Ορθογώνιο"/>
          <p:cNvSpPr/>
          <p:nvPr/>
        </p:nvSpPr>
        <p:spPr>
          <a:xfrm>
            <a:off x="571472" y="4363058"/>
            <a:ext cx="8072494" cy="923330"/>
          </a:xfrm>
          <a:prstGeom prst="rect">
            <a:avLst/>
          </a:prstGeom>
        </p:spPr>
        <p:txBody>
          <a:bodyPr wrap="square">
            <a:spAutoFit/>
          </a:bodyPr>
          <a:lstStyle/>
          <a:p>
            <a:pPr algn="just">
              <a:buFont typeface="Arial" pitchFamily="34" charset="0"/>
              <a:buChar char="•"/>
            </a:pPr>
            <a:r>
              <a:rPr lang="el-GR" dirty="0">
                <a:latin typeface="Times New Roman" pitchFamily="18" charset="0"/>
                <a:cs typeface="Times New Roman" pitchFamily="18" charset="0"/>
              </a:rPr>
              <a:t>Η διάτρηση μπορεί να είναι πυκνή σε σχέδια μικρής κλίμακας, σε καμπύλες καθώς και σε σύνθετα σημεία του σχεδίου ή μπορεί να είναι με </a:t>
            </a:r>
            <a:r>
              <a:rPr lang="el-GR" dirty="0" smtClean="0">
                <a:latin typeface="Times New Roman" pitchFamily="18" charset="0"/>
                <a:cs typeface="Times New Roman" pitchFamily="18" charset="0"/>
              </a:rPr>
              <a:t>αποστάσεις στις </a:t>
            </a:r>
            <a:r>
              <a:rPr lang="el-GR" dirty="0">
                <a:latin typeface="Times New Roman" pitchFamily="18" charset="0"/>
                <a:cs typeface="Times New Roman" pitchFamily="18" charset="0"/>
              </a:rPr>
              <a:t>ευθείες γραμμές, στις μεγάλες </a:t>
            </a:r>
            <a:r>
              <a:rPr lang="el-GR" dirty="0" smtClean="0">
                <a:latin typeface="Times New Roman" pitchFamily="18" charset="0"/>
                <a:cs typeface="Times New Roman" pitchFamily="18" charset="0"/>
              </a:rPr>
              <a:t>φόρμες.</a:t>
            </a:r>
            <a:endParaRPr lang="el-GR" dirty="0">
              <a:latin typeface="Times New Roman" pitchFamily="18" charset="0"/>
              <a:cs typeface="Times New Roman" pitchFamily="18" charset="0"/>
            </a:endParaRPr>
          </a:p>
        </p:txBody>
      </p:sp>
      <p:sp>
        <p:nvSpPr>
          <p:cNvPr id="23" name="22 - Ορθογώνιο"/>
          <p:cNvSpPr/>
          <p:nvPr/>
        </p:nvSpPr>
        <p:spPr>
          <a:xfrm>
            <a:off x="571472" y="5425875"/>
            <a:ext cx="8001056" cy="646331"/>
          </a:xfrm>
          <a:prstGeom prst="rect">
            <a:avLst/>
          </a:prstGeom>
        </p:spPr>
        <p:txBody>
          <a:bodyPr wrap="square">
            <a:spAutoFit/>
          </a:bodyPr>
          <a:lstStyle/>
          <a:p>
            <a:pPr algn="just">
              <a:buFont typeface="Arial" pitchFamily="34" charset="0"/>
              <a:buChar char="•"/>
            </a:pPr>
            <a:r>
              <a:rPr lang="el-GR" dirty="0" smtClean="0">
                <a:latin typeface="Times New Roman" pitchFamily="18" charset="0"/>
                <a:cs typeface="Times New Roman" pitchFamily="18" charset="0"/>
              </a:rPr>
              <a:t>Με λεπτή </a:t>
            </a:r>
            <a:r>
              <a:rPr lang="el-GR" dirty="0">
                <a:latin typeface="Times New Roman" pitchFamily="18" charset="0"/>
                <a:cs typeface="Times New Roman" pitchFamily="18" charset="0"/>
              </a:rPr>
              <a:t>καρβουνόσκονη (φούμο) ή κοσκινισμένο χρώμα σε σκόνη </a:t>
            </a:r>
            <a:r>
              <a:rPr lang="el-GR" dirty="0" smtClean="0">
                <a:latin typeface="Times New Roman" pitchFamily="18" charset="0"/>
                <a:cs typeface="Times New Roman" pitchFamily="18" charset="0"/>
              </a:rPr>
              <a:t>αποτυπώνονται οι </a:t>
            </a:r>
            <a:r>
              <a:rPr lang="el-GR" dirty="0">
                <a:latin typeface="Times New Roman" pitchFamily="18" charset="0"/>
                <a:cs typeface="Times New Roman" pitchFamily="18" charset="0"/>
              </a:rPr>
              <a:t>γραμμές του διάτρητου σχεδίου στην προετοιμασμένη επιφάνεια.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ώνυμο-1.png"/>
          <p:cNvPicPr>
            <a:picLocks noChangeAspect="1"/>
          </p:cNvPicPr>
          <p:nvPr/>
        </p:nvPicPr>
        <p:blipFill>
          <a:blip r:embed="rId3"/>
          <a:srcRect t="41299" b="-51430"/>
          <a:stretch>
            <a:fillRect/>
          </a:stretch>
        </p:blipFill>
        <p:spPr>
          <a:xfrm>
            <a:off x="0" y="0"/>
            <a:ext cx="9144000" cy="4572008"/>
          </a:xfrm>
          <a:prstGeom prst="rect">
            <a:avLst/>
          </a:prstGeom>
        </p:spPr>
      </p:pic>
      <p:sp>
        <p:nvSpPr>
          <p:cNvPr id="20" name="19 - Ορθογώνιο"/>
          <p:cNvSpPr/>
          <p:nvPr/>
        </p:nvSpPr>
        <p:spPr>
          <a:xfrm>
            <a:off x="0" y="2000240"/>
            <a:ext cx="6143636" cy="221457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5 - TextBox"/>
          <p:cNvSpPr txBox="1"/>
          <p:nvPr/>
        </p:nvSpPr>
        <p:spPr>
          <a:xfrm>
            <a:off x="3143240" y="405450"/>
            <a:ext cx="2884059"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ΠΡΟΕΤΟΙΜΑΣΙΑ</a:t>
            </a:r>
            <a:endParaRPr lang="el-GR" sz="4000" dirty="0">
              <a:latin typeface="Times New Roman" pitchFamily="18" charset="0"/>
              <a:cs typeface="Times New Roman" pitchFamily="18" charset="0"/>
            </a:endParaRPr>
          </a:p>
        </p:txBody>
      </p:sp>
      <p:pic>
        <p:nvPicPr>
          <p:cNvPr id="16" name="15 - Εικόνα" descr="33333.png"/>
          <p:cNvPicPr>
            <a:picLocks noChangeAspect="1"/>
          </p:cNvPicPr>
          <p:nvPr/>
        </p:nvPicPr>
        <p:blipFill>
          <a:blip r:embed="rId4"/>
          <a:stretch>
            <a:fillRect/>
          </a:stretch>
        </p:blipFill>
        <p:spPr>
          <a:xfrm>
            <a:off x="2857488" y="3143248"/>
            <a:ext cx="1040276" cy="1168179"/>
          </a:xfrm>
          <a:prstGeom prst="rect">
            <a:avLst/>
          </a:prstGeom>
        </p:spPr>
      </p:pic>
      <p:pic>
        <p:nvPicPr>
          <p:cNvPr id="18" name="17 - Εικόνα" descr="IMG_20180505_131527.png"/>
          <p:cNvPicPr>
            <a:picLocks noChangeAspect="1"/>
          </p:cNvPicPr>
          <p:nvPr/>
        </p:nvPicPr>
        <p:blipFill>
          <a:blip r:embed="rId5" cstate="print"/>
          <a:stretch>
            <a:fillRect/>
          </a:stretch>
        </p:blipFill>
        <p:spPr>
          <a:xfrm>
            <a:off x="1785918" y="3286124"/>
            <a:ext cx="1214446" cy="628162"/>
          </a:xfrm>
          <a:prstGeom prst="rect">
            <a:avLst/>
          </a:prstGeom>
        </p:spPr>
      </p:pic>
      <p:pic>
        <p:nvPicPr>
          <p:cNvPr id="19" name="18 - Εικόνα" descr="Ανώ7777888νυμο-2.png"/>
          <p:cNvPicPr>
            <a:picLocks noChangeAspect="1"/>
          </p:cNvPicPr>
          <p:nvPr/>
        </p:nvPicPr>
        <p:blipFill>
          <a:blip r:embed="rId6"/>
          <a:stretch>
            <a:fillRect/>
          </a:stretch>
        </p:blipFill>
        <p:spPr>
          <a:xfrm>
            <a:off x="2357422" y="2428868"/>
            <a:ext cx="928694" cy="739935"/>
          </a:xfrm>
          <a:prstGeom prst="rect">
            <a:avLst/>
          </a:prstGeom>
        </p:spPr>
      </p:pic>
      <p:pic>
        <p:nvPicPr>
          <p:cNvPr id="58374" name="Picture 6"/>
          <p:cNvPicPr>
            <a:picLocks noChangeAspect="1" noChangeArrowheads="1"/>
          </p:cNvPicPr>
          <p:nvPr/>
        </p:nvPicPr>
        <p:blipFill>
          <a:blip r:embed="rId7" cstate="print"/>
          <a:srcRect/>
          <a:stretch>
            <a:fillRect/>
          </a:stretch>
        </p:blipFill>
        <p:spPr bwMode="auto">
          <a:xfrm>
            <a:off x="5143504" y="2000240"/>
            <a:ext cx="4000496" cy="2214578"/>
          </a:xfrm>
          <a:prstGeom prst="rect">
            <a:avLst/>
          </a:prstGeom>
          <a:noFill/>
          <a:ln w="9525">
            <a:noFill/>
            <a:miter lim="800000"/>
            <a:headEnd/>
            <a:tailEnd/>
          </a:ln>
          <a:effectLst/>
        </p:spPr>
      </p:pic>
      <p:sp>
        <p:nvSpPr>
          <p:cNvPr id="21" name="20 - Ορθογώνιο"/>
          <p:cNvSpPr/>
          <p:nvPr/>
        </p:nvSpPr>
        <p:spPr>
          <a:xfrm>
            <a:off x="571472" y="1071546"/>
            <a:ext cx="8072494" cy="646331"/>
          </a:xfrm>
          <a:prstGeom prst="rect">
            <a:avLst/>
          </a:prstGeom>
        </p:spPr>
        <p:txBody>
          <a:bodyPr wrap="square">
            <a:spAutoFit/>
          </a:bodyPr>
          <a:lstStyle/>
          <a:p>
            <a:pPr algn="just"/>
            <a:r>
              <a:rPr lang="el-GR" dirty="0">
                <a:latin typeface="Times New Roman" pitchFamily="18" charset="0"/>
                <a:cs typeface="Times New Roman" pitchFamily="18" charset="0"/>
              </a:rPr>
              <a:t>Η φορητή νωπογραφία ανταποκρίνεται στην ανάγκη δημιουργίας μιας τοιχογραφίας που δεν θα είναι μόνιμη. </a:t>
            </a:r>
          </a:p>
        </p:txBody>
      </p:sp>
      <p:pic>
        <p:nvPicPr>
          <p:cNvPr id="15" name="14 - Εικόνα" descr="1111111.png"/>
          <p:cNvPicPr>
            <a:picLocks noChangeAspect="1"/>
          </p:cNvPicPr>
          <p:nvPr/>
        </p:nvPicPr>
        <p:blipFill>
          <a:blip r:embed="rId8" cstate="print"/>
          <a:stretch>
            <a:fillRect/>
          </a:stretch>
        </p:blipFill>
        <p:spPr>
          <a:xfrm>
            <a:off x="4071934" y="2000240"/>
            <a:ext cx="3000364" cy="2214578"/>
          </a:xfrm>
          <a:prstGeom prst="rect">
            <a:avLst/>
          </a:prstGeom>
        </p:spPr>
      </p:pic>
      <p:pic>
        <p:nvPicPr>
          <p:cNvPr id="27" name="26 - Εικόνα" descr="778787878ο-1.png"/>
          <p:cNvPicPr>
            <a:picLocks noChangeAspect="1"/>
          </p:cNvPicPr>
          <p:nvPr/>
        </p:nvPicPr>
        <p:blipFill>
          <a:blip r:embed="rId9" cstate="print"/>
          <a:stretch>
            <a:fillRect/>
          </a:stretch>
        </p:blipFill>
        <p:spPr>
          <a:xfrm>
            <a:off x="214282" y="2428868"/>
            <a:ext cx="1785926" cy="1785926"/>
          </a:xfrm>
          <a:prstGeom prst="rect">
            <a:avLst/>
          </a:prstGeom>
        </p:spPr>
      </p:pic>
      <p:sp>
        <p:nvSpPr>
          <p:cNvPr id="28" name="27 - Ορθογώνιο"/>
          <p:cNvSpPr/>
          <p:nvPr/>
        </p:nvSpPr>
        <p:spPr>
          <a:xfrm>
            <a:off x="571472" y="4286256"/>
            <a:ext cx="8072494" cy="369332"/>
          </a:xfrm>
          <a:prstGeom prst="rect">
            <a:avLst/>
          </a:prstGeom>
        </p:spPr>
        <p:txBody>
          <a:bodyPr wrap="square">
            <a:spAutoFit/>
          </a:bodyPr>
          <a:lstStyle/>
          <a:p>
            <a:pPr algn="just">
              <a:buFont typeface="Arial" pitchFamily="34" charset="0"/>
              <a:buChar char="•"/>
            </a:pPr>
            <a:r>
              <a:rPr lang="el-GR" dirty="0">
                <a:latin typeface="Times New Roman" pitchFamily="18" charset="0"/>
                <a:cs typeface="Times New Roman" pitchFamily="18" charset="0"/>
              </a:rPr>
              <a:t>Το κεραμικό πλακάκι του εμπορίου είναι μια αξιόπιστη λύση. </a:t>
            </a:r>
          </a:p>
        </p:txBody>
      </p:sp>
      <p:sp>
        <p:nvSpPr>
          <p:cNvPr id="29" name="28 - Ορθογώνιο"/>
          <p:cNvSpPr/>
          <p:nvPr/>
        </p:nvSpPr>
        <p:spPr>
          <a:xfrm>
            <a:off x="571472" y="4714884"/>
            <a:ext cx="8143932" cy="646331"/>
          </a:xfrm>
          <a:prstGeom prst="rect">
            <a:avLst/>
          </a:prstGeom>
        </p:spPr>
        <p:txBody>
          <a:bodyPr wrap="square">
            <a:spAutoFit/>
          </a:bodyPr>
          <a:lstStyle/>
          <a:p>
            <a:pPr>
              <a:buFont typeface="Arial" pitchFamily="34" charset="0"/>
              <a:buChar char="•"/>
            </a:pPr>
            <a:r>
              <a:rPr lang="el-GR" dirty="0">
                <a:latin typeface="Times New Roman" pitchFamily="18" charset="0"/>
                <a:cs typeface="Times New Roman" pitchFamily="18" charset="0"/>
              </a:rPr>
              <a:t>Ο ασβέστης για την παρασκευή του μείγματος πρέπει να είναι ώριμος για </a:t>
            </a:r>
            <a:r>
              <a:rPr lang="el-GR" dirty="0" smtClean="0">
                <a:latin typeface="Times New Roman" pitchFamily="18" charset="0"/>
                <a:cs typeface="Times New Roman" pitchFamily="18" charset="0"/>
              </a:rPr>
              <a:t>χρήση, καθαρός </a:t>
            </a:r>
            <a:r>
              <a:rPr lang="el-GR" dirty="0">
                <a:latin typeface="Times New Roman" pitchFamily="18" charset="0"/>
                <a:cs typeface="Times New Roman" pitchFamily="18" charset="0"/>
              </a:rPr>
              <a:t>και καλά σβησμένος. </a:t>
            </a:r>
          </a:p>
        </p:txBody>
      </p:sp>
      <p:sp>
        <p:nvSpPr>
          <p:cNvPr id="30" name="29 - Ορθογώνιο"/>
          <p:cNvSpPr/>
          <p:nvPr/>
        </p:nvSpPr>
        <p:spPr>
          <a:xfrm>
            <a:off x="571472" y="5357826"/>
            <a:ext cx="8143932" cy="646331"/>
          </a:xfrm>
          <a:prstGeom prst="rect">
            <a:avLst/>
          </a:prstGeom>
        </p:spPr>
        <p:txBody>
          <a:bodyPr wrap="square">
            <a:spAutoFit/>
          </a:bodyPr>
          <a:lstStyle/>
          <a:p>
            <a:pPr>
              <a:buFont typeface="Arial" pitchFamily="34" charset="0"/>
              <a:buChar char="•"/>
            </a:pPr>
            <a:r>
              <a:rPr lang="el-GR" dirty="0">
                <a:latin typeface="Times New Roman" pitchFamily="18" charset="0"/>
                <a:cs typeface="Times New Roman" pitchFamily="18" charset="0"/>
              </a:rPr>
              <a:t>Η μαρμαρόσκονη που θα χρησιμοποιηθεί πρέπει να είναι </a:t>
            </a:r>
            <a:r>
              <a:rPr lang="el-GR" dirty="0" smtClean="0">
                <a:latin typeface="Times New Roman" pitchFamily="18" charset="0"/>
                <a:cs typeface="Times New Roman" pitchFamily="18" charset="0"/>
              </a:rPr>
              <a:t>λευκή, να </a:t>
            </a:r>
            <a:r>
              <a:rPr lang="el-GR" dirty="0">
                <a:latin typeface="Times New Roman" pitchFamily="18" charset="0"/>
                <a:cs typeface="Times New Roman" pitchFamily="18" charset="0"/>
              </a:rPr>
              <a:t>είναι λεπτόκοκκη </a:t>
            </a:r>
            <a:r>
              <a:rPr lang="el-GR" dirty="0" smtClean="0">
                <a:latin typeface="Times New Roman" pitchFamily="18" charset="0"/>
                <a:cs typeface="Times New Roman" pitchFamily="18" charset="0"/>
              </a:rPr>
              <a:t>και </a:t>
            </a:r>
            <a:r>
              <a:rPr lang="el-GR" dirty="0">
                <a:latin typeface="Times New Roman" pitchFamily="18" charset="0"/>
                <a:cs typeface="Times New Roman" pitchFamily="18" charset="0"/>
              </a:rPr>
              <a:t>να περιέχει τη λιγότερη δυνατή πούδρα από το υλικό. </a:t>
            </a:r>
          </a:p>
        </p:txBody>
      </p:sp>
      <p:sp>
        <p:nvSpPr>
          <p:cNvPr id="58376" name="Rectangle 8"/>
          <p:cNvSpPr>
            <a:spLocks noChangeArrowheads="1"/>
          </p:cNvSpPr>
          <p:nvPr/>
        </p:nvSpPr>
        <p:spPr bwMode="auto">
          <a:xfrm>
            <a:off x="642910" y="5997379"/>
            <a:ext cx="807249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el-G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Οι ίνες από καννάβι αυξάνουν τη συνοχή και να περιορίζουν τις ρωγμές στο κονίαμα. </a:t>
            </a:r>
            <a:endParaRPr kumimoji="0" lang="el-GR"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 Εικόνα" descr="Ανώνυμο-1.png"/>
          <p:cNvPicPr>
            <a:picLocks noChangeAspect="1"/>
          </p:cNvPicPr>
          <p:nvPr/>
        </p:nvPicPr>
        <p:blipFill>
          <a:blip r:embed="rId3"/>
          <a:srcRect t="41299" b="-51430"/>
          <a:stretch>
            <a:fillRect/>
          </a:stretch>
        </p:blipFill>
        <p:spPr>
          <a:xfrm>
            <a:off x="214300" y="214290"/>
            <a:ext cx="8715418" cy="4357717"/>
          </a:xfrm>
          <a:prstGeom prst="rect">
            <a:avLst/>
          </a:prstGeom>
        </p:spPr>
      </p:pic>
      <p:sp>
        <p:nvSpPr>
          <p:cNvPr id="4" name="3 - Θέση αριθμού διαφάνειας"/>
          <p:cNvSpPr>
            <a:spLocks noGrp="1"/>
          </p:cNvSpPr>
          <p:nvPr>
            <p:ph type="sldNum" sz="quarter" idx="12"/>
          </p:nvPr>
        </p:nvSpPr>
        <p:spPr/>
        <p:txBody>
          <a:bodyPr/>
          <a:lstStyle/>
          <a:p>
            <a:fld id="{B49656DD-E28F-48F3-9610-0139044303E2}" type="slidenum">
              <a:rPr lang="el-GR" smtClean="0"/>
              <a:pPr/>
              <a:t>2</a:t>
            </a:fld>
            <a:endParaRPr lang="el-GR"/>
          </a:p>
        </p:txBody>
      </p:sp>
      <p:sp>
        <p:nvSpPr>
          <p:cNvPr id="9" name="8 - TextBox"/>
          <p:cNvSpPr txBox="1"/>
          <p:nvPr/>
        </p:nvSpPr>
        <p:spPr>
          <a:xfrm>
            <a:off x="2928926" y="3477284"/>
            <a:ext cx="3246402"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ΣΧΕΔΙΟ &amp; ΧΡΩΜΑ</a:t>
            </a:r>
            <a:endParaRPr lang="el-GR" sz="4000" dirty="0">
              <a:latin typeface="Times New Roman" pitchFamily="18" charset="0"/>
              <a:cs typeface="Times New Roman" pitchFamily="18" charset="0"/>
            </a:endParaRPr>
          </a:p>
        </p:txBody>
      </p:sp>
      <p:sp>
        <p:nvSpPr>
          <p:cNvPr id="11" name="10 - TextBox"/>
          <p:cNvSpPr txBox="1"/>
          <p:nvPr/>
        </p:nvSpPr>
        <p:spPr>
          <a:xfrm>
            <a:off x="2000232" y="4191664"/>
            <a:ext cx="5134547"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ΠΡΟΕΤΟΙΜΑΣΙΑ ΕΦΑΡΜΟΓΗΣ</a:t>
            </a:r>
            <a:endParaRPr lang="el-GR" sz="4000" dirty="0">
              <a:latin typeface="Times New Roman" pitchFamily="18" charset="0"/>
              <a:cs typeface="Times New Roman" pitchFamily="18" charset="0"/>
            </a:endParaRPr>
          </a:p>
        </p:txBody>
      </p:sp>
      <p:sp>
        <p:nvSpPr>
          <p:cNvPr id="13" name="12 - TextBox"/>
          <p:cNvSpPr txBox="1"/>
          <p:nvPr/>
        </p:nvSpPr>
        <p:spPr>
          <a:xfrm>
            <a:off x="2357422" y="2811188"/>
            <a:ext cx="4398448"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ΚΟΝΙΑΜΑΤΑ &amp; ΣΤΡΩΣΕΙΣ</a:t>
            </a:r>
            <a:endParaRPr lang="el-GR" sz="4000" dirty="0">
              <a:latin typeface="Times New Roman" pitchFamily="18" charset="0"/>
              <a:cs typeface="Times New Roman" pitchFamily="18" charset="0"/>
            </a:endParaRPr>
          </a:p>
        </p:txBody>
      </p:sp>
      <p:sp>
        <p:nvSpPr>
          <p:cNvPr id="15" name="14 - TextBox"/>
          <p:cNvSpPr txBox="1"/>
          <p:nvPr/>
        </p:nvSpPr>
        <p:spPr>
          <a:xfrm>
            <a:off x="3378086" y="2168246"/>
            <a:ext cx="2336922"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Ο ΑΣΒΕΣΤΗΣ</a:t>
            </a:r>
            <a:endParaRPr lang="el-GR" sz="2800" dirty="0">
              <a:latin typeface="Times New Roman" pitchFamily="18" charset="0"/>
              <a:cs typeface="Times New Roman" pitchFamily="18" charset="0"/>
            </a:endParaRPr>
          </a:p>
        </p:txBody>
      </p:sp>
      <p:sp>
        <p:nvSpPr>
          <p:cNvPr id="14" name="13 - Ορθογώνιο"/>
          <p:cNvSpPr/>
          <p:nvPr/>
        </p:nvSpPr>
        <p:spPr>
          <a:xfrm>
            <a:off x="3143240" y="1548458"/>
            <a:ext cx="2843151" cy="523220"/>
          </a:xfrm>
          <a:prstGeom prst="rect">
            <a:avLst/>
          </a:prstGeom>
        </p:spPr>
        <p:txBody>
          <a:bodyPr wrap="none">
            <a:spAutoFit/>
          </a:bodyPr>
          <a:lstStyle/>
          <a:p>
            <a:pPr algn="ctr"/>
            <a:r>
              <a:rPr lang="el-GR" sz="2800" dirty="0" smtClean="0">
                <a:latin typeface="Times New Roman" pitchFamily="18" charset="0"/>
                <a:cs typeface="Times New Roman" pitchFamily="18" charset="0"/>
              </a:rPr>
              <a:t>Η ΝΩΠΟΓΡΑΦΙΑ</a:t>
            </a:r>
            <a:endParaRPr lang="el-GR"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Ανώνυμο-1.png"/>
          <p:cNvPicPr>
            <a:picLocks noChangeAspect="1"/>
          </p:cNvPicPr>
          <p:nvPr/>
        </p:nvPicPr>
        <p:blipFill>
          <a:blip r:embed="rId3"/>
          <a:srcRect t="41299" b="-51430"/>
          <a:stretch>
            <a:fillRect/>
          </a:stretch>
        </p:blipFill>
        <p:spPr>
          <a:xfrm>
            <a:off x="-32" y="-24"/>
            <a:ext cx="9143997" cy="4572007"/>
          </a:xfrm>
          <a:prstGeom prst="rect">
            <a:avLst/>
          </a:prstGeom>
        </p:spPr>
      </p:pic>
      <p:sp>
        <p:nvSpPr>
          <p:cNvPr id="3" name="2 - TextBox"/>
          <p:cNvSpPr txBox="1"/>
          <p:nvPr/>
        </p:nvSpPr>
        <p:spPr>
          <a:xfrm>
            <a:off x="1142976" y="1071546"/>
            <a:ext cx="6786610" cy="923330"/>
          </a:xfrm>
          <a:prstGeom prst="rect">
            <a:avLst/>
          </a:prstGeom>
          <a:noFill/>
        </p:spPr>
        <p:txBody>
          <a:bodyPr wrap="square" rtlCol="0">
            <a:spAutoFit/>
          </a:bodyPr>
          <a:lstStyle/>
          <a:p>
            <a:pPr algn="ctr"/>
            <a:r>
              <a:rPr lang="el-GR" dirty="0">
                <a:latin typeface="Times New Roman" pitchFamily="18" charset="0"/>
                <a:cs typeface="Times New Roman" pitchFamily="18" charset="0"/>
              </a:rPr>
              <a:t>Όταν ζωγραφίσουμε την επιφάνεια αφήνουμε τα υλικά να στεγνώσουν. Ολοκληρώνοντας, θα έχουμε φτιάξει τη δική μας νωπογραφία.</a:t>
            </a:r>
          </a:p>
          <a:p>
            <a:pPr algn="ctr"/>
            <a:endParaRPr lang="el-GR" dirty="0">
              <a:latin typeface="Times New Roman" pitchFamily="18" charset="0"/>
              <a:cs typeface="Times New Roman" pitchFamily="18" charset="0"/>
            </a:endParaRPr>
          </a:p>
        </p:txBody>
      </p:sp>
      <p:sp>
        <p:nvSpPr>
          <p:cNvPr id="5" name="4 - Ορθογώνιο"/>
          <p:cNvSpPr/>
          <p:nvPr/>
        </p:nvSpPr>
        <p:spPr>
          <a:xfrm>
            <a:off x="3357554" y="4386212"/>
            <a:ext cx="2500329" cy="400110"/>
          </a:xfrm>
          <a:prstGeom prst="rect">
            <a:avLst/>
          </a:prstGeom>
        </p:spPr>
        <p:txBody>
          <a:bodyPr wrap="square">
            <a:spAutoFit/>
          </a:bodyPr>
          <a:lstStyle/>
          <a:p>
            <a:pPr algn="ctr"/>
            <a:r>
              <a:rPr lang="el-GR" sz="1000" dirty="0" smtClean="0">
                <a:latin typeface="Times New Roman" pitchFamily="18" charset="0"/>
                <a:cs typeface="Times New Roman" pitchFamily="18" charset="0"/>
              </a:rPr>
              <a:t>Κεραμικό: πλακάκι 10</a:t>
            </a:r>
            <a:r>
              <a:rPr lang="en-US" sz="1000" dirty="0" smtClean="0">
                <a:latin typeface="Times New Roman" pitchFamily="18" charset="0"/>
                <a:cs typeface="Times New Roman" pitchFamily="18" charset="0"/>
              </a:rPr>
              <a:t>x10cm</a:t>
            </a:r>
            <a:r>
              <a:rPr lang="el-GR" sz="1000" dirty="0" smtClean="0">
                <a:latin typeface="Times New Roman" pitchFamily="18" charset="0"/>
                <a:cs typeface="Times New Roman" pitchFamily="18" charset="0"/>
              </a:rPr>
              <a:t>, νωπογραφία, Λεπτομέρεια τοιχογραφίας, Πομπηία,</a:t>
            </a:r>
            <a:r>
              <a:rPr lang="en-US" sz="1000" dirty="0" smtClean="0">
                <a:latin typeface="Times New Roman" pitchFamily="18" charset="0"/>
                <a:cs typeface="Times New Roman" pitchFamily="18" charset="0"/>
              </a:rPr>
              <a:t> </a:t>
            </a:r>
            <a:endParaRPr lang="el-GR" sz="1000" dirty="0">
              <a:latin typeface="Times New Roman" pitchFamily="18" charset="0"/>
              <a:cs typeface="Times New Roman" pitchFamily="18" charset="0"/>
            </a:endParaRPr>
          </a:p>
        </p:txBody>
      </p:sp>
      <p:pic>
        <p:nvPicPr>
          <p:cNvPr id="6" name="Picture 3"/>
          <p:cNvPicPr>
            <a:picLocks noChangeAspect="1" noChangeArrowheads="1"/>
          </p:cNvPicPr>
          <p:nvPr/>
        </p:nvPicPr>
        <p:blipFill>
          <a:blip r:embed="rId4"/>
          <a:srcRect/>
          <a:stretch>
            <a:fillRect/>
          </a:stretch>
        </p:blipFill>
        <p:spPr bwMode="auto">
          <a:xfrm>
            <a:off x="3501799" y="2285992"/>
            <a:ext cx="2141771" cy="20132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Ανώνυμο-1.png"/>
          <p:cNvPicPr>
            <a:picLocks noChangeAspect="1"/>
          </p:cNvPicPr>
          <p:nvPr/>
        </p:nvPicPr>
        <p:blipFill>
          <a:blip r:embed="rId2"/>
          <a:srcRect t="41299" b="-51430"/>
          <a:stretch>
            <a:fillRect/>
          </a:stretch>
        </p:blipFill>
        <p:spPr>
          <a:xfrm>
            <a:off x="3" y="0"/>
            <a:ext cx="9143997" cy="4572007"/>
          </a:xfrm>
          <a:prstGeom prst="rect">
            <a:avLst/>
          </a:prstGeom>
        </p:spPr>
      </p:pic>
      <p:sp>
        <p:nvSpPr>
          <p:cNvPr id="4" name="3 - Θέση αριθμού διαφάνειας"/>
          <p:cNvSpPr>
            <a:spLocks noGrp="1"/>
          </p:cNvSpPr>
          <p:nvPr>
            <p:ph type="sldNum" sz="quarter" idx="12"/>
          </p:nvPr>
        </p:nvSpPr>
        <p:spPr/>
        <p:txBody>
          <a:bodyPr/>
          <a:lstStyle/>
          <a:p>
            <a:fld id="{B49656DD-E28F-48F3-9610-0139044303E2}" type="slidenum">
              <a:rPr lang="el-GR" smtClean="0"/>
              <a:pPr/>
              <a:t>21</a:t>
            </a:fld>
            <a:endParaRPr lang="el-GR"/>
          </a:p>
        </p:txBody>
      </p:sp>
      <p:sp>
        <p:nvSpPr>
          <p:cNvPr id="5" name="4 - Ορθογώνιο"/>
          <p:cNvSpPr/>
          <p:nvPr/>
        </p:nvSpPr>
        <p:spPr>
          <a:xfrm>
            <a:off x="1500166" y="1571612"/>
            <a:ext cx="6072230" cy="2800767"/>
          </a:xfrm>
          <a:prstGeom prst="rect">
            <a:avLst/>
          </a:prstGeom>
        </p:spPr>
        <p:txBody>
          <a:bodyPr wrap="square">
            <a:spAutoFit/>
          </a:bodyPr>
          <a:lstStyle/>
          <a:p>
            <a:r>
              <a:rPr lang="en-US" sz="1600" dirty="0" smtClean="0">
                <a:latin typeface="Times New Roman" pitchFamily="18" charset="0"/>
                <a:cs typeface="Times New Roman" pitchFamily="18" charset="0"/>
              </a:rPr>
              <a:t>http://employees.oneonta.edu/farberas/arth/arth213/arenachapel.html</a:t>
            </a:r>
            <a:r>
              <a:rPr lang="el-GR" sz="1600" dirty="0" smtClean="0">
                <a:latin typeface="Times New Roman" pitchFamily="18" charset="0"/>
                <a:cs typeface="Times New Roman" pitchFamily="18" charset="0"/>
              </a:rPr>
              <a:t> </a:t>
            </a:r>
          </a:p>
          <a:p>
            <a:r>
              <a:rPr lang="en-US" sz="1600" dirty="0" smtClean="0">
                <a:latin typeface="Times New Roman" pitchFamily="18" charset="0"/>
                <a:cs typeface="Times New Roman" pitchFamily="18" charset="0"/>
              </a:rPr>
              <a:t>https://smarthistory.org/byzantine-frescoes-nerezi/</a:t>
            </a:r>
            <a:r>
              <a:rPr lang="el-GR" sz="1600" dirty="0" smtClean="0">
                <a:latin typeface="Times New Roman" pitchFamily="18" charset="0"/>
                <a:cs typeface="Times New Roman" pitchFamily="18" charset="0"/>
              </a:rPr>
              <a:t> </a:t>
            </a:r>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https://www.rct.uk/collection/900410/st-matthew-with-an-angel</a:t>
            </a:r>
            <a:r>
              <a:rPr lang="el-GR" sz="1600" dirty="0" smtClean="0">
                <a:latin typeface="Times New Roman" pitchFamily="18" charset="0"/>
                <a:cs typeface="Times New Roman" pitchFamily="18" charset="0"/>
              </a:rPr>
              <a:t> </a:t>
            </a:r>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https://el.wikipedia.org/wiki/</a:t>
            </a:r>
            <a:r>
              <a:rPr lang="el-GR" sz="1600" dirty="0" smtClean="0">
                <a:latin typeface="Times New Roman" pitchFamily="18" charset="0"/>
                <a:cs typeface="Times New Roman" pitchFamily="18" charset="0"/>
              </a:rPr>
              <a:t>Ανθίβολο </a:t>
            </a:r>
          </a:p>
          <a:p>
            <a:r>
              <a:rPr lang="en-US" sz="1600" dirty="0" smtClean="0">
                <a:latin typeface="Times New Roman" pitchFamily="18" charset="0"/>
                <a:cs typeface="Times New Roman" pitchFamily="18" charset="0"/>
              </a:rPr>
              <a:t>https://www.britishmuseum.org/collection/object/P_1994-0514-57</a:t>
            </a:r>
          </a:p>
          <a:p>
            <a:r>
              <a:rPr lang="en-US" sz="1600" dirty="0" smtClean="0">
                <a:latin typeface="Times New Roman" pitchFamily="18" charset="0"/>
                <a:cs typeface="Times New Roman" pitchFamily="18" charset="0"/>
              </a:rPr>
              <a:t>https://www.pompeiiincolor.com/theme/process-materials-and-making</a:t>
            </a:r>
          </a:p>
          <a:p>
            <a:r>
              <a:rPr lang="en-US" sz="1600" dirty="0" smtClean="0">
                <a:latin typeface="Times New Roman" pitchFamily="18" charset="0"/>
                <a:cs typeface="Times New Roman" pitchFamily="18" charset="0"/>
              </a:rPr>
              <a:t>http://odysseus.culture.gr/h/4/gh431.jsp?obj_id=7921&amp;mm_id=3467</a:t>
            </a:r>
            <a:endParaRPr lang="el-GR" sz="1600" dirty="0" smtClean="0">
              <a:latin typeface="Times New Roman" pitchFamily="18" charset="0"/>
              <a:cs typeface="Times New Roman" pitchFamily="18" charset="0"/>
            </a:endParaRPr>
          </a:p>
          <a:p>
            <a:endParaRPr lang="el-GR" sz="1600" dirty="0" smtClean="0">
              <a:latin typeface="Times New Roman" pitchFamily="18" charset="0"/>
              <a:cs typeface="Times New Roman" pitchFamily="18" charset="0"/>
            </a:endParaRPr>
          </a:p>
          <a:p>
            <a:endParaRPr lang="el-GR" sz="1600" dirty="0" smtClean="0">
              <a:latin typeface="Times New Roman" pitchFamily="18" charset="0"/>
              <a:cs typeface="Times New Roman" pitchFamily="18" charset="0"/>
            </a:endParaRPr>
          </a:p>
          <a:p>
            <a:endParaRPr lang="el-GR" sz="1600" dirty="0" smtClean="0">
              <a:latin typeface="Times New Roman" pitchFamily="18" charset="0"/>
              <a:cs typeface="Times New Roman" pitchFamily="18" charset="0"/>
            </a:endParaRPr>
          </a:p>
          <a:p>
            <a:endParaRPr lang="el-GR" sz="1600" dirty="0">
              <a:latin typeface="Times New Roman" pitchFamily="18" charset="0"/>
              <a:cs typeface="Times New Roman" pitchFamily="18" charset="0"/>
            </a:endParaRPr>
          </a:p>
        </p:txBody>
      </p:sp>
      <p:sp>
        <p:nvSpPr>
          <p:cNvPr id="6" name="5 - TextBox"/>
          <p:cNvSpPr txBox="1"/>
          <p:nvPr/>
        </p:nvSpPr>
        <p:spPr>
          <a:xfrm>
            <a:off x="3727500" y="1000108"/>
            <a:ext cx="1472198" cy="338554"/>
          </a:xfrm>
          <a:prstGeom prst="rect">
            <a:avLst/>
          </a:prstGeom>
          <a:noFill/>
        </p:spPr>
        <p:txBody>
          <a:bodyPr wrap="none" rtlCol="0">
            <a:spAutoFit/>
          </a:bodyPr>
          <a:lstStyle/>
          <a:p>
            <a:pPr algn="ctr"/>
            <a:r>
              <a:rPr lang="el-GR" sz="1600" dirty="0" smtClean="0">
                <a:latin typeface="Times New Roman" pitchFamily="18" charset="0"/>
                <a:cs typeface="Times New Roman" pitchFamily="18" charset="0"/>
              </a:rPr>
              <a:t>Πηγές εικόνων:</a:t>
            </a:r>
            <a:endParaRPr lang="el-GR" sz="1600" dirty="0">
              <a:latin typeface="Times New Roman" pitchFamily="18" charset="0"/>
              <a:cs typeface="Times New Roman" pitchFamily="18" charset="0"/>
            </a:endParaRPr>
          </a:p>
        </p:txBody>
      </p:sp>
      <p:pic>
        <p:nvPicPr>
          <p:cNvPr id="8" name="Picture 1" descr="εικόνα_Viber_2022-10-28_14-26-56-212"/>
          <p:cNvPicPr>
            <a:picLocks noChangeAspect="1" noChangeArrowheads="1"/>
          </p:cNvPicPr>
          <p:nvPr/>
        </p:nvPicPr>
        <p:blipFill>
          <a:blip r:embed="rId3" cstate="print"/>
          <a:srcRect/>
          <a:stretch>
            <a:fillRect/>
          </a:stretch>
        </p:blipFill>
        <p:spPr bwMode="auto">
          <a:xfrm>
            <a:off x="3357554" y="5572164"/>
            <a:ext cx="2344641" cy="5000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 Εικόνα" descr="Ανώνυμο-1.png"/>
          <p:cNvPicPr>
            <a:picLocks noChangeAspect="1"/>
          </p:cNvPicPr>
          <p:nvPr/>
        </p:nvPicPr>
        <p:blipFill>
          <a:blip r:embed="rId3"/>
          <a:srcRect t="41299" b="-51430"/>
          <a:stretch>
            <a:fillRect/>
          </a:stretch>
        </p:blipFill>
        <p:spPr>
          <a:xfrm>
            <a:off x="0" y="0"/>
            <a:ext cx="9144000" cy="4572008"/>
          </a:xfrm>
          <a:prstGeom prst="rect">
            <a:avLst/>
          </a:prstGeom>
        </p:spPr>
      </p:pic>
      <p:sp>
        <p:nvSpPr>
          <p:cNvPr id="2" name="1 - Ορθογώνιο"/>
          <p:cNvSpPr/>
          <p:nvPr/>
        </p:nvSpPr>
        <p:spPr>
          <a:xfrm>
            <a:off x="928662" y="1071546"/>
            <a:ext cx="7429520" cy="646331"/>
          </a:xfrm>
          <a:prstGeom prst="rect">
            <a:avLst/>
          </a:prstGeom>
        </p:spPr>
        <p:txBody>
          <a:bodyPr wrap="square">
            <a:spAutoFit/>
          </a:bodyPr>
          <a:lstStyle/>
          <a:p>
            <a:pPr algn="just"/>
            <a:r>
              <a:rPr lang="el-GR" dirty="0" smtClean="0">
                <a:latin typeface="Times New Roman" pitchFamily="18" charset="0"/>
                <a:cs typeface="Times New Roman" pitchFamily="18" charset="0"/>
              </a:rPr>
              <a:t>Η νωπογραφία είναι η « γραφή </a:t>
            </a:r>
            <a:r>
              <a:rPr lang="el-GR" dirty="0" err="1" smtClean="0">
                <a:latin typeface="Times New Roman" pitchFamily="18" charset="0"/>
                <a:cs typeface="Times New Roman" pitchFamily="18" charset="0"/>
              </a:rPr>
              <a:t>έφ΄</a:t>
            </a:r>
            <a:r>
              <a:rPr lang="el-GR" dirty="0" smtClean="0">
                <a:latin typeface="Times New Roman" pitchFamily="18" charset="0"/>
                <a:cs typeface="Times New Roman" pitchFamily="18" charset="0"/>
              </a:rPr>
              <a:t> </a:t>
            </a:r>
            <a:r>
              <a:rPr lang="el-GR" dirty="0" err="1" smtClean="0">
                <a:latin typeface="Times New Roman" pitchFamily="18" charset="0"/>
                <a:cs typeface="Times New Roman" pitchFamily="18" charset="0"/>
              </a:rPr>
              <a:t>υγροίς</a:t>
            </a:r>
            <a:r>
              <a:rPr lang="el-GR" dirty="0" smtClean="0">
                <a:latin typeface="Times New Roman" pitchFamily="18" charset="0"/>
                <a:cs typeface="Times New Roman" pitchFamily="18" charset="0"/>
              </a:rPr>
              <a:t>». Είναι ζωγραφική στον τοίχο όσο η επιφάνεια του είναι νωπή, δηλαδή αρκετά υγρή ώστε να απορροφά το χρώμα. </a:t>
            </a:r>
            <a:endParaRPr lang="el-GR" dirty="0">
              <a:latin typeface="Times New Roman" pitchFamily="18" charset="0"/>
              <a:cs typeface="Times New Roman" pitchFamily="18" charset="0"/>
            </a:endParaRPr>
          </a:p>
        </p:txBody>
      </p:sp>
      <p:sp>
        <p:nvSpPr>
          <p:cNvPr id="3" name="2 - Ορθογώνιο"/>
          <p:cNvSpPr/>
          <p:nvPr/>
        </p:nvSpPr>
        <p:spPr>
          <a:xfrm>
            <a:off x="928662" y="5643578"/>
            <a:ext cx="7500990" cy="646331"/>
          </a:xfrm>
          <a:prstGeom prst="rect">
            <a:avLst/>
          </a:prstGeom>
        </p:spPr>
        <p:txBody>
          <a:bodyPr wrap="square">
            <a:spAutoFit/>
          </a:bodyPr>
          <a:lstStyle/>
          <a:p>
            <a:pPr algn="just"/>
            <a:r>
              <a:rPr lang="el-GR" dirty="0" smtClean="0">
                <a:latin typeface="Times New Roman" pitchFamily="18" charset="0"/>
                <a:cs typeface="Times New Roman" pitchFamily="18" charset="0"/>
              </a:rPr>
              <a:t>Η νωπογραφία αναφέρεται επίσης με τους όρους </a:t>
            </a:r>
            <a:r>
              <a:rPr lang="el-GR" dirty="0" smtClean="0">
                <a:solidFill>
                  <a:schemeClr val="accent2">
                    <a:lumMod val="75000"/>
                  </a:schemeClr>
                </a:solidFill>
                <a:latin typeface="Times New Roman" pitchFamily="18" charset="0"/>
                <a:cs typeface="Times New Roman" pitchFamily="18" charset="0"/>
              </a:rPr>
              <a:t>φρέσκο</a:t>
            </a:r>
            <a:r>
              <a:rPr lang="el-GR" dirty="0" smtClean="0">
                <a:latin typeface="Times New Roman" pitchFamily="18" charset="0"/>
                <a:cs typeface="Times New Roman" pitchFamily="18" charset="0"/>
              </a:rPr>
              <a:t> και </a:t>
            </a:r>
            <a:r>
              <a:rPr lang="el-GR" dirty="0" err="1" smtClean="0">
                <a:solidFill>
                  <a:schemeClr val="accent2">
                    <a:lumMod val="75000"/>
                  </a:schemeClr>
                </a:solidFill>
                <a:latin typeface="Times New Roman" pitchFamily="18" charset="0"/>
                <a:cs typeface="Times New Roman" pitchFamily="18" charset="0"/>
              </a:rPr>
              <a:t>φρεσκογραφία</a:t>
            </a:r>
            <a:r>
              <a:rPr lang="el-GR" dirty="0" smtClean="0">
                <a:latin typeface="Times New Roman" pitchFamily="18" charset="0"/>
                <a:cs typeface="Times New Roman" pitchFamily="18" charset="0"/>
              </a:rPr>
              <a:t>. Στα ιταλικά </a:t>
            </a:r>
            <a:r>
              <a:rPr lang="en-US" dirty="0" err="1" smtClean="0">
                <a:solidFill>
                  <a:schemeClr val="accent2">
                    <a:lumMod val="75000"/>
                  </a:schemeClr>
                </a:solidFill>
                <a:latin typeface="Times New Roman" pitchFamily="18" charset="0"/>
                <a:cs typeface="Times New Roman" pitchFamily="18" charset="0"/>
              </a:rPr>
              <a:t>fresco</a:t>
            </a:r>
            <a:r>
              <a:rPr lang="en-US" dirty="0" err="1" smtClean="0">
                <a:latin typeface="Times New Roman" pitchFamily="18" charset="0"/>
                <a:cs typeface="Times New Roman" pitchFamily="18" charset="0"/>
              </a:rPr>
              <a:t>,</a:t>
            </a:r>
            <a:r>
              <a:rPr lang="en-US" dirty="0" err="1" smtClean="0">
                <a:solidFill>
                  <a:schemeClr val="accent2">
                    <a:lumMod val="75000"/>
                  </a:schemeClr>
                </a:solidFill>
                <a:latin typeface="Times New Roman" pitchFamily="18" charset="0"/>
                <a:cs typeface="Times New Roman" pitchFamily="18" charset="0"/>
              </a:rPr>
              <a:t>al</a:t>
            </a:r>
            <a:r>
              <a:rPr lang="en-US" dirty="0" smtClean="0">
                <a:solidFill>
                  <a:schemeClr val="accent2">
                    <a:lumMod val="75000"/>
                  </a:schemeClr>
                </a:solidFill>
                <a:latin typeface="Times New Roman" pitchFamily="18" charset="0"/>
                <a:cs typeface="Times New Roman" pitchFamily="18" charset="0"/>
              </a:rPr>
              <a:t> fresco</a:t>
            </a:r>
            <a:r>
              <a:rPr lang="el-GR" dirty="0" smtClean="0">
                <a:solidFill>
                  <a:schemeClr val="accent2">
                    <a:lumMod val="75000"/>
                  </a:schemeClr>
                </a:solidFill>
                <a:latin typeface="Times New Roman" pitchFamily="18" charset="0"/>
                <a:cs typeface="Times New Roman" pitchFamily="18" charset="0"/>
              </a:rPr>
              <a:t> </a:t>
            </a:r>
            <a:r>
              <a:rPr lang="el-GR" dirty="0" smtClean="0">
                <a:latin typeface="Times New Roman" pitchFamily="18" charset="0"/>
                <a:cs typeface="Times New Roman" pitchFamily="18" charset="0"/>
              </a:rPr>
              <a:t>(14</a:t>
            </a:r>
            <a:r>
              <a:rPr lang="el-GR" baseline="30000" dirty="0" smtClean="0">
                <a:latin typeface="Times New Roman" pitchFamily="18" charset="0"/>
                <a:cs typeface="Times New Roman" pitchFamily="18" charset="0"/>
              </a:rPr>
              <a:t>ος</a:t>
            </a:r>
            <a:r>
              <a:rPr lang="el-GR"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dirty="0" err="1" smtClean="0">
                <a:solidFill>
                  <a:schemeClr val="accent2">
                    <a:lumMod val="75000"/>
                  </a:schemeClr>
                </a:solidFill>
                <a:latin typeface="Times New Roman" pitchFamily="18" charset="0"/>
                <a:cs typeface="Times New Roman" pitchFamily="18" charset="0"/>
              </a:rPr>
              <a:t>buon</a:t>
            </a:r>
            <a:r>
              <a:rPr lang="en-US" dirty="0" smtClean="0">
                <a:solidFill>
                  <a:schemeClr val="accent2">
                    <a:lumMod val="75000"/>
                  </a:schemeClr>
                </a:solidFill>
                <a:latin typeface="Times New Roman" pitchFamily="18" charset="0"/>
                <a:cs typeface="Times New Roman" pitchFamily="18" charset="0"/>
              </a:rPr>
              <a:t> fresco </a:t>
            </a:r>
            <a:r>
              <a:rPr lang="el-GR" dirty="0" smtClean="0">
                <a:latin typeface="Times New Roman" pitchFamily="18" charset="0"/>
                <a:cs typeface="Times New Roman" pitchFamily="18" charset="0"/>
              </a:rPr>
              <a:t>(καλό φρέσκο),</a:t>
            </a:r>
            <a:endParaRPr lang="el-GR" dirty="0"/>
          </a:p>
        </p:txBody>
      </p:sp>
      <p:pic>
        <p:nvPicPr>
          <p:cNvPr id="7172" name="Picture 4"/>
          <p:cNvPicPr>
            <a:picLocks noChangeAspect="1" noChangeArrowheads="1"/>
          </p:cNvPicPr>
          <p:nvPr/>
        </p:nvPicPr>
        <p:blipFill>
          <a:blip r:embed="rId4"/>
          <a:srcRect/>
          <a:stretch>
            <a:fillRect/>
          </a:stretch>
        </p:blipFill>
        <p:spPr bwMode="auto">
          <a:xfrm>
            <a:off x="971550" y="1947876"/>
            <a:ext cx="8172450" cy="3409950"/>
          </a:xfrm>
          <a:prstGeom prst="rect">
            <a:avLst/>
          </a:prstGeom>
          <a:noFill/>
          <a:ln w="9525">
            <a:noFill/>
            <a:miter lim="800000"/>
            <a:headEnd/>
            <a:tailEnd/>
          </a:ln>
          <a:effectLst/>
        </p:spPr>
      </p:pic>
      <p:sp>
        <p:nvSpPr>
          <p:cNvPr id="7" name="6 - TextBox"/>
          <p:cNvSpPr txBox="1"/>
          <p:nvPr/>
        </p:nvSpPr>
        <p:spPr>
          <a:xfrm>
            <a:off x="3500430" y="428604"/>
            <a:ext cx="2163862" cy="461665"/>
          </a:xfrm>
          <a:prstGeom prst="rect">
            <a:avLst/>
          </a:prstGeom>
          <a:noFill/>
        </p:spPr>
        <p:txBody>
          <a:bodyPr wrap="none" rtlCol="0">
            <a:spAutoFit/>
          </a:bodyPr>
          <a:lstStyle/>
          <a:p>
            <a:pPr algn="ctr"/>
            <a:r>
              <a:rPr lang="el-GR" sz="2400" dirty="0" smtClean="0">
                <a:latin typeface="Times New Roman" pitchFamily="18" charset="0"/>
                <a:cs typeface="Times New Roman" pitchFamily="18" charset="0"/>
              </a:rPr>
              <a:t>ΝΩΠΟΓΡΑΦΙΑ</a:t>
            </a:r>
            <a:endParaRPr lang="el-G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museumfinder.gr/wp-content/uploads/Cr604_dia.jpg"/>
          <p:cNvPicPr>
            <a:picLocks noChangeAspect="1" noChangeArrowheads="1"/>
          </p:cNvPicPr>
          <p:nvPr/>
        </p:nvPicPr>
        <p:blipFill>
          <a:blip r:embed="rId3"/>
          <a:srcRect t="4126" r="4226" b="2368"/>
          <a:stretch>
            <a:fillRect/>
          </a:stretch>
        </p:blipFill>
        <p:spPr bwMode="auto">
          <a:xfrm>
            <a:off x="4286248" y="1285860"/>
            <a:ext cx="4857752" cy="3214710"/>
          </a:xfrm>
          <a:prstGeom prst="rect">
            <a:avLst/>
          </a:prstGeom>
          <a:noFill/>
        </p:spPr>
      </p:pic>
      <p:sp>
        <p:nvSpPr>
          <p:cNvPr id="8" name="7 - Ορθογώνιο"/>
          <p:cNvSpPr/>
          <p:nvPr/>
        </p:nvSpPr>
        <p:spPr>
          <a:xfrm>
            <a:off x="4286248" y="4238960"/>
            <a:ext cx="4857752" cy="261610"/>
          </a:xfrm>
          <a:prstGeom prst="rect">
            <a:avLst/>
          </a:prstGeom>
          <a:solidFill>
            <a:schemeClr val="bg1">
              <a:alpha val="51000"/>
            </a:schemeClr>
          </a:solidFill>
        </p:spPr>
        <p:txBody>
          <a:bodyPr wrap="square">
            <a:spAutoFit/>
          </a:bodyPr>
          <a:lstStyle/>
          <a:p>
            <a:pPr algn="ctr"/>
            <a:r>
              <a:rPr lang="el-GR" sz="1100" i="1" dirty="0" smtClean="0">
                <a:latin typeface="Times New Roman" pitchFamily="18" charset="0"/>
                <a:cs typeface="Times New Roman" pitchFamily="18" charset="0"/>
              </a:rPr>
              <a:t>Κνωσός , «Οικία των τοιχογραφιών», 1600-1500 </a:t>
            </a:r>
            <a:r>
              <a:rPr lang="el-GR" sz="1100" i="1" dirty="0" err="1" smtClean="0">
                <a:latin typeface="Times New Roman" pitchFamily="18" charset="0"/>
                <a:cs typeface="Times New Roman" pitchFamily="18" charset="0"/>
              </a:rPr>
              <a:t>π.Χ</a:t>
            </a:r>
            <a:r>
              <a:rPr lang="el-GR" sz="1100" dirty="0" err="1" smtClean="0">
                <a:latin typeface="Times New Roman" pitchFamily="18" charset="0"/>
                <a:cs typeface="Times New Roman" pitchFamily="18" charset="0"/>
              </a:rPr>
              <a:t>.</a:t>
            </a:r>
            <a:endParaRPr lang="el-GR" sz="1100" dirty="0"/>
          </a:p>
        </p:txBody>
      </p:sp>
      <p:pic>
        <p:nvPicPr>
          <p:cNvPr id="20487" name="Picture 7" descr="Θέλημα Θεού / Γιώργος Μουλουδάκης - Χάρτης"/>
          <p:cNvPicPr>
            <a:picLocks noChangeAspect="1" noChangeArrowheads="1"/>
          </p:cNvPicPr>
          <p:nvPr/>
        </p:nvPicPr>
        <p:blipFill>
          <a:blip r:embed="rId4"/>
          <a:srcRect/>
          <a:stretch>
            <a:fillRect/>
          </a:stretch>
        </p:blipFill>
        <p:spPr bwMode="auto">
          <a:xfrm>
            <a:off x="0" y="1285860"/>
            <a:ext cx="4336158" cy="2357454"/>
          </a:xfrm>
          <a:prstGeom prst="rect">
            <a:avLst/>
          </a:prstGeom>
          <a:noFill/>
        </p:spPr>
      </p:pic>
      <p:sp>
        <p:nvSpPr>
          <p:cNvPr id="21" name="20 - Ορθογώνιο"/>
          <p:cNvSpPr/>
          <p:nvPr/>
        </p:nvSpPr>
        <p:spPr>
          <a:xfrm>
            <a:off x="0" y="3310266"/>
            <a:ext cx="4357685" cy="261610"/>
          </a:xfrm>
          <a:prstGeom prst="rect">
            <a:avLst/>
          </a:prstGeom>
          <a:solidFill>
            <a:schemeClr val="bg1">
              <a:alpha val="48000"/>
            </a:schemeClr>
          </a:solidFill>
        </p:spPr>
        <p:txBody>
          <a:bodyPr wrap="square">
            <a:spAutoFit/>
          </a:bodyPr>
          <a:lstStyle/>
          <a:p>
            <a:pPr algn="ctr"/>
            <a:r>
              <a:rPr lang="el-GR" sz="1100" i="1" dirty="0" smtClean="0">
                <a:latin typeface="Times New Roman" pitchFamily="18" charset="0"/>
                <a:cs typeface="Times New Roman" pitchFamily="18" charset="0"/>
              </a:rPr>
              <a:t>«Η </a:t>
            </a:r>
            <a:r>
              <a:rPr lang="el-GR" sz="1100" i="1" dirty="0">
                <a:latin typeface="Times New Roman" pitchFamily="18" charset="0"/>
                <a:cs typeface="Times New Roman" pitchFamily="18" charset="0"/>
              </a:rPr>
              <a:t>αρπαγή της Περσεφόνης από τον </a:t>
            </a:r>
            <a:r>
              <a:rPr lang="el-GR" sz="1100" i="1" dirty="0" smtClean="0">
                <a:latin typeface="Times New Roman" pitchFamily="18" charset="0"/>
                <a:cs typeface="Times New Roman" pitchFamily="18" charset="0"/>
              </a:rPr>
              <a:t>Πλούτωνα», </a:t>
            </a:r>
            <a:r>
              <a:rPr lang="el-GR" sz="1100" dirty="0" smtClean="0">
                <a:latin typeface="Times New Roman" pitchFamily="18" charset="0"/>
                <a:cs typeface="Times New Roman" pitchFamily="18" charset="0"/>
              </a:rPr>
              <a:t>350-330 </a:t>
            </a:r>
            <a:r>
              <a:rPr lang="el-GR" sz="1100" dirty="0" err="1" smtClean="0">
                <a:latin typeface="Times New Roman" pitchFamily="18" charset="0"/>
                <a:cs typeface="Times New Roman" pitchFamily="18" charset="0"/>
              </a:rPr>
              <a:t>π.Χ.</a:t>
            </a:r>
            <a:endParaRPr lang="el-GR" sz="1100" dirty="0">
              <a:latin typeface="Times New Roman" pitchFamily="18" charset="0"/>
              <a:cs typeface="Times New Roman" pitchFamily="18" charset="0"/>
            </a:endParaRPr>
          </a:p>
        </p:txBody>
      </p:sp>
      <p:pic>
        <p:nvPicPr>
          <p:cNvPr id="20489" name="Picture 9" descr="https://i.pinimg.com/564x/b9/ca/e4/b9cae465c8af778353b229f7c35c87a6.jpg"/>
          <p:cNvPicPr>
            <a:picLocks noChangeAspect="1" noChangeArrowheads="1"/>
          </p:cNvPicPr>
          <p:nvPr/>
        </p:nvPicPr>
        <p:blipFill>
          <a:blip r:embed="rId5"/>
          <a:srcRect/>
          <a:stretch>
            <a:fillRect/>
          </a:stretch>
        </p:blipFill>
        <p:spPr bwMode="auto">
          <a:xfrm>
            <a:off x="0" y="3571876"/>
            <a:ext cx="4357686" cy="2786058"/>
          </a:xfrm>
          <a:prstGeom prst="rect">
            <a:avLst/>
          </a:prstGeom>
          <a:noFill/>
        </p:spPr>
      </p:pic>
      <p:sp>
        <p:nvSpPr>
          <p:cNvPr id="23" name="22 - Ορθογώνιο"/>
          <p:cNvSpPr/>
          <p:nvPr/>
        </p:nvSpPr>
        <p:spPr>
          <a:xfrm>
            <a:off x="0" y="6096348"/>
            <a:ext cx="4357686" cy="261610"/>
          </a:xfrm>
          <a:prstGeom prst="rect">
            <a:avLst/>
          </a:prstGeom>
          <a:solidFill>
            <a:schemeClr val="bg1">
              <a:alpha val="64000"/>
            </a:schemeClr>
          </a:solidFill>
        </p:spPr>
        <p:txBody>
          <a:bodyPr wrap="square">
            <a:spAutoFit/>
          </a:bodyPr>
          <a:lstStyle/>
          <a:p>
            <a:pPr algn="ctr"/>
            <a:r>
              <a:rPr lang="el-GR" sz="1100" dirty="0">
                <a:latin typeface="Times New Roman" pitchFamily="18" charset="0"/>
                <a:cs typeface="Times New Roman" pitchFamily="18" charset="0"/>
              </a:rPr>
              <a:t>Εκκλησία Αγίου Νικολάου </a:t>
            </a:r>
            <a:r>
              <a:rPr lang="el-GR" sz="1100" dirty="0" smtClean="0">
                <a:latin typeface="Times New Roman" pitchFamily="18" charset="0"/>
                <a:cs typeface="Times New Roman" pitchFamily="18" charset="0"/>
              </a:rPr>
              <a:t>(Μυστράς),17ος</a:t>
            </a:r>
            <a:endParaRPr lang="el-GR" sz="1100" dirty="0">
              <a:latin typeface="Times New Roman" pitchFamily="18" charset="0"/>
              <a:cs typeface="Times New Roman" pitchFamily="18" charset="0"/>
            </a:endParaRPr>
          </a:p>
        </p:txBody>
      </p:sp>
      <p:pic>
        <p:nvPicPr>
          <p:cNvPr id="20491" name="Picture 11" descr="2005-03-23_19.09.12 (1)"/>
          <p:cNvPicPr>
            <a:picLocks noChangeAspect="1" noChangeArrowheads="1"/>
          </p:cNvPicPr>
          <p:nvPr/>
        </p:nvPicPr>
        <p:blipFill>
          <a:blip r:embed="rId6"/>
          <a:srcRect r="16805"/>
          <a:stretch>
            <a:fillRect/>
          </a:stretch>
        </p:blipFill>
        <p:spPr bwMode="auto">
          <a:xfrm>
            <a:off x="4357686" y="4500570"/>
            <a:ext cx="4786314" cy="1857388"/>
          </a:xfrm>
          <a:prstGeom prst="rect">
            <a:avLst/>
          </a:prstGeom>
          <a:noFill/>
        </p:spPr>
      </p:pic>
      <p:sp>
        <p:nvSpPr>
          <p:cNvPr id="25" name="24 - Ορθογώνιο"/>
          <p:cNvSpPr/>
          <p:nvPr/>
        </p:nvSpPr>
        <p:spPr>
          <a:xfrm>
            <a:off x="4357686" y="6096348"/>
            <a:ext cx="4786314" cy="261610"/>
          </a:xfrm>
          <a:prstGeom prst="rect">
            <a:avLst/>
          </a:prstGeom>
          <a:solidFill>
            <a:schemeClr val="bg1">
              <a:alpha val="65000"/>
            </a:schemeClr>
          </a:solidFill>
        </p:spPr>
        <p:txBody>
          <a:bodyPr wrap="square">
            <a:spAutoFit/>
          </a:bodyPr>
          <a:lstStyle/>
          <a:p>
            <a:pPr algn="ctr"/>
            <a:r>
              <a:rPr lang="en-US" sz="1100" dirty="0" smtClean="0">
                <a:latin typeface="Times New Roman" pitchFamily="18" charset="0"/>
                <a:cs typeface="Times New Roman" pitchFamily="18" charset="0"/>
              </a:rPr>
              <a:t>Diego Rivera, Pan American Unity, 1940 </a:t>
            </a:r>
            <a:endParaRPr lang="el-GR" sz="1100" dirty="0">
              <a:latin typeface="Times New Roman" pitchFamily="18" charset="0"/>
              <a:cs typeface="Times New Roman" pitchFamily="18" charset="0"/>
            </a:endParaRPr>
          </a:p>
        </p:txBody>
      </p:sp>
      <p:sp>
        <p:nvSpPr>
          <p:cNvPr id="30" name="29 - Ορθογώνιο"/>
          <p:cNvSpPr/>
          <p:nvPr/>
        </p:nvSpPr>
        <p:spPr>
          <a:xfrm>
            <a:off x="500034" y="285728"/>
            <a:ext cx="8072494" cy="923330"/>
          </a:xfrm>
          <a:prstGeom prst="rect">
            <a:avLst/>
          </a:prstGeom>
        </p:spPr>
        <p:txBody>
          <a:bodyPr wrap="square">
            <a:spAutoFit/>
          </a:bodyPr>
          <a:lstStyle/>
          <a:p>
            <a:pPr algn="just"/>
            <a:r>
              <a:rPr kumimoji="0" lang="el-GR"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Οι νωπογραφίες σε </a:t>
            </a:r>
            <a:r>
              <a:rPr kumimoji="0" lang="el-GR" i="0" u="none" strike="noStrike" cap="none" normalizeH="0" baseline="0" dirty="0" smtClean="0">
                <a:ln>
                  <a:noFill/>
                </a:ln>
                <a:solidFill>
                  <a:schemeClr val="accent2">
                    <a:lumMod val="75000"/>
                  </a:schemeClr>
                </a:solidFill>
                <a:effectLst/>
                <a:latin typeface="Times New Roman" pitchFamily="18" charset="0"/>
                <a:ea typeface="Times New Roman" pitchFamily="18" charset="0"/>
                <a:cs typeface="Times New Roman" pitchFamily="18" charset="0"/>
              </a:rPr>
              <a:t>ταφικά μνημεία</a:t>
            </a:r>
            <a:r>
              <a:rPr kumimoji="0" lang="el-GR"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σε </a:t>
            </a:r>
            <a:r>
              <a:rPr kumimoji="0" lang="el-GR" i="0" u="none" strike="noStrike" cap="none" normalizeH="0" baseline="0" dirty="0" smtClean="0">
                <a:ln>
                  <a:noFill/>
                </a:ln>
                <a:solidFill>
                  <a:schemeClr val="accent2">
                    <a:lumMod val="75000"/>
                  </a:schemeClr>
                </a:solidFill>
                <a:effectLst/>
                <a:latin typeface="Times New Roman" pitchFamily="18" charset="0"/>
                <a:ea typeface="Times New Roman" pitchFamily="18" charset="0"/>
                <a:cs typeface="Times New Roman" pitchFamily="18" charset="0"/>
              </a:rPr>
              <a:t>ανάκτορα</a:t>
            </a:r>
            <a:r>
              <a:rPr kumimoji="0" lang="el-GR"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l-GR" i="0" u="none" strike="noStrike" cap="none" normalizeH="0" baseline="0" dirty="0" smtClean="0">
                <a:ln>
                  <a:noFill/>
                </a:ln>
                <a:solidFill>
                  <a:schemeClr val="accent2">
                    <a:lumMod val="75000"/>
                  </a:schemeClr>
                </a:solidFill>
                <a:effectLst/>
                <a:latin typeface="Times New Roman" pitchFamily="18" charset="0"/>
                <a:ea typeface="Times New Roman" pitchFamily="18" charset="0"/>
                <a:cs typeface="Times New Roman" pitchFamily="18" charset="0"/>
              </a:rPr>
              <a:t>εκκλησίες</a:t>
            </a:r>
            <a:r>
              <a:rPr kumimoji="0" lang="el-GR"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και </a:t>
            </a:r>
            <a:r>
              <a:rPr kumimoji="0" lang="el-GR" i="0" u="none" strike="noStrike" cap="none" normalizeH="0" baseline="0" dirty="0" smtClean="0">
                <a:ln>
                  <a:noFill/>
                </a:ln>
                <a:solidFill>
                  <a:schemeClr val="accent2">
                    <a:lumMod val="75000"/>
                  </a:schemeClr>
                </a:solidFill>
                <a:effectLst/>
                <a:latin typeface="Times New Roman" pitchFamily="18" charset="0"/>
                <a:ea typeface="Times New Roman" pitchFamily="18" charset="0"/>
                <a:cs typeface="Times New Roman" pitchFamily="18" charset="0"/>
              </a:rPr>
              <a:t>δημόσιους χώρους </a:t>
            </a:r>
            <a:r>
              <a:rPr kumimoji="0" lang="el-GR"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αποτελούν ένα διαχρονικό τρόπο εικαστικής έκφρασης που αντανακλά πτυχές του εκάστοτε πολιτισμού.</a:t>
            </a:r>
            <a:r>
              <a:rPr lang="el-GR" dirty="0" smtClean="0"/>
              <a:t> </a:t>
            </a:r>
            <a:endParaRPr lang="el-G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 Εικόνα" descr="Ανώνυμο-1.png"/>
          <p:cNvPicPr>
            <a:picLocks noChangeAspect="1"/>
          </p:cNvPicPr>
          <p:nvPr/>
        </p:nvPicPr>
        <p:blipFill>
          <a:blip r:embed="rId3"/>
          <a:srcRect t="41299" b="-51430"/>
          <a:stretch>
            <a:fillRect/>
          </a:stretch>
        </p:blipFill>
        <p:spPr>
          <a:xfrm>
            <a:off x="214300" y="214290"/>
            <a:ext cx="8715418" cy="4357717"/>
          </a:xfrm>
          <a:prstGeom prst="rect">
            <a:avLst/>
          </a:prstGeom>
        </p:spPr>
      </p:pic>
      <p:sp>
        <p:nvSpPr>
          <p:cNvPr id="5" name="4 - Ορθογώνιο"/>
          <p:cNvSpPr/>
          <p:nvPr/>
        </p:nvSpPr>
        <p:spPr>
          <a:xfrm>
            <a:off x="285720" y="4429132"/>
            <a:ext cx="8572560" cy="923330"/>
          </a:xfrm>
          <a:prstGeom prst="rect">
            <a:avLst/>
          </a:prstGeom>
        </p:spPr>
        <p:txBody>
          <a:bodyPr wrap="square">
            <a:spAutoFit/>
          </a:bodyPr>
          <a:lstStyle/>
          <a:p>
            <a:pPr algn="just"/>
            <a:r>
              <a:rPr lang="el-GR" dirty="0">
                <a:latin typeface="Times New Roman" pitchFamily="18" charset="0"/>
                <a:cs typeface="Times New Roman" pitchFamily="18" charset="0"/>
              </a:rPr>
              <a:t>Ο </a:t>
            </a:r>
            <a:r>
              <a:rPr lang="el-GR" dirty="0">
                <a:solidFill>
                  <a:schemeClr val="accent2">
                    <a:lumMod val="75000"/>
                  </a:schemeClr>
                </a:solidFill>
                <a:latin typeface="Times New Roman" pitchFamily="18" charset="0"/>
                <a:cs typeface="Times New Roman" pitchFamily="18" charset="0"/>
              </a:rPr>
              <a:t>ασβεστόλιθος</a:t>
            </a:r>
            <a:r>
              <a:rPr lang="el-GR" dirty="0">
                <a:latin typeface="Times New Roman" pitchFamily="18" charset="0"/>
                <a:cs typeface="Times New Roman" pitchFamily="18" charset="0"/>
              </a:rPr>
              <a:t>, ο </a:t>
            </a:r>
            <a:r>
              <a:rPr lang="el-GR" dirty="0">
                <a:solidFill>
                  <a:schemeClr val="accent2">
                    <a:lumMod val="75000"/>
                  </a:schemeClr>
                </a:solidFill>
                <a:latin typeface="Times New Roman" pitchFamily="18" charset="0"/>
                <a:cs typeface="Times New Roman" pitchFamily="18" charset="0"/>
              </a:rPr>
              <a:t>ασβέστης</a:t>
            </a:r>
            <a:r>
              <a:rPr lang="el-GR" dirty="0">
                <a:latin typeface="Times New Roman" pitchFamily="18" charset="0"/>
                <a:cs typeface="Times New Roman" pitchFamily="18" charset="0"/>
              </a:rPr>
              <a:t>, η </a:t>
            </a:r>
            <a:r>
              <a:rPr lang="el-GR" dirty="0">
                <a:solidFill>
                  <a:schemeClr val="accent2">
                    <a:lumMod val="75000"/>
                  </a:schemeClr>
                </a:solidFill>
                <a:latin typeface="Times New Roman" pitchFamily="18" charset="0"/>
                <a:cs typeface="Times New Roman" pitchFamily="18" charset="0"/>
              </a:rPr>
              <a:t>άμμος, </a:t>
            </a:r>
            <a:r>
              <a:rPr lang="el-GR" dirty="0">
                <a:latin typeface="Times New Roman" pitchFamily="18" charset="0"/>
                <a:cs typeface="Times New Roman" pitchFamily="18" charset="0"/>
              </a:rPr>
              <a:t>το </a:t>
            </a:r>
            <a:r>
              <a:rPr lang="el-GR" dirty="0">
                <a:solidFill>
                  <a:schemeClr val="accent2">
                    <a:lumMod val="75000"/>
                  </a:schemeClr>
                </a:solidFill>
                <a:latin typeface="Times New Roman" pitchFamily="18" charset="0"/>
                <a:cs typeface="Times New Roman" pitchFamily="18" charset="0"/>
              </a:rPr>
              <a:t>μάρμαρο </a:t>
            </a:r>
            <a:r>
              <a:rPr lang="el-GR" dirty="0">
                <a:latin typeface="Times New Roman" pitchFamily="18" charset="0"/>
                <a:cs typeface="Times New Roman" pitchFamily="18" charset="0"/>
              </a:rPr>
              <a:t>και το </a:t>
            </a:r>
            <a:r>
              <a:rPr lang="el-GR" dirty="0">
                <a:solidFill>
                  <a:schemeClr val="accent2">
                    <a:lumMod val="75000"/>
                  </a:schemeClr>
                </a:solidFill>
                <a:latin typeface="Times New Roman" pitchFamily="18" charset="0"/>
                <a:cs typeface="Times New Roman" pitchFamily="18" charset="0"/>
              </a:rPr>
              <a:t>νερό, </a:t>
            </a:r>
            <a:r>
              <a:rPr lang="el-GR" dirty="0">
                <a:latin typeface="Times New Roman" pitchFamily="18" charset="0"/>
                <a:cs typeface="Times New Roman" pitchFamily="18" charset="0"/>
              </a:rPr>
              <a:t>ο ρόλος και η λειτουργία τους,  είναι </a:t>
            </a:r>
            <a:r>
              <a:rPr lang="el-GR" dirty="0" err="1">
                <a:latin typeface="Times New Roman" pitchFamily="18" charset="0"/>
                <a:cs typeface="Times New Roman" pitchFamily="18" charset="0"/>
              </a:rPr>
              <a:t>ό,τι</a:t>
            </a:r>
            <a:r>
              <a:rPr lang="el-GR" dirty="0">
                <a:latin typeface="Times New Roman" pitchFamily="18" charset="0"/>
                <a:cs typeface="Times New Roman" pitchFamily="18" charset="0"/>
              </a:rPr>
              <a:t> αρχικά χρειάζεται να γνωρίζουμε για την κατανόηση της παρασκευής κονιαμάτων κατάλληλων για την τεχνική της νωπογραφίας.</a:t>
            </a:r>
          </a:p>
        </p:txBody>
      </p:sp>
      <p:pic>
        <p:nvPicPr>
          <p:cNvPr id="7" name="6 - Εικόνα" descr="Ανώνυμο-1.png"/>
          <p:cNvPicPr>
            <a:picLocks noChangeAspect="1"/>
          </p:cNvPicPr>
          <p:nvPr/>
        </p:nvPicPr>
        <p:blipFill>
          <a:blip r:embed="rId4"/>
          <a:stretch>
            <a:fillRect/>
          </a:stretch>
        </p:blipFill>
        <p:spPr>
          <a:xfrm>
            <a:off x="285720" y="2071678"/>
            <a:ext cx="1502714" cy="1144416"/>
          </a:xfrm>
          <a:prstGeom prst="rect">
            <a:avLst/>
          </a:prstGeom>
        </p:spPr>
      </p:pic>
      <p:pic>
        <p:nvPicPr>
          <p:cNvPr id="5121" name="Picture 1"/>
          <p:cNvPicPr>
            <a:picLocks noChangeAspect="1" noChangeArrowheads="1"/>
          </p:cNvPicPr>
          <p:nvPr/>
        </p:nvPicPr>
        <p:blipFill>
          <a:blip r:embed="rId5"/>
          <a:srcRect/>
          <a:stretch>
            <a:fillRect/>
          </a:stretch>
        </p:blipFill>
        <p:spPr bwMode="auto">
          <a:xfrm>
            <a:off x="1857356" y="1928802"/>
            <a:ext cx="6934200" cy="1762125"/>
          </a:xfrm>
          <a:prstGeom prst="rect">
            <a:avLst/>
          </a:prstGeom>
          <a:noFill/>
          <a:ln w="9525">
            <a:noFill/>
            <a:miter lim="800000"/>
            <a:headEnd/>
            <a:tailEnd/>
          </a:ln>
          <a:effectLst/>
        </p:spPr>
      </p:pic>
      <p:sp>
        <p:nvSpPr>
          <p:cNvPr id="11" name="Rectangle 1"/>
          <p:cNvSpPr>
            <a:spLocks noChangeArrowheads="1"/>
          </p:cNvSpPr>
          <p:nvPr/>
        </p:nvSpPr>
        <p:spPr bwMode="auto">
          <a:xfrm>
            <a:off x="0" y="895633"/>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ΒΑΣΙΚΑ ΥΛΙΚΑ ΑΣΒΕΣΤΟΚΟΝΙΑΜΑΤΟΣ</a:t>
            </a:r>
            <a:endParaRPr kumimoji="0" lang="el-GR" sz="2400" i="0" strike="noStrike" cap="none" normalizeH="0" baseline="0" dirty="0" smtClean="0">
              <a:ln>
                <a:noFill/>
              </a:ln>
              <a:solidFill>
                <a:schemeClr val="tx1"/>
              </a:solidFill>
              <a:effectLst/>
              <a:latin typeface="Arial" pitchFamily="34" charset="0"/>
              <a:cs typeface="Arial" pitchFamily="34" charset="0"/>
            </a:endParaRPr>
          </a:p>
        </p:txBody>
      </p:sp>
      <p:sp>
        <p:nvSpPr>
          <p:cNvPr id="8" name="7 - Ορθογώνιο"/>
          <p:cNvSpPr/>
          <p:nvPr/>
        </p:nvSpPr>
        <p:spPr>
          <a:xfrm>
            <a:off x="428596" y="3437753"/>
            <a:ext cx="1109343" cy="276999"/>
          </a:xfrm>
          <a:prstGeom prst="rect">
            <a:avLst/>
          </a:prstGeom>
        </p:spPr>
        <p:txBody>
          <a:bodyPr wrap="none">
            <a:spAutoFit/>
          </a:bodyPr>
          <a:lstStyle/>
          <a:p>
            <a:r>
              <a:rPr lang="el-GR" sz="1200" dirty="0" smtClean="0">
                <a:latin typeface="Times New Roman" pitchFamily="18" charset="0"/>
                <a:cs typeface="Times New Roman" pitchFamily="18" charset="0"/>
              </a:rPr>
              <a:t>Ασβεστόλιθος,</a:t>
            </a:r>
            <a:endParaRPr lang="el-GR" sz="1200" dirty="0"/>
          </a:p>
        </p:txBody>
      </p:sp>
      <p:sp>
        <p:nvSpPr>
          <p:cNvPr id="9" name="8 - Ορθογώνιο"/>
          <p:cNvSpPr/>
          <p:nvPr/>
        </p:nvSpPr>
        <p:spPr>
          <a:xfrm>
            <a:off x="2428860" y="3437753"/>
            <a:ext cx="808235" cy="276999"/>
          </a:xfrm>
          <a:prstGeom prst="rect">
            <a:avLst/>
          </a:prstGeom>
        </p:spPr>
        <p:txBody>
          <a:bodyPr wrap="none">
            <a:spAutoFit/>
          </a:bodyPr>
          <a:lstStyle/>
          <a:p>
            <a:r>
              <a:rPr lang="el-GR" sz="1200" dirty="0" smtClean="0">
                <a:latin typeface="Times New Roman" pitchFamily="18" charset="0"/>
                <a:cs typeface="Times New Roman" pitchFamily="18" charset="0"/>
              </a:rPr>
              <a:t>Ασβέστης</a:t>
            </a:r>
            <a:endParaRPr lang="el-GR" sz="1200" dirty="0"/>
          </a:p>
        </p:txBody>
      </p:sp>
      <p:sp>
        <p:nvSpPr>
          <p:cNvPr id="12" name="11 - Ορθογώνιο"/>
          <p:cNvSpPr/>
          <p:nvPr/>
        </p:nvSpPr>
        <p:spPr>
          <a:xfrm>
            <a:off x="4261114" y="3437753"/>
            <a:ext cx="596638" cy="276999"/>
          </a:xfrm>
          <a:prstGeom prst="rect">
            <a:avLst/>
          </a:prstGeom>
        </p:spPr>
        <p:txBody>
          <a:bodyPr wrap="none">
            <a:spAutoFit/>
          </a:bodyPr>
          <a:lstStyle/>
          <a:p>
            <a:r>
              <a:rPr lang="el-GR" sz="1200" dirty="0" smtClean="0">
                <a:latin typeface="Times New Roman" pitchFamily="18" charset="0"/>
                <a:cs typeface="Times New Roman" pitchFamily="18" charset="0"/>
              </a:rPr>
              <a:t>Άμμος</a:t>
            </a:r>
            <a:endParaRPr lang="el-GR" sz="1200" dirty="0"/>
          </a:p>
        </p:txBody>
      </p:sp>
      <p:sp>
        <p:nvSpPr>
          <p:cNvPr id="13" name="12 - Ορθογώνιο"/>
          <p:cNvSpPr/>
          <p:nvPr/>
        </p:nvSpPr>
        <p:spPr>
          <a:xfrm>
            <a:off x="5643570" y="3429000"/>
            <a:ext cx="1176732" cy="276999"/>
          </a:xfrm>
          <a:prstGeom prst="rect">
            <a:avLst/>
          </a:prstGeom>
        </p:spPr>
        <p:txBody>
          <a:bodyPr wrap="none">
            <a:spAutoFit/>
          </a:bodyPr>
          <a:lstStyle/>
          <a:p>
            <a:pPr algn="ctr"/>
            <a:r>
              <a:rPr lang="el-GR" sz="1200" dirty="0" smtClean="0">
                <a:latin typeface="Times New Roman" pitchFamily="18" charset="0"/>
                <a:cs typeface="Times New Roman" pitchFamily="18" charset="0"/>
              </a:rPr>
              <a:t>Μαρμαρόσκονη</a:t>
            </a:r>
            <a:endParaRPr lang="el-GR"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 Εικόνα" descr="Ανώνυμο-1.png"/>
          <p:cNvPicPr>
            <a:picLocks noChangeAspect="1"/>
          </p:cNvPicPr>
          <p:nvPr/>
        </p:nvPicPr>
        <p:blipFill>
          <a:blip r:embed="rId3"/>
          <a:srcRect t="41299" b="-51430"/>
          <a:stretch>
            <a:fillRect/>
          </a:stretch>
        </p:blipFill>
        <p:spPr>
          <a:xfrm>
            <a:off x="0" y="0"/>
            <a:ext cx="9144000" cy="4572008"/>
          </a:xfrm>
          <a:prstGeom prst="rect">
            <a:avLst/>
          </a:prstGeom>
        </p:spPr>
      </p:pic>
      <p:sp>
        <p:nvSpPr>
          <p:cNvPr id="4" name="3 - Ορθογώνιο"/>
          <p:cNvSpPr/>
          <p:nvPr/>
        </p:nvSpPr>
        <p:spPr>
          <a:xfrm>
            <a:off x="357158" y="5572140"/>
            <a:ext cx="8358246" cy="923330"/>
          </a:xfrm>
          <a:prstGeom prst="rect">
            <a:avLst/>
          </a:prstGeom>
        </p:spPr>
        <p:txBody>
          <a:bodyPr wrap="square">
            <a:spAutoFit/>
          </a:bodyPr>
          <a:lstStyle/>
          <a:p>
            <a:pPr algn="just"/>
            <a:r>
              <a:rPr lang="el-GR" dirty="0">
                <a:latin typeface="Times New Roman" pitchFamily="18" charset="0"/>
                <a:cs typeface="Times New Roman" pitchFamily="18" charset="0"/>
              </a:rPr>
              <a:t>Ο ποιοτικότερος ασβέστης, ο λεγόμενος </a:t>
            </a:r>
            <a:r>
              <a:rPr lang="el-GR" b="1" dirty="0">
                <a:solidFill>
                  <a:schemeClr val="accent2">
                    <a:lumMod val="75000"/>
                  </a:schemeClr>
                </a:solidFill>
                <a:latin typeface="Times New Roman" pitchFamily="18" charset="0"/>
                <a:cs typeface="Times New Roman" pitchFamily="18" charset="0"/>
              </a:rPr>
              <a:t>παχύς</a:t>
            </a:r>
            <a:r>
              <a:rPr lang="el-GR" dirty="0">
                <a:latin typeface="Times New Roman" pitchFamily="18" charset="0"/>
                <a:cs typeface="Times New Roman" pitchFamily="18" charset="0"/>
              </a:rPr>
              <a:t>, έχει μικρή περιεκτικότητα σε προσμίξεις, είναι λευκός, έχει λιπαρή υφή, μεγάλη πλαστικότητα και ικανότητα να συγκρατεί μεγάλη ποσότητα άμμου. </a:t>
            </a:r>
          </a:p>
        </p:txBody>
      </p:sp>
      <p:sp>
        <p:nvSpPr>
          <p:cNvPr id="5" name="4 - Ορθογώνιο"/>
          <p:cNvSpPr/>
          <p:nvPr/>
        </p:nvSpPr>
        <p:spPr>
          <a:xfrm>
            <a:off x="285720" y="1380168"/>
            <a:ext cx="4286280" cy="1477328"/>
          </a:xfrm>
          <a:prstGeom prst="rect">
            <a:avLst/>
          </a:prstGeom>
        </p:spPr>
        <p:txBody>
          <a:bodyPr wrap="square">
            <a:spAutoFit/>
          </a:bodyPr>
          <a:lstStyle/>
          <a:p>
            <a:pPr algn="just">
              <a:buFont typeface="Arial" pitchFamily="34" charset="0"/>
              <a:buChar char="•"/>
            </a:pPr>
            <a:r>
              <a:rPr lang="el-GR" dirty="0">
                <a:latin typeface="Times New Roman" pitchFamily="18" charset="0"/>
                <a:cs typeface="Times New Roman" pitchFamily="18" charset="0"/>
              </a:rPr>
              <a:t>Ο </a:t>
            </a:r>
            <a:r>
              <a:rPr lang="el-GR" b="1" dirty="0">
                <a:solidFill>
                  <a:schemeClr val="accent2">
                    <a:lumMod val="75000"/>
                  </a:schemeClr>
                </a:solidFill>
                <a:latin typeface="Times New Roman" pitchFamily="18" charset="0"/>
                <a:cs typeface="Times New Roman" pitchFamily="18" charset="0"/>
              </a:rPr>
              <a:t>Ασβεστόλιθος</a:t>
            </a:r>
            <a:r>
              <a:rPr lang="el-GR" dirty="0">
                <a:solidFill>
                  <a:schemeClr val="accent2">
                    <a:lumMod val="75000"/>
                  </a:schemeClr>
                </a:solidFill>
                <a:latin typeface="Times New Roman" pitchFamily="18" charset="0"/>
                <a:cs typeface="Times New Roman" pitchFamily="18" charset="0"/>
              </a:rPr>
              <a:t> </a:t>
            </a:r>
            <a:r>
              <a:rPr lang="el-GR" dirty="0">
                <a:latin typeface="Times New Roman" pitchFamily="18" charset="0"/>
                <a:cs typeface="Times New Roman" pitchFamily="18" charset="0"/>
              </a:rPr>
              <a:t>είναι ένα πέτρωμα με κυριότερο συστατικό του τον ασβεστίτη</a:t>
            </a:r>
            <a:r>
              <a:rPr lang="el-GR" dirty="0" smtClean="0">
                <a:latin typeface="Times New Roman" pitchFamily="18" charset="0"/>
                <a:cs typeface="Times New Roman" pitchFamily="18" charset="0"/>
              </a:rPr>
              <a:t>.</a:t>
            </a:r>
            <a:r>
              <a:rPr lang="el-GR" dirty="0">
                <a:latin typeface="Times New Roman" pitchFamily="18" charset="0"/>
                <a:cs typeface="Times New Roman" pitchFamily="18" charset="0"/>
              </a:rPr>
              <a:t> Όσο πιο καθαρή είναι η χημική σύσταση του ασβεστόλιθου τόσο καλύτερη είναι η ποιότητα ασβέστη που </a:t>
            </a:r>
            <a:r>
              <a:rPr lang="el-GR" dirty="0" smtClean="0">
                <a:latin typeface="Times New Roman" pitchFamily="18" charset="0"/>
                <a:cs typeface="Times New Roman" pitchFamily="18" charset="0"/>
              </a:rPr>
              <a:t>αποδίδει.</a:t>
            </a:r>
            <a:endParaRPr lang="el-GR" dirty="0">
              <a:latin typeface="Times New Roman" pitchFamily="18" charset="0"/>
              <a:cs typeface="Times New Roman" pitchFamily="18" charset="0"/>
            </a:endParaRPr>
          </a:p>
        </p:txBody>
      </p:sp>
      <p:sp>
        <p:nvSpPr>
          <p:cNvPr id="7" name="6 - Ορθογώνιο"/>
          <p:cNvSpPr/>
          <p:nvPr/>
        </p:nvSpPr>
        <p:spPr>
          <a:xfrm>
            <a:off x="3000364" y="3857628"/>
            <a:ext cx="5572164" cy="923330"/>
          </a:xfrm>
          <a:prstGeom prst="rect">
            <a:avLst/>
          </a:prstGeom>
        </p:spPr>
        <p:txBody>
          <a:bodyPr wrap="square">
            <a:spAutoFit/>
          </a:bodyPr>
          <a:lstStyle/>
          <a:p>
            <a:pPr algn="just">
              <a:buFont typeface="Arial" pitchFamily="34" charset="0"/>
              <a:buChar char="•"/>
            </a:pPr>
            <a:r>
              <a:rPr lang="el-GR" dirty="0">
                <a:latin typeface="Times New Roman" pitchFamily="18" charset="0"/>
                <a:cs typeface="Times New Roman" pitchFamily="18" charset="0"/>
              </a:rPr>
              <a:t>Ο </a:t>
            </a:r>
            <a:r>
              <a:rPr lang="el-GR" b="1" dirty="0">
                <a:solidFill>
                  <a:schemeClr val="accent2">
                    <a:lumMod val="75000"/>
                  </a:schemeClr>
                </a:solidFill>
                <a:latin typeface="Times New Roman" pitchFamily="18" charset="0"/>
                <a:cs typeface="Times New Roman" pitchFamily="18" charset="0"/>
              </a:rPr>
              <a:t>ασβέστης</a:t>
            </a:r>
            <a:r>
              <a:rPr lang="el-GR" dirty="0">
                <a:solidFill>
                  <a:schemeClr val="accent2">
                    <a:lumMod val="75000"/>
                  </a:schemeClr>
                </a:solidFill>
                <a:latin typeface="Times New Roman" pitchFamily="18" charset="0"/>
                <a:cs typeface="Times New Roman" pitchFamily="18" charset="0"/>
              </a:rPr>
              <a:t>, </a:t>
            </a:r>
            <a:r>
              <a:rPr lang="el-GR" dirty="0">
                <a:latin typeface="Times New Roman" pitchFamily="18" charset="0"/>
                <a:cs typeface="Times New Roman" pitchFamily="18" charset="0"/>
              </a:rPr>
              <a:t>μία από τις πιο σημαντικές αερικές κονίες, αποτελεί το συνηθέστερο συνδετικό - συγκολλητικό μέσο στις τοιχογραφίες από την νεολιθική εποχή μέχρι σήμερα. </a:t>
            </a:r>
          </a:p>
        </p:txBody>
      </p:sp>
      <p:pic>
        <p:nvPicPr>
          <p:cNvPr id="8" name="7 - Εικόνα" descr="Ανώνυμο-1.png"/>
          <p:cNvPicPr>
            <a:picLocks noChangeAspect="1"/>
          </p:cNvPicPr>
          <p:nvPr/>
        </p:nvPicPr>
        <p:blipFill>
          <a:blip r:embed="rId4"/>
          <a:stretch>
            <a:fillRect/>
          </a:stretch>
        </p:blipFill>
        <p:spPr>
          <a:xfrm>
            <a:off x="5357818" y="1071546"/>
            <a:ext cx="2714644" cy="2067381"/>
          </a:xfrm>
          <a:prstGeom prst="rect">
            <a:avLst/>
          </a:prstGeom>
        </p:spPr>
      </p:pic>
      <p:pic>
        <p:nvPicPr>
          <p:cNvPr id="4102" name="Picture 6"/>
          <p:cNvPicPr>
            <a:picLocks noChangeAspect="1" noChangeArrowheads="1"/>
          </p:cNvPicPr>
          <p:nvPr/>
        </p:nvPicPr>
        <p:blipFill>
          <a:blip r:embed="rId5"/>
          <a:srcRect/>
          <a:stretch>
            <a:fillRect/>
          </a:stretch>
        </p:blipFill>
        <p:spPr bwMode="auto">
          <a:xfrm>
            <a:off x="428596" y="3286124"/>
            <a:ext cx="2435788" cy="1922458"/>
          </a:xfrm>
          <a:prstGeom prst="rect">
            <a:avLst/>
          </a:prstGeom>
          <a:noFill/>
          <a:ln w="9525">
            <a:noFill/>
            <a:miter lim="800000"/>
            <a:headEnd/>
            <a:tailEnd/>
          </a:ln>
          <a:effectLst/>
        </p:spPr>
      </p:pic>
      <p:sp>
        <p:nvSpPr>
          <p:cNvPr id="12" name="11 - TextBox"/>
          <p:cNvSpPr txBox="1"/>
          <p:nvPr/>
        </p:nvSpPr>
        <p:spPr>
          <a:xfrm>
            <a:off x="3378085" y="395567"/>
            <a:ext cx="2336923"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Ο ΑΣΒΕΣΤΗΣ</a:t>
            </a:r>
            <a:endParaRPr lang="el-GR"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18 - Εικόνα" descr="Ανώνυμο-1.jpg"/>
          <p:cNvPicPr>
            <a:picLocks noChangeAspect="1"/>
          </p:cNvPicPr>
          <p:nvPr/>
        </p:nvPicPr>
        <p:blipFill>
          <a:blip r:embed="rId3"/>
          <a:stretch>
            <a:fillRect/>
          </a:stretch>
        </p:blipFill>
        <p:spPr>
          <a:xfrm>
            <a:off x="0" y="1285860"/>
            <a:ext cx="9144000" cy="5572164"/>
          </a:xfrm>
          <a:prstGeom prst="rect">
            <a:avLst/>
          </a:prstGeom>
        </p:spPr>
      </p:pic>
      <p:pic>
        <p:nvPicPr>
          <p:cNvPr id="1028" name="Picture 4"/>
          <p:cNvPicPr>
            <a:picLocks noChangeAspect="1" noChangeArrowheads="1"/>
          </p:cNvPicPr>
          <p:nvPr/>
        </p:nvPicPr>
        <p:blipFill>
          <a:blip r:embed="rId4"/>
          <a:srcRect/>
          <a:stretch>
            <a:fillRect/>
          </a:stretch>
        </p:blipFill>
        <p:spPr bwMode="auto">
          <a:xfrm>
            <a:off x="-9525" y="1285859"/>
            <a:ext cx="9163050" cy="5572165"/>
          </a:xfrm>
          <a:prstGeom prst="rect">
            <a:avLst/>
          </a:prstGeom>
          <a:noFill/>
          <a:ln w="9525">
            <a:noFill/>
            <a:miter lim="800000"/>
            <a:headEnd/>
            <a:tailEnd/>
          </a:ln>
          <a:effectLst/>
        </p:spPr>
      </p:pic>
      <p:pic>
        <p:nvPicPr>
          <p:cNvPr id="3" name="2 - Εικόνα" descr="Ανώνυμο-1.png"/>
          <p:cNvPicPr>
            <a:picLocks noChangeAspect="1"/>
          </p:cNvPicPr>
          <p:nvPr/>
        </p:nvPicPr>
        <p:blipFill>
          <a:blip r:embed="rId5"/>
          <a:srcRect t="51364" r="57815" b="35570"/>
          <a:stretch>
            <a:fillRect/>
          </a:stretch>
        </p:blipFill>
        <p:spPr>
          <a:xfrm>
            <a:off x="0" y="-24"/>
            <a:ext cx="9144000" cy="1285860"/>
          </a:xfrm>
          <a:prstGeom prst="rect">
            <a:avLst/>
          </a:prstGeom>
          <a:noFill/>
          <a:ln>
            <a:noFill/>
          </a:ln>
        </p:spPr>
      </p:pic>
      <p:sp>
        <p:nvSpPr>
          <p:cNvPr id="18" name="17 - TextBox"/>
          <p:cNvSpPr txBox="1"/>
          <p:nvPr/>
        </p:nvSpPr>
        <p:spPr>
          <a:xfrm>
            <a:off x="2363068" y="357166"/>
            <a:ext cx="4494948"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Ο ΚΥΚΛΟΣ ΤΟΥ ΑΣΒΕΣΤΗ</a:t>
            </a:r>
            <a:endParaRPr lang="el-GR" sz="2800" dirty="0">
              <a:latin typeface="Times New Roman" pitchFamily="18" charset="0"/>
              <a:cs typeface="Times New Roman" pitchFamily="18" charset="0"/>
            </a:endParaRPr>
          </a:p>
        </p:txBody>
      </p:sp>
      <p:sp>
        <p:nvSpPr>
          <p:cNvPr id="20" name="19 - TextBox"/>
          <p:cNvSpPr txBox="1"/>
          <p:nvPr/>
        </p:nvSpPr>
        <p:spPr>
          <a:xfrm>
            <a:off x="3643306" y="1928802"/>
            <a:ext cx="2249782" cy="1169551"/>
          </a:xfrm>
          <a:prstGeom prst="rect">
            <a:avLst/>
          </a:prstGeom>
          <a:noFill/>
        </p:spPr>
        <p:txBody>
          <a:bodyPr wrap="none" rtlCol="0">
            <a:spAutoFit/>
          </a:bodyPr>
          <a:lstStyle/>
          <a:p>
            <a:pPr algn="ctr"/>
            <a:r>
              <a:rPr lang="el-GR" sz="2800" dirty="0" smtClean="0">
                <a:solidFill>
                  <a:schemeClr val="bg1"/>
                </a:solidFill>
                <a:latin typeface="Times New Roman" pitchFamily="18" charset="0"/>
                <a:cs typeface="Times New Roman" pitchFamily="18" charset="0"/>
              </a:rPr>
              <a:t>Ασβεστόλιθος</a:t>
            </a:r>
          </a:p>
          <a:p>
            <a:pPr algn="ctr"/>
            <a:r>
              <a:rPr lang="el-GR" dirty="0" smtClean="0">
                <a:solidFill>
                  <a:schemeClr val="accent5">
                    <a:lumMod val="50000"/>
                  </a:schemeClr>
                </a:solidFill>
                <a:latin typeface="Times New Roman" pitchFamily="18" charset="0"/>
                <a:cs typeface="Times New Roman" pitchFamily="18" charset="0"/>
              </a:rPr>
              <a:t>Ανθρακικό ασβέστιο</a:t>
            </a:r>
          </a:p>
          <a:p>
            <a:pPr algn="ctr"/>
            <a:r>
              <a:rPr lang="en-US" sz="2400" dirty="0" smtClean="0">
                <a:solidFill>
                  <a:schemeClr val="accent5">
                    <a:lumMod val="50000"/>
                  </a:schemeClr>
                </a:solidFill>
                <a:latin typeface="Times New Roman" pitchFamily="18" charset="0"/>
                <a:cs typeface="Times New Roman" pitchFamily="18" charset="0"/>
              </a:rPr>
              <a:t>CaCO3</a:t>
            </a:r>
            <a:r>
              <a:rPr lang="el-GR" sz="2400" b="1" dirty="0" smtClean="0">
                <a:solidFill>
                  <a:schemeClr val="accent5">
                    <a:lumMod val="50000"/>
                  </a:schemeClr>
                </a:solidFill>
                <a:latin typeface="Times New Roman" pitchFamily="18" charset="0"/>
                <a:cs typeface="Times New Roman" pitchFamily="18" charset="0"/>
              </a:rPr>
              <a:t> </a:t>
            </a:r>
            <a:endParaRPr lang="el-GR" sz="2400" b="1" dirty="0">
              <a:solidFill>
                <a:schemeClr val="accent5">
                  <a:lumMod val="50000"/>
                </a:schemeClr>
              </a:solidFill>
              <a:latin typeface="Times New Roman" pitchFamily="18" charset="0"/>
              <a:cs typeface="Times New Roman" pitchFamily="18" charset="0"/>
            </a:endParaRPr>
          </a:p>
        </p:txBody>
      </p:sp>
      <p:sp>
        <p:nvSpPr>
          <p:cNvPr id="21" name="20 - TextBox"/>
          <p:cNvSpPr txBox="1"/>
          <p:nvPr/>
        </p:nvSpPr>
        <p:spPr>
          <a:xfrm>
            <a:off x="5297247" y="4786322"/>
            <a:ext cx="3060966" cy="1169551"/>
          </a:xfrm>
          <a:prstGeom prst="rect">
            <a:avLst/>
          </a:prstGeom>
          <a:noFill/>
        </p:spPr>
        <p:txBody>
          <a:bodyPr wrap="none" rtlCol="0">
            <a:spAutoFit/>
          </a:bodyPr>
          <a:lstStyle/>
          <a:p>
            <a:pPr algn="ctr"/>
            <a:r>
              <a:rPr lang="el-GR" sz="2800" dirty="0" smtClean="0">
                <a:solidFill>
                  <a:schemeClr val="bg1"/>
                </a:solidFill>
                <a:latin typeface="Times New Roman" pitchFamily="18" charset="0"/>
                <a:cs typeface="Times New Roman" pitchFamily="18" charset="0"/>
              </a:rPr>
              <a:t>Καμένος Ασβέστης </a:t>
            </a:r>
          </a:p>
          <a:p>
            <a:pPr algn="ctr"/>
            <a:r>
              <a:rPr lang="el-GR" dirty="0" smtClean="0">
                <a:solidFill>
                  <a:schemeClr val="accent5">
                    <a:lumMod val="50000"/>
                  </a:schemeClr>
                </a:solidFill>
                <a:latin typeface="Times New Roman" pitchFamily="18" charset="0"/>
                <a:cs typeface="Times New Roman" pitchFamily="18" charset="0"/>
              </a:rPr>
              <a:t>Οξείδιο του ασβεστίου</a:t>
            </a:r>
          </a:p>
          <a:p>
            <a:pPr algn="ctr"/>
            <a:r>
              <a:rPr lang="en-US" sz="2400" dirty="0" smtClean="0">
                <a:solidFill>
                  <a:schemeClr val="accent5">
                    <a:lumMod val="50000"/>
                  </a:schemeClr>
                </a:solidFill>
                <a:latin typeface="Times New Roman" pitchFamily="18" charset="0"/>
                <a:cs typeface="Times New Roman" pitchFamily="18" charset="0"/>
              </a:rPr>
              <a:t>CaO</a:t>
            </a:r>
            <a:endParaRPr lang="el-GR" sz="2400" dirty="0">
              <a:solidFill>
                <a:schemeClr val="accent5">
                  <a:lumMod val="50000"/>
                </a:schemeClr>
              </a:solidFill>
              <a:latin typeface="Times New Roman" pitchFamily="18" charset="0"/>
              <a:cs typeface="Times New Roman" pitchFamily="18" charset="0"/>
            </a:endParaRPr>
          </a:p>
        </p:txBody>
      </p:sp>
      <p:sp>
        <p:nvSpPr>
          <p:cNvPr id="22" name="21 - TextBox"/>
          <p:cNvSpPr txBox="1"/>
          <p:nvPr/>
        </p:nvSpPr>
        <p:spPr>
          <a:xfrm>
            <a:off x="714348" y="4572008"/>
            <a:ext cx="3309945" cy="1169551"/>
          </a:xfrm>
          <a:prstGeom prst="rect">
            <a:avLst/>
          </a:prstGeom>
          <a:noFill/>
        </p:spPr>
        <p:txBody>
          <a:bodyPr wrap="none" rtlCol="0">
            <a:spAutoFit/>
          </a:bodyPr>
          <a:lstStyle/>
          <a:p>
            <a:pPr algn="ctr"/>
            <a:r>
              <a:rPr lang="el-GR" sz="2800" dirty="0" smtClean="0">
                <a:solidFill>
                  <a:schemeClr val="bg1"/>
                </a:solidFill>
                <a:latin typeface="Times New Roman" pitchFamily="18" charset="0"/>
                <a:cs typeface="Times New Roman" pitchFamily="18" charset="0"/>
              </a:rPr>
              <a:t>Σβησμένος Ασβέστης</a:t>
            </a:r>
          </a:p>
          <a:p>
            <a:pPr algn="ctr"/>
            <a:r>
              <a:rPr lang="el-GR" dirty="0" smtClean="0">
                <a:solidFill>
                  <a:schemeClr val="accent5">
                    <a:lumMod val="50000"/>
                  </a:schemeClr>
                </a:solidFill>
                <a:latin typeface="Times New Roman" pitchFamily="18" charset="0"/>
                <a:cs typeface="Times New Roman" pitchFamily="18" charset="0"/>
              </a:rPr>
              <a:t>Υδροξείδιο του ασβεστίου</a:t>
            </a:r>
          </a:p>
          <a:p>
            <a:pPr algn="ctr"/>
            <a:r>
              <a:rPr lang="en-US" sz="2400" dirty="0" smtClean="0">
                <a:solidFill>
                  <a:schemeClr val="accent5">
                    <a:lumMod val="50000"/>
                  </a:schemeClr>
                </a:solidFill>
                <a:latin typeface="Times New Roman" pitchFamily="18" charset="0"/>
                <a:cs typeface="Times New Roman" pitchFamily="18" charset="0"/>
              </a:rPr>
              <a:t>Ca(OH)2</a:t>
            </a:r>
            <a:endParaRPr lang="el-GR" sz="2400" dirty="0">
              <a:solidFill>
                <a:schemeClr val="accent5">
                  <a:lumMod val="50000"/>
                </a:schemeClr>
              </a:solidFill>
              <a:latin typeface="Times New Roman" pitchFamily="18" charset="0"/>
              <a:cs typeface="Times New Roman" pitchFamily="18" charset="0"/>
            </a:endParaRPr>
          </a:p>
        </p:txBody>
      </p:sp>
      <p:sp>
        <p:nvSpPr>
          <p:cNvPr id="23" name="22 - TextBox"/>
          <p:cNvSpPr txBox="1"/>
          <p:nvPr/>
        </p:nvSpPr>
        <p:spPr>
          <a:xfrm>
            <a:off x="7369746" y="2786058"/>
            <a:ext cx="1059906" cy="707886"/>
          </a:xfrm>
          <a:prstGeom prst="rect">
            <a:avLst/>
          </a:prstGeom>
          <a:noFill/>
        </p:spPr>
        <p:txBody>
          <a:bodyPr wrap="none" rtlCol="0">
            <a:spAutoFit/>
          </a:bodyPr>
          <a:lstStyle/>
          <a:p>
            <a:r>
              <a:rPr lang="el-GR" sz="2000" dirty="0" smtClean="0">
                <a:solidFill>
                  <a:schemeClr val="bg1"/>
                </a:solidFill>
                <a:latin typeface="Times New Roman" pitchFamily="18" charset="0"/>
                <a:cs typeface="Times New Roman" pitchFamily="18" charset="0"/>
              </a:rPr>
              <a:t>Καύση</a:t>
            </a:r>
          </a:p>
          <a:p>
            <a:r>
              <a:rPr lang="el-GR" sz="2000" dirty="0" smtClean="0">
                <a:solidFill>
                  <a:schemeClr val="bg1"/>
                </a:solidFill>
                <a:latin typeface="Times New Roman" pitchFamily="18" charset="0"/>
                <a:cs typeface="Times New Roman" pitchFamily="18" charset="0"/>
              </a:rPr>
              <a:t>(900</a:t>
            </a:r>
            <a:r>
              <a:rPr lang="el-GR" sz="2000" baseline="30000" dirty="0" smtClean="0">
                <a:solidFill>
                  <a:schemeClr val="bg1"/>
                </a:solidFill>
                <a:latin typeface="Times New Roman" pitchFamily="18" charset="0"/>
                <a:cs typeface="Times New Roman" pitchFamily="18" charset="0"/>
              </a:rPr>
              <a:t>ο</a:t>
            </a:r>
            <a:r>
              <a:rPr lang="en-US" sz="2000" dirty="0">
                <a:solidFill>
                  <a:schemeClr val="bg1"/>
                </a:solidFill>
                <a:latin typeface="Times New Roman" pitchFamily="18" charset="0"/>
                <a:cs typeface="Times New Roman" pitchFamily="18" charset="0"/>
              </a:rPr>
              <a:t> </a:t>
            </a:r>
            <a:r>
              <a:rPr lang="en-US" sz="2000" dirty="0" smtClean="0">
                <a:solidFill>
                  <a:schemeClr val="bg1"/>
                </a:solidFill>
                <a:latin typeface="Times New Roman" pitchFamily="18" charset="0"/>
                <a:cs typeface="Times New Roman" pitchFamily="18" charset="0"/>
              </a:rPr>
              <a:t>C)</a:t>
            </a:r>
            <a:endParaRPr lang="el-GR" sz="2000" dirty="0">
              <a:solidFill>
                <a:schemeClr val="bg1"/>
              </a:solidFill>
              <a:latin typeface="Times New Roman" pitchFamily="18" charset="0"/>
              <a:cs typeface="Times New Roman" pitchFamily="18" charset="0"/>
            </a:endParaRPr>
          </a:p>
        </p:txBody>
      </p:sp>
      <p:sp>
        <p:nvSpPr>
          <p:cNvPr id="25" name="24 - TextBox"/>
          <p:cNvSpPr txBox="1"/>
          <p:nvPr/>
        </p:nvSpPr>
        <p:spPr>
          <a:xfrm>
            <a:off x="2500298" y="6143644"/>
            <a:ext cx="3142207" cy="400110"/>
          </a:xfrm>
          <a:prstGeom prst="rect">
            <a:avLst/>
          </a:prstGeom>
          <a:noFill/>
        </p:spPr>
        <p:txBody>
          <a:bodyPr wrap="none" rtlCol="0">
            <a:spAutoFit/>
          </a:bodyPr>
          <a:lstStyle/>
          <a:p>
            <a:r>
              <a:rPr lang="el-GR" sz="2000" dirty="0" smtClean="0">
                <a:solidFill>
                  <a:schemeClr val="bg1"/>
                </a:solidFill>
                <a:latin typeface="Times New Roman" pitchFamily="18" charset="0"/>
                <a:cs typeface="Times New Roman" pitchFamily="18" charset="0"/>
              </a:rPr>
              <a:t>Σβήσιμο (Προσθήκη νερού) </a:t>
            </a:r>
            <a:endParaRPr lang="el-GR" sz="2000" dirty="0">
              <a:solidFill>
                <a:schemeClr val="bg1"/>
              </a:solidFill>
              <a:latin typeface="Times New Roman" pitchFamily="18" charset="0"/>
              <a:cs typeface="Times New Roman" pitchFamily="18" charset="0"/>
            </a:endParaRPr>
          </a:p>
        </p:txBody>
      </p:sp>
      <p:sp>
        <p:nvSpPr>
          <p:cNvPr id="29" name="28 - TextBox"/>
          <p:cNvSpPr txBox="1"/>
          <p:nvPr/>
        </p:nvSpPr>
        <p:spPr>
          <a:xfrm>
            <a:off x="285720" y="2643182"/>
            <a:ext cx="1726114" cy="400110"/>
          </a:xfrm>
          <a:prstGeom prst="rect">
            <a:avLst/>
          </a:prstGeom>
          <a:noFill/>
        </p:spPr>
        <p:txBody>
          <a:bodyPr wrap="none" rtlCol="0">
            <a:spAutoFit/>
          </a:bodyPr>
          <a:lstStyle/>
          <a:p>
            <a:r>
              <a:rPr lang="el-GR" sz="2000" dirty="0" smtClean="0">
                <a:solidFill>
                  <a:schemeClr val="bg1"/>
                </a:solidFill>
                <a:latin typeface="Times New Roman" pitchFamily="18" charset="0"/>
                <a:cs typeface="Times New Roman" pitchFamily="18" charset="0"/>
              </a:rPr>
              <a:t>Ενανθράκωση </a:t>
            </a:r>
            <a:endParaRPr lang="el-GR" sz="2000" dirty="0">
              <a:solidFill>
                <a:schemeClr val="bg1"/>
              </a:solidFill>
              <a:latin typeface="Times New Roman" pitchFamily="18" charset="0"/>
              <a:cs typeface="Times New Roman" pitchFamily="18" charset="0"/>
            </a:endParaRPr>
          </a:p>
        </p:txBody>
      </p:sp>
      <p:cxnSp>
        <p:nvCxnSpPr>
          <p:cNvPr id="31" name="30 - Ευθύγραμμο βέλος σύνδεσης"/>
          <p:cNvCxnSpPr/>
          <p:nvPr/>
        </p:nvCxnSpPr>
        <p:spPr>
          <a:xfrm flipV="1">
            <a:off x="7358084" y="2143117"/>
            <a:ext cx="642939" cy="571503"/>
          </a:xfrm>
          <a:prstGeom prst="straightConnector1">
            <a:avLst/>
          </a:prstGeom>
          <a:ln w="635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34 - TextBox"/>
          <p:cNvSpPr txBox="1"/>
          <p:nvPr/>
        </p:nvSpPr>
        <p:spPr>
          <a:xfrm>
            <a:off x="6786578" y="1928802"/>
            <a:ext cx="798617" cy="523220"/>
          </a:xfrm>
          <a:prstGeom prst="rect">
            <a:avLst/>
          </a:prstGeom>
          <a:noFill/>
        </p:spPr>
        <p:txBody>
          <a:bodyPr wrap="none" rtlCol="0">
            <a:spAutoFit/>
          </a:bodyPr>
          <a:lstStyle/>
          <a:p>
            <a:r>
              <a:rPr lang="en-US" sz="2800" dirty="0" smtClean="0">
                <a:solidFill>
                  <a:schemeClr val="bg1"/>
                </a:solidFill>
                <a:latin typeface="Times New Roman" pitchFamily="18" charset="0"/>
                <a:cs typeface="Times New Roman" pitchFamily="18" charset="0"/>
              </a:rPr>
              <a:t>CO</a:t>
            </a:r>
            <a:r>
              <a:rPr lang="en-US" dirty="0" smtClean="0">
                <a:solidFill>
                  <a:schemeClr val="bg1"/>
                </a:solidFill>
                <a:latin typeface="Times New Roman" pitchFamily="18" charset="0"/>
                <a:cs typeface="Times New Roman" pitchFamily="18" charset="0"/>
              </a:rPr>
              <a:t>2</a:t>
            </a:r>
            <a:endParaRPr lang="el-GR" dirty="0">
              <a:solidFill>
                <a:schemeClr val="bg1"/>
              </a:solidFill>
              <a:latin typeface="Times New Roman" pitchFamily="18" charset="0"/>
              <a:cs typeface="Times New Roman" pitchFamily="18" charset="0"/>
            </a:endParaRPr>
          </a:p>
        </p:txBody>
      </p:sp>
      <p:cxnSp>
        <p:nvCxnSpPr>
          <p:cNvPr id="42" name="41 - Ευθύγραμμο βέλος σύνδεσης"/>
          <p:cNvCxnSpPr/>
          <p:nvPr/>
        </p:nvCxnSpPr>
        <p:spPr>
          <a:xfrm rot="16200000" flipV="1">
            <a:off x="1250133" y="2035958"/>
            <a:ext cx="642942" cy="571505"/>
          </a:xfrm>
          <a:prstGeom prst="straightConnector1">
            <a:avLst/>
          </a:prstGeom>
          <a:ln w="635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45 - Ευθύγραμμο βέλος σύνδεσης"/>
          <p:cNvCxnSpPr/>
          <p:nvPr/>
        </p:nvCxnSpPr>
        <p:spPr>
          <a:xfrm rot="16200000" flipH="1">
            <a:off x="1153284" y="3275815"/>
            <a:ext cx="609904" cy="487645"/>
          </a:xfrm>
          <a:prstGeom prst="straightConnector1">
            <a:avLst/>
          </a:prstGeom>
          <a:ln w="635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49" name="48 - TextBox"/>
          <p:cNvSpPr txBox="1"/>
          <p:nvPr/>
        </p:nvSpPr>
        <p:spPr>
          <a:xfrm>
            <a:off x="571472" y="3429000"/>
            <a:ext cx="914033" cy="523220"/>
          </a:xfrm>
          <a:prstGeom prst="rect">
            <a:avLst/>
          </a:prstGeom>
          <a:noFill/>
        </p:spPr>
        <p:txBody>
          <a:bodyPr wrap="none" rtlCol="0">
            <a:spAutoFit/>
          </a:bodyPr>
          <a:lstStyle/>
          <a:p>
            <a:r>
              <a:rPr lang="en-US" sz="2800" dirty="0" smtClean="0">
                <a:solidFill>
                  <a:schemeClr val="bg1"/>
                </a:solidFill>
                <a:latin typeface="Times New Roman" pitchFamily="18" charset="0"/>
                <a:cs typeface="Times New Roman" pitchFamily="18" charset="0"/>
              </a:rPr>
              <a:t>CO</a:t>
            </a:r>
            <a:r>
              <a:rPr lang="en-US" dirty="0" smtClean="0">
                <a:solidFill>
                  <a:schemeClr val="bg1"/>
                </a:solidFill>
                <a:latin typeface="Times New Roman" pitchFamily="18" charset="0"/>
                <a:cs typeface="Times New Roman" pitchFamily="18" charset="0"/>
              </a:rPr>
              <a:t>2  </a:t>
            </a:r>
            <a:endParaRPr lang="el-GR" dirty="0">
              <a:solidFill>
                <a:schemeClr val="bg1"/>
              </a:solidFill>
              <a:latin typeface="Times New Roman" pitchFamily="18" charset="0"/>
              <a:cs typeface="Times New Roman" pitchFamily="18" charset="0"/>
            </a:endParaRPr>
          </a:p>
        </p:txBody>
      </p:sp>
      <p:sp>
        <p:nvSpPr>
          <p:cNvPr id="52" name="51 - TextBox"/>
          <p:cNvSpPr txBox="1"/>
          <p:nvPr/>
        </p:nvSpPr>
        <p:spPr>
          <a:xfrm>
            <a:off x="1857356" y="1857364"/>
            <a:ext cx="806631" cy="523220"/>
          </a:xfrm>
          <a:prstGeom prst="rect">
            <a:avLst/>
          </a:prstGeom>
          <a:noFill/>
        </p:spPr>
        <p:txBody>
          <a:bodyPr wrap="none" rtlCol="0">
            <a:spAutoFit/>
          </a:bodyPr>
          <a:lstStyle/>
          <a:p>
            <a:r>
              <a:rPr lang="en-US" sz="2800" dirty="0" smtClean="0">
                <a:solidFill>
                  <a:schemeClr val="bg1"/>
                </a:solidFill>
                <a:latin typeface="Times New Roman" pitchFamily="18" charset="0"/>
                <a:cs typeface="Times New Roman" pitchFamily="18" charset="0"/>
              </a:rPr>
              <a:t>H</a:t>
            </a:r>
            <a:r>
              <a:rPr lang="en-US" sz="1600" dirty="0" smtClean="0">
                <a:solidFill>
                  <a:schemeClr val="bg1"/>
                </a:solidFill>
                <a:latin typeface="Times New Roman" pitchFamily="18" charset="0"/>
                <a:cs typeface="Times New Roman" pitchFamily="18" charset="0"/>
              </a:rPr>
              <a:t>2</a:t>
            </a:r>
            <a:r>
              <a:rPr lang="en-US" sz="2800" dirty="0" smtClean="0">
                <a:solidFill>
                  <a:schemeClr val="bg1"/>
                </a:solidFill>
                <a:latin typeface="Times New Roman" pitchFamily="18" charset="0"/>
                <a:cs typeface="Times New Roman" pitchFamily="18" charset="0"/>
              </a:rPr>
              <a:t>O</a:t>
            </a:r>
            <a:endParaRPr lang="el-GR" sz="2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Ανώνυμο-1.png"/>
          <p:cNvPicPr>
            <a:picLocks noChangeAspect="1"/>
          </p:cNvPicPr>
          <p:nvPr/>
        </p:nvPicPr>
        <p:blipFill>
          <a:blip r:embed="rId3"/>
          <a:srcRect t="41299" b="-51430"/>
          <a:stretch>
            <a:fillRect/>
          </a:stretch>
        </p:blipFill>
        <p:spPr>
          <a:xfrm>
            <a:off x="32" y="0"/>
            <a:ext cx="9144000" cy="4572008"/>
          </a:xfrm>
          <a:prstGeom prst="rect">
            <a:avLst/>
          </a:prstGeom>
        </p:spPr>
      </p:pic>
      <p:pic>
        <p:nvPicPr>
          <p:cNvPr id="2049" name="Picture 1" descr="Ανώνυμο-3"/>
          <p:cNvPicPr>
            <a:picLocks noChangeAspect="1" noChangeArrowheads="1"/>
          </p:cNvPicPr>
          <p:nvPr/>
        </p:nvPicPr>
        <p:blipFill>
          <a:blip r:embed="rId4"/>
          <a:srcRect l="70252" t="6250" r="2776" b="9375"/>
          <a:stretch>
            <a:fillRect/>
          </a:stretch>
        </p:blipFill>
        <p:spPr bwMode="auto">
          <a:xfrm>
            <a:off x="285720" y="2202412"/>
            <a:ext cx="1891977" cy="1655216"/>
          </a:xfrm>
          <a:prstGeom prst="rect">
            <a:avLst/>
          </a:prstGeom>
          <a:noFill/>
          <a:ln w="9525">
            <a:noFill/>
            <a:miter lim="800000"/>
            <a:headEnd/>
            <a:tailEnd/>
          </a:ln>
        </p:spPr>
      </p:pic>
      <p:sp>
        <p:nvSpPr>
          <p:cNvPr id="4" name="3 - Ορθογώνιο"/>
          <p:cNvSpPr/>
          <p:nvPr/>
        </p:nvSpPr>
        <p:spPr>
          <a:xfrm>
            <a:off x="285720" y="4214818"/>
            <a:ext cx="8501122" cy="584775"/>
          </a:xfrm>
          <a:prstGeom prst="rect">
            <a:avLst/>
          </a:prstGeom>
        </p:spPr>
        <p:txBody>
          <a:bodyPr wrap="square">
            <a:spAutoFit/>
          </a:bodyPr>
          <a:lstStyle/>
          <a:p>
            <a:pPr algn="just">
              <a:buFont typeface="Arial" pitchFamily="34" charset="0"/>
              <a:buChar char="•"/>
            </a:pPr>
            <a:r>
              <a:rPr lang="el-GR" sz="1600" dirty="0">
                <a:latin typeface="Times New Roman" pitchFamily="18" charset="0"/>
                <a:cs typeface="Times New Roman" pitchFamily="18" charset="0"/>
              </a:rPr>
              <a:t>Η </a:t>
            </a:r>
            <a:r>
              <a:rPr lang="el-GR" sz="1600" dirty="0">
                <a:solidFill>
                  <a:schemeClr val="accent2">
                    <a:lumMod val="75000"/>
                  </a:schemeClr>
                </a:solidFill>
                <a:latin typeface="Times New Roman" pitchFamily="18" charset="0"/>
                <a:cs typeface="Times New Roman" pitchFamily="18" charset="0"/>
              </a:rPr>
              <a:t>άμμος</a:t>
            </a:r>
            <a:r>
              <a:rPr lang="el-GR" sz="1600" dirty="0">
                <a:latin typeface="Times New Roman" pitchFamily="18" charset="0"/>
                <a:cs typeface="Times New Roman" pitchFamily="18" charset="0"/>
              </a:rPr>
              <a:t> είναι ένα φυσικό κοκκώδες αδρανές υλικό που αποτελείται από πολύ λεπτά πετρώματα και ορυκτά </a:t>
            </a:r>
            <a:r>
              <a:rPr lang="el-GR" sz="1600" dirty="0" smtClean="0">
                <a:latin typeface="Times New Roman" pitchFamily="18" charset="0"/>
                <a:cs typeface="Times New Roman" pitchFamily="18" charset="0"/>
              </a:rPr>
              <a:t>σωματίδια</a:t>
            </a:r>
            <a:r>
              <a:rPr lang="en-US" sz="1600" dirty="0" smtClean="0">
                <a:latin typeface="Times New Roman" pitchFamily="18" charset="0"/>
                <a:cs typeface="Times New Roman" pitchFamily="18" charset="0"/>
              </a:rPr>
              <a:t>.</a:t>
            </a:r>
            <a:endParaRPr lang="el-GR" sz="1600" dirty="0">
              <a:latin typeface="Times New Roman" pitchFamily="18" charset="0"/>
              <a:cs typeface="Times New Roman" pitchFamily="18" charset="0"/>
            </a:endParaRPr>
          </a:p>
        </p:txBody>
      </p:sp>
      <p:sp>
        <p:nvSpPr>
          <p:cNvPr id="6" name="5 - Ορθογώνιο"/>
          <p:cNvSpPr/>
          <p:nvPr/>
        </p:nvSpPr>
        <p:spPr>
          <a:xfrm>
            <a:off x="357158" y="1142984"/>
            <a:ext cx="8429684" cy="923330"/>
          </a:xfrm>
          <a:prstGeom prst="rect">
            <a:avLst/>
          </a:prstGeom>
        </p:spPr>
        <p:txBody>
          <a:bodyPr wrap="square">
            <a:spAutoFit/>
          </a:bodyPr>
          <a:lstStyle/>
          <a:p>
            <a:pPr algn="just"/>
            <a:r>
              <a:rPr lang="el-GR" dirty="0">
                <a:latin typeface="Times New Roman" pitchFamily="18" charset="0"/>
                <a:cs typeface="Times New Roman" pitchFamily="18" charset="0"/>
              </a:rPr>
              <a:t>Τα</a:t>
            </a:r>
            <a:r>
              <a:rPr lang="el-GR" dirty="0">
                <a:solidFill>
                  <a:schemeClr val="accent2">
                    <a:lumMod val="75000"/>
                  </a:schemeClr>
                </a:solidFill>
                <a:latin typeface="Times New Roman" pitchFamily="18" charset="0"/>
                <a:cs typeface="Times New Roman" pitchFamily="18" charset="0"/>
              </a:rPr>
              <a:t> αδρανή </a:t>
            </a:r>
            <a:r>
              <a:rPr lang="el-GR" dirty="0">
                <a:latin typeface="Times New Roman" pitchFamily="18" charset="0"/>
                <a:cs typeface="Times New Roman" pitchFamily="18" charset="0"/>
              </a:rPr>
              <a:t>είναι λίθινα, κυρίως φυσικά ή βιομηχανικά υλικά σε μορφή κόκκων που χρησιμοποιούνται με κάποιο συγκολλητικό μέσο ώστε να σχηματίσουν σύνθετα υλικά κατασκευών. </a:t>
            </a:r>
          </a:p>
        </p:txBody>
      </p:sp>
      <p:sp>
        <p:nvSpPr>
          <p:cNvPr id="7" name="6 - TextBox"/>
          <p:cNvSpPr txBox="1"/>
          <p:nvPr/>
        </p:nvSpPr>
        <p:spPr>
          <a:xfrm>
            <a:off x="3143240" y="357166"/>
            <a:ext cx="2798458"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ΑΔΡΑΝΗ ΥΛΙΚΑ</a:t>
            </a:r>
            <a:endParaRPr lang="el-GR" sz="2800" dirty="0">
              <a:latin typeface="Times New Roman" pitchFamily="18" charset="0"/>
              <a:cs typeface="Times New Roman" pitchFamily="18" charset="0"/>
            </a:endParaRPr>
          </a:p>
        </p:txBody>
      </p:sp>
      <p:pic>
        <p:nvPicPr>
          <p:cNvPr id="8" name="Picture 1"/>
          <p:cNvPicPr>
            <a:picLocks noChangeAspect="1" noChangeArrowheads="1"/>
          </p:cNvPicPr>
          <p:nvPr/>
        </p:nvPicPr>
        <p:blipFill>
          <a:blip r:embed="rId5"/>
          <a:srcRect l="51511" r="25824"/>
          <a:stretch>
            <a:fillRect/>
          </a:stretch>
        </p:blipFill>
        <p:spPr bwMode="auto">
          <a:xfrm>
            <a:off x="4786314" y="2130974"/>
            <a:ext cx="1571636" cy="1762125"/>
          </a:xfrm>
          <a:prstGeom prst="rect">
            <a:avLst/>
          </a:prstGeom>
          <a:noFill/>
          <a:ln w="9525">
            <a:noFill/>
            <a:miter lim="800000"/>
            <a:headEnd/>
            <a:tailEnd/>
          </a:ln>
          <a:effectLst/>
        </p:spPr>
      </p:pic>
      <p:pic>
        <p:nvPicPr>
          <p:cNvPr id="11" name="10 - Εικόνα" descr="88.png"/>
          <p:cNvPicPr>
            <a:picLocks noChangeAspect="1"/>
          </p:cNvPicPr>
          <p:nvPr/>
        </p:nvPicPr>
        <p:blipFill>
          <a:blip r:embed="rId6" cstate="print"/>
          <a:stretch>
            <a:fillRect/>
          </a:stretch>
        </p:blipFill>
        <p:spPr>
          <a:xfrm>
            <a:off x="2714612" y="2416726"/>
            <a:ext cx="1513506" cy="1214422"/>
          </a:xfrm>
          <a:prstGeom prst="rect">
            <a:avLst/>
          </a:prstGeom>
        </p:spPr>
      </p:pic>
      <p:sp>
        <p:nvSpPr>
          <p:cNvPr id="12" name="11 - Ορθογώνιο"/>
          <p:cNvSpPr/>
          <p:nvPr/>
        </p:nvSpPr>
        <p:spPr>
          <a:xfrm>
            <a:off x="642910" y="3702610"/>
            <a:ext cx="7783477" cy="338554"/>
          </a:xfrm>
          <a:prstGeom prst="rect">
            <a:avLst/>
          </a:prstGeom>
        </p:spPr>
        <p:txBody>
          <a:bodyPr wrap="none">
            <a:spAutoFit/>
          </a:bodyPr>
          <a:lstStyle/>
          <a:p>
            <a:r>
              <a:rPr lang="el-GR" sz="1600" dirty="0" smtClean="0">
                <a:latin typeface="Times New Roman" pitchFamily="18" charset="0"/>
                <a:cs typeface="Times New Roman" pitchFamily="18" charset="0"/>
              </a:rPr>
              <a:t> Άμμος ποταμού                     Πηλός                           Μαρμαρόσκονη                    </a:t>
            </a:r>
            <a:r>
              <a:rPr lang="el-GR" sz="1600" dirty="0" err="1" smtClean="0">
                <a:latin typeface="Times New Roman" pitchFamily="18" charset="0"/>
                <a:cs typeface="Times New Roman" pitchFamily="18" charset="0"/>
              </a:rPr>
              <a:t>Ποζολάνα</a:t>
            </a:r>
            <a:r>
              <a:rPr lang="el-GR" sz="1600" dirty="0" smtClean="0">
                <a:latin typeface="Times New Roman" pitchFamily="18" charset="0"/>
                <a:cs typeface="Times New Roman" pitchFamily="18" charset="0"/>
              </a:rPr>
              <a:t>  </a:t>
            </a:r>
            <a:endParaRPr lang="el-GR" sz="1600" dirty="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7" cstate="print"/>
          <a:srcRect/>
          <a:stretch>
            <a:fillRect/>
          </a:stretch>
        </p:blipFill>
        <p:spPr bwMode="auto">
          <a:xfrm>
            <a:off x="6858016" y="2369118"/>
            <a:ext cx="1563901" cy="1190616"/>
          </a:xfrm>
          <a:prstGeom prst="rect">
            <a:avLst/>
          </a:prstGeom>
          <a:noFill/>
          <a:ln w="9525">
            <a:noFill/>
            <a:miter lim="800000"/>
            <a:headEnd/>
            <a:tailEnd/>
          </a:ln>
          <a:effectLst/>
        </p:spPr>
      </p:pic>
      <p:sp>
        <p:nvSpPr>
          <p:cNvPr id="14" name="13 - Ορθογώνιο"/>
          <p:cNvSpPr/>
          <p:nvPr/>
        </p:nvSpPr>
        <p:spPr>
          <a:xfrm>
            <a:off x="285720" y="4804958"/>
            <a:ext cx="8572560" cy="338554"/>
          </a:xfrm>
          <a:prstGeom prst="rect">
            <a:avLst/>
          </a:prstGeom>
        </p:spPr>
        <p:txBody>
          <a:bodyPr wrap="square">
            <a:spAutoFit/>
          </a:bodyPr>
          <a:lstStyle/>
          <a:p>
            <a:pPr>
              <a:buFont typeface="Arial" pitchFamily="34" charset="0"/>
              <a:buChar char="•"/>
            </a:pPr>
            <a:r>
              <a:rPr lang="el-GR" sz="1600" dirty="0" smtClean="0">
                <a:latin typeface="Times New Roman" pitchFamily="18" charset="0"/>
                <a:cs typeface="Times New Roman" pitchFamily="18" charset="0"/>
              </a:rPr>
              <a:t>Ο </a:t>
            </a:r>
            <a:r>
              <a:rPr lang="el-GR" sz="1600" dirty="0">
                <a:solidFill>
                  <a:schemeClr val="accent2">
                    <a:lumMod val="75000"/>
                  </a:schemeClr>
                </a:solidFill>
                <a:latin typeface="Times New Roman" pitchFamily="18" charset="0"/>
                <a:cs typeface="Times New Roman" pitchFamily="18" charset="0"/>
              </a:rPr>
              <a:t>πηλός</a:t>
            </a:r>
            <a:r>
              <a:rPr lang="el-GR" sz="1600" dirty="0">
                <a:latin typeface="Times New Roman" pitchFamily="18" charset="0"/>
                <a:cs typeface="Times New Roman" pitchFamily="18" charset="0"/>
              </a:rPr>
              <a:t> σε μορφή λάσπης αποτελεί ένα από τα παλαιότερα συνδετικά υλικά κονιαμάτων. </a:t>
            </a:r>
          </a:p>
        </p:txBody>
      </p:sp>
      <p:sp>
        <p:nvSpPr>
          <p:cNvPr id="15" name="14 - Ορθογώνιο"/>
          <p:cNvSpPr/>
          <p:nvPr/>
        </p:nvSpPr>
        <p:spPr>
          <a:xfrm>
            <a:off x="285720" y="5143512"/>
            <a:ext cx="8572560" cy="584775"/>
          </a:xfrm>
          <a:prstGeom prst="rect">
            <a:avLst/>
          </a:prstGeom>
        </p:spPr>
        <p:txBody>
          <a:bodyPr wrap="square">
            <a:spAutoFit/>
          </a:bodyPr>
          <a:lstStyle/>
          <a:p>
            <a:pPr>
              <a:buFont typeface="Arial" pitchFamily="34" charset="0"/>
              <a:buChar char="•"/>
              <a:defRPr/>
            </a:pPr>
            <a:r>
              <a:rPr lang="el-GR" sz="1600" dirty="0">
                <a:latin typeface="Times New Roman" pitchFamily="18" charset="0"/>
                <a:cs typeface="Times New Roman" pitchFamily="18" charset="0"/>
              </a:rPr>
              <a:t>Το </a:t>
            </a:r>
            <a:r>
              <a:rPr lang="el-GR" sz="1600" dirty="0" smtClean="0">
                <a:solidFill>
                  <a:schemeClr val="accent2">
                    <a:lumMod val="75000"/>
                  </a:schemeClr>
                </a:solidFill>
                <a:latin typeface="Times New Roman" pitchFamily="18" charset="0"/>
                <a:cs typeface="Times New Roman" pitchFamily="18" charset="0"/>
              </a:rPr>
              <a:t>μάρμαρο</a:t>
            </a:r>
            <a:r>
              <a:rPr lang="el-GR" sz="1600" dirty="0" smtClean="0">
                <a:latin typeface="Times New Roman" pitchFamily="18" charset="0"/>
                <a:cs typeface="Times New Roman" pitchFamily="18" charset="0"/>
              </a:rPr>
              <a:t> </a:t>
            </a:r>
            <a:r>
              <a:rPr lang="el-GR" sz="1600" dirty="0">
                <a:latin typeface="Times New Roman" pitchFamily="18" charset="0"/>
                <a:cs typeface="Times New Roman" pitchFamily="18" charset="0"/>
              </a:rPr>
              <a:t>είναι </a:t>
            </a:r>
            <a:r>
              <a:rPr lang="el-GR" sz="1600" dirty="0" smtClean="0">
                <a:latin typeface="Times New Roman" pitchFamily="18" charset="0"/>
                <a:cs typeface="Times New Roman" pitchFamily="18" charset="0"/>
              </a:rPr>
              <a:t>ασβεστόλιθος </a:t>
            </a:r>
            <a:r>
              <a:rPr lang="el-GR" sz="1600" dirty="0">
                <a:latin typeface="Times New Roman" pitchFamily="18" charset="0"/>
                <a:cs typeface="Times New Roman" pitchFamily="18" charset="0"/>
              </a:rPr>
              <a:t>που προέρχεται από ανθρακικά πετρώματα μετά από </a:t>
            </a:r>
            <a:r>
              <a:rPr lang="el-GR" sz="1600" dirty="0" err="1">
                <a:latin typeface="Times New Roman" pitchFamily="18" charset="0"/>
                <a:cs typeface="Times New Roman" pitchFamily="18" charset="0"/>
              </a:rPr>
              <a:t>ανακρυστάλλωση</a:t>
            </a:r>
            <a:r>
              <a:rPr lang="el-GR" sz="1600" dirty="0">
                <a:latin typeface="Times New Roman" pitchFamily="18" charset="0"/>
                <a:cs typeface="Times New Roman" pitchFamily="18" charset="0"/>
              </a:rPr>
              <a:t> του κυριότερου συστατικού του, του ασβεστίτη. </a:t>
            </a:r>
            <a:endParaRPr lang="en-US" sz="1600" dirty="0">
              <a:latin typeface="Times New Roman" pitchFamily="18" charset="0"/>
              <a:cs typeface="Times New Roman" pitchFamily="18" charset="0"/>
            </a:endParaRPr>
          </a:p>
        </p:txBody>
      </p:sp>
      <p:sp>
        <p:nvSpPr>
          <p:cNvPr id="16" name="15 - Ορθογώνιο"/>
          <p:cNvSpPr/>
          <p:nvPr/>
        </p:nvSpPr>
        <p:spPr>
          <a:xfrm>
            <a:off x="285720" y="5773183"/>
            <a:ext cx="8501122" cy="584775"/>
          </a:xfrm>
          <a:prstGeom prst="rect">
            <a:avLst/>
          </a:prstGeom>
        </p:spPr>
        <p:txBody>
          <a:bodyPr wrap="square">
            <a:spAutoFit/>
          </a:bodyPr>
          <a:lstStyle/>
          <a:p>
            <a:pPr>
              <a:buFont typeface="Arial" pitchFamily="34" charset="0"/>
              <a:buChar char="•"/>
            </a:pPr>
            <a:r>
              <a:rPr lang="el-GR" sz="1600" dirty="0" smtClean="0">
                <a:latin typeface="Times New Roman" pitchFamily="18" charset="0"/>
                <a:cs typeface="Times New Roman" pitchFamily="18" charset="0"/>
              </a:rPr>
              <a:t>Η </a:t>
            </a:r>
            <a:r>
              <a:rPr lang="el-GR" sz="1600" dirty="0" err="1" smtClean="0">
                <a:solidFill>
                  <a:schemeClr val="accent2">
                    <a:lumMod val="75000"/>
                  </a:schemeClr>
                </a:solidFill>
                <a:latin typeface="Times New Roman" pitchFamily="18" charset="0"/>
                <a:cs typeface="Times New Roman" pitchFamily="18" charset="0"/>
              </a:rPr>
              <a:t>ποζολάνα</a:t>
            </a:r>
            <a:r>
              <a:rPr lang="el-GR" sz="1600" dirty="0" smtClean="0">
                <a:latin typeface="Times New Roman" pitchFamily="18" charset="0"/>
                <a:cs typeface="Times New Roman" pitchFamily="18" charset="0"/>
              </a:rPr>
              <a:t> είναι ένα λεπτόκοκκο φυσικό ηφαιστιογενές υλικό που χρησιμοποιήθηκε </a:t>
            </a:r>
            <a:r>
              <a:rPr lang="el-GR" sz="1600" dirty="0">
                <a:latin typeface="Times New Roman" pitchFamily="18" charset="0"/>
                <a:cs typeface="Times New Roman" pitchFamily="18" charset="0"/>
              </a:rPr>
              <a:t>ως </a:t>
            </a:r>
            <a:r>
              <a:rPr lang="el-GR" sz="1600" dirty="0" err="1">
                <a:latin typeface="Times New Roman" pitchFamily="18" charset="0"/>
                <a:cs typeface="Times New Roman" pitchFamily="18" charset="0"/>
              </a:rPr>
              <a:t>πρόσμεικτο</a:t>
            </a:r>
            <a:r>
              <a:rPr lang="el-GR" sz="1600" dirty="0">
                <a:latin typeface="Times New Roman" pitchFamily="18" charset="0"/>
                <a:cs typeface="Times New Roman" pitchFamily="18" charset="0"/>
              </a:rPr>
              <a:t> συστατικό στις </a:t>
            </a:r>
            <a:r>
              <a:rPr lang="el-GR" sz="1600" dirty="0" err="1">
                <a:latin typeface="Times New Roman" pitchFamily="18" charset="0"/>
                <a:cs typeface="Times New Roman" pitchFamily="18" charset="0"/>
              </a:rPr>
              <a:t>ασβεστοκονίες</a:t>
            </a:r>
            <a:r>
              <a:rPr lang="el-GR" sz="1600" dirty="0">
                <a:latin typeface="Times New Roman" pitchFamily="18" charset="0"/>
                <a:cs typeface="Times New Roman" pitchFamily="18" charset="0"/>
              </a:rPr>
              <a:t> για την κατασκευή δομικά δύσκολων </a:t>
            </a:r>
            <a:r>
              <a:rPr lang="el-GR" sz="1600" dirty="0" smtClean="0">
                <a:latin typeface="Times New Roman" pitchFamily="18" charset="0"/>
                <a:cs typeface="Times New Roman" pitchFamily="18" charset="0"/>
              </a:rPr>
              <a:t>αρχιτεκτονημάτων.</a:t>
            </a:r>
            <a:endParaRPr lang="el-G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Ανώνυμο-1.png"/>
          <p:cNvPicPr>
            <a:picLocks noChangeAspect="1"/>
          </p:cNvPicPr>
          <p:nvPr/>
        </p:nvPicPr>
        <p:blipFill>
          <a:blip r:embed="rId3"/>
          <a:srcRect t="51364" r="57815" b="35570"/>
          <a:stretch>
            <a:fillRect/>
          </a:stretch>
        </p:blipFill>
        <p:spPr>
          <a:xfrm>
            <a:off x="0" y="0"/>
            <a:ext cx="9144000" cy="1285860"/>
          </a:xfrm>
          <a:prstGeom prst="rect">
            <a:avLst/>
          </a:prstGeom>
          <a:noFill/>
          <a:ln>
            <a:noFill/>
          </a:ln>
        </p:spPr>
      </p:pic>
      <p:sp>
        <p:nvSpPr>
          <p:cNvPr id="5" name="4 - TextBox"/>
          <p:cNvSpPr txBox="1"/>
          <p:nvPr/>
        </p:nvSpPr>
        <p:spPr>
          <a:xfrm>
            <a:off x="2170331" y="357166"/>
            <a:ext cx="4759123" cy="523220"/>
          </a:xfrm>
          <a:prstGeom prst="rect">
            <a:avLst/>
          </a:prstGeom>
          <a:noFill/>
        </p:spPr>
        <p:txBody>
          <a:bodyPr wrap="none" rtlCol="0">
            <a:spAutoFit/>
          </a:bodyPr>
          <a:lstStyle/>
          <a:p>
            <a:pPr algn="ctr"/>
            <a:r>
              <a:rPr lang="el-GR" sz="2800" dirty="0" smtClean="0">
                <a:latin typeface="Times New Roman" pitchFamily="18" charset="0"/>
                <a:cs typeface="Times New Roman" pitchFamily="18" charset="0"/>
              </a:rPr>
              <a:t>ΚΟΝΙΑΜΑΤΑ ΚΑΙ ΣΤΡΩΣΕΙΣ</a:t>
            </a:r>
            <a:endParaRPr lang="el-GR" sz="4000" dirty="0">
              <a:latin typeface="Times New Roman" pitchFamily="18" charset="0"/>
              <a:cs typeface="Times New Roman" pitchFamily="18" charset="0"/>
            </a:endParaRPr>
          </a:p>
        </p:txBody>
      </p:sp>
      <p:sp>
        <p:nvSpPr>
          <p:cNvPr id="7" name="6 - Ορθογώνιο"/>
          <p:cNvSpPr/>
          <p:nvPr/>
        </p:nvSpPr>
        <p:spPr>
          <a:xfrm>
            <a:off x="642910" y="5429264"/>
            <a:ext cx="7715304" cy="923330"/>
          </a:xfrm>
          <a:prstGeom prst="rect">
            <a:avLst/>
          </a:prstGeom>
        </p:spPr>
        <p:txBody>
          <a:bodyPr wrap="square">
            <a:spAutoFit/>
          </a:bodyPr>
          <a:lstStyle/>
          <a:p>
            <a:pPr algn="just"/>
            <a:r>
              <a:rPr lang="el-GR" dirty="0">
                <a:latin typeface="Times New Roman" pitchFamily="18" charset="0"/>
                <a:cs typeface="Times New Roman" pitchFamily="18" charset="0"/>
              </a:rPr>
              <a:t>Οι περισσότερες νωπογραφίες έχουν δημιουργηθεί με δυο ή τρείς στρώσεις κονιάματος ενώ υπάρχουν και τοιχογραφίες από την μινωική εποχή μέχρι σήμερα, στις οποίες έχει χρησιμοποιηθεί μια στρώση.</a:t>
            </a:r>
          </a:p>
        </p:txBody>
      </p:sp>
      <p:sp>
        <p:nvSpPr>
          <p:cNvPr id="8" name="7 - Ορθογώνιο"/>
          <p:cNvSpPr/>
          <p:nvPr/>
        </p:nvSpPr>
        <p:spPr>
          <a:xfrm>
            <a:off x="571472" y="1285860"/>
            <a:ext cx="9566942" cy="923330"/>
          </a:xfrm>
          <a:prstGeom prst="rect">
            <a:avLst/>
          </a:prstGeom>
        </p:spPr>
        <p:txBody>
          <a:bodyPr wrap="square">
            <a:spAutoFit/>
          </a:bodyPr>
          <a:lstStyle/>
          <a:p>
            <a:r>
              <a:rPr lang="el-GR" dirty="0" smtClean="0">
                <a:latin typeface="Times New Roman" pitchFamily="18" charset="0"/>
                <a:cs typeface="Times New Roman" pitchFamily="18" charset="0"/>
              </a:rPr>
              <a:t>Οι πολλές στρώσεις συνέβαλαν:</a:t>
            </a:r>
          </a:p>
          <a:p>
            <a:pPr>
              <a:buFont typeface="Arial" pitchFamily="34" charset="0"/>
              <a:buChar char="•"/>
            </a:pPr>
            <a:r>
              <a:rPr lang="el-GR" dirty="0" smtClean="0">
                <a:latin typeface="Times New Roman" pitchFamily="18" charset="0"/>
                <a:cs typeface="Times New Roman" pitchFamily="18" charset="0"/>
              </a:rPr>
              <a:t> στη διεύρυνση του χρόνου ζωγραφικής.</a:t>
            </a:r>
          </a:p>
          <a:p>
            <a:pPr>
              <a:buFont typeface="Arial" pitchFamily="34" charset="0"/>
              <a:buChar char="•"/>
            </a:pPr>
            <a:r>
              <a:rPr lang="el-GR" dirty="0" smtClean="0">
                <a:latin typeface="Times New Roman" pitchFamily="18" charset="0"/>
                <a:cs typeface="Times New Roman" pitchFamily="18" charset="0"/>
              </a:rPr>
              <a:t>στη σκληρότητα και στην αντοχή του κονιάματος.                                  </a:t>
            </a:r>
            <a:endParaRPr lang="el-GR" dirty="0">
              <a:latin typeface="Times New Roman" pitchFamily="18" charset="0"/>
              <a:cs typeface="Times New Roman" pitchFamily="18" charset="0"/>
            </a:endParaRPr>
          </a:p>
        </p:txBody>
      </p:sp>
      <p:pic>
        <p:nvPicPr>
          <p:cNvPr id="10" name="Picture 1"/>
          <p:cNvPicPr>
            <a:picLocks noChangeAspect="1" noChangeArrowheads="1"/>
          </p:cNvPicPr>
          <p:nvPr/>
        </p:nvPicPr>
        <p:blipFill>
          <a:blip r:embed="rId4" cstate="print"/>
          <a:srcRect/>
          <a:stretch>
            <a:fillRect/>
          </a:stretch>
        </p:blipFill>
        <p:spPr bwMode="auto">
          <a:xfrm>
            <a:off x="642910" y="2500306"/>
            <a:ext cx="2754488" cy="2925162"/>
          </a:xfrm>
          <a:prstGeom prst="rect">
            <a:avLst/>
          </a:prstGeom>
          <a:noFill/>
          <a:ln w="9525">
            <a:noFill/>
            <a:miter lim="800000"/>
            <a:headEnd/>
            <a:tailEnd/>
          </a:ln>
          <a:effectLst/>
        </p:spPr>
      </p:pic>
      <p:pic>
        <p:nvPicPr>
          <p:cNvPr id="11" name="Picture 2"/>
          <p:cNvPicPr>
            <a:picLocks noChangeAspect="1" noChangeArrowheads="1"/>
          </p:cNvPicPr>
          <p:nvPr/>
        </p:nvPicPr>
        <p:blipFill>
          <a:blip r:embed="rId5"/>
          <a:srcRect/>
          <a:stretch>
            <a:fillRect/>
          </a:stretch>
        </p:blipFill>
        <p:spPr bwMode="auto">
          <a:xfrm>
            <a:off x="4228162" y="2500306"/>
            <a:ext cx="4058614" cy="28027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32181</TotalTime>
  <Words>3934</Words>
  <Application>Microsoft Office PowerPoint</Application>
  <PresentationFormat>Προβολή στην οθόνη (4:3)</PresentationFormat>
  <Paragraphs>256</Paragraphs>
  <Slides>21</Slides>
  <Notes>19</Notes>
  <HiddenSlides>0</HiddenSlides>
  <MMClips>0</MMClips>
  <ScaleCrop>false</ScaleCrop>
  <HeadingPairs>
    <vt:vector size="4" baseType="variant">
      <vt:variant>
        <vt:lpstr>Θέμα</vt:lpstr>
      </vt:variant>
      <vt:variant>
        <vt:i4>1</vt:i4>
      </vt:variant>
      <vt:variant>
        <vt:lpstr>Τίτλοι διαφανειών</vt:lpstr>
      </vt:variant>
      <vt:variant>
        <vt:i4>21</vt:i4>
      </vt:variant>
    </vt:vector>
  </HeadingPairs>
  <TitlesOfParts>
    <vt:vector size="22"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993</cp:revision>
  <dcterms:created xsi:type="dcterms:W3CDTF">2023-11-26T09:35:26Z</dcterms:created>
  <dcterms:modified xsi:type="dcterms:W3CDTF">2023-12-19T21:08:18Z</dcterms:modified>
</cp:coreProperties>
</file>