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3" r:id="rId3"/>
    <p:sldId id="264" r:id="rId4"/>
    <p:sldId id="265" r:id="rId5"/>
    <p:sldId id="291" r:id="rId6"/>
    <p:sldId id="290" r:id="rId7"/>
    <p:sldId id="294" r:id="rId8"/>
    <p:sldId id="295" r:id="rId9"/>
    <p:sldId id="293" r:id="rId10"/>
    <p:sldId id="292" r:id="rId11"/>
    <p:sldId id="266" r:id="rId12"/>
    <p:sldId id="259" r:id="rId13"/>
    <p:sldId id="272" r:id="rId14"/>
    <p:sldId id="271" r:id="rId15"/>
    <p:sldId id="270" r:id="rId16"/>
    <p:sldId id="273" r:id="rId17"/>
    <p:sldId id="258" r:id="rId18"/>
    <p:sldId id="296" r:id="rId19"/>
    <p:sldId id="262" r:id="rId20"/>
    <p:sldId id="269" r:id="rId21"/>
    <p:sldId id="268" r:id="rId22"/>
    <p:sldId id="267" r:id="rId23"/>
    <p:sldId id="297" r:id="rId24"/>
    <p:sldId id="298" r:id="rId25"/>
    <p:sldId id="300" r:id="rId26"/>
    <p:sldId id="299" r:id="rId27"/>
    <p:sldId id="277" r:id="rId28"/>
    <p:sldId id="276" r:id="rId29"/>
    <p:sldId id="275" r:id="rId30"/>
    <p:sldId id="274" r:id="rId31"/>
    <p:sldId id="281" r:id="rId32"/>
    <p:sldId id="280" r:id="rId33"/>
    <p:sldId id="279" r:id="rId34"/>
    <p:sldId id="260" r:id="rId35"/>
    <p:sldId id="261" r:id="rId36"/>
    <p:sldId id="282" r:id="rId37"/>
    <p:sldId id="284" r:id="rId38"/>
    <p:sldId id="283" r:id="rId39"/>
    <p:sldId id="287" r:id="rId40"/>
    <p:sldId id="286" r:id="rId41"/>
    <p:sldId id="285" r:id="rId42"/>
    <p:sldId id="301" r:id="rId43"/>
    <p:sldId id="288" r:id="rId44"/>
    <p:sldId id="303" r:id="rId45"/>
    <p:sldId id="289" r:id="rId46"/>
    <p:sldId id="302" r:id="rId47"/>
    <p:sldId id="321" r:id="rId48"/>
    <p:sldId id="306" r:id="rId49"/>
    <p:sldId id="324" r:id="rId50"/>
    <p:sldId id="320" r:id="rId51"/>
    <p:sldId id="323" r:id="rId52"/>
    <p:sldId id="322" r:id="rId53"/>
    <p:sldId id="319" r:id="rId54"/>
    <p:sldId id="325" r:id="rId55"/>
    <p:sldId id="318" r:id="rId56"/>
    <p:sldId id="317" r:id="rId57"/>
    <p:sldId id="316" r:id="rId58"/>
    <p:sldId id="315" r:id="rId59"/>
    <p:sldId id="314" r:id="rId60"/>
    <p:sldId id="313" r:id="rId61"/>
    <p:sldId id="312" r:id="rId62"/>
    <p:sldId id="311" r:id="rId63"/>
    <p:sldId id="310" r:id="rId64"/>
    <p:sldId id="309" r:id="rId65"/>
    <p:sldId id="307" r:id="rId66"/>
    <p:sldId id="305" r:id="rId67"/>
    <p:sldId id="308" r:id="rId68"/>
    <p:sldId id="304" r:id="rId6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6" d="100"/>
          <a:sy n="76" d="100"/>
        </p:scale>
        <p:origin x="-86" y="-1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29/3/2021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29/3/2021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29/3/2021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29/3/2021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29/3/2021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29/3/2021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ED0CB6F-A7EE-44B1-9FBD-885E2AF45FDF}" type="datetimeFigureOut">
              <a:rPr lang="el-GR" smtClean="0"/>
              <a:pPr/>
              <a:t>29/3/2021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ED0CB6F-A7EE-44B1-9FBD-885E2AF45FDF}" type="datetimeFigureOut">
              <a:rPr lang="el-GR" smtClean="0"/>
              <a:pPr/>
              <a:t>29/3/2021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ED0CB6F-A7EE-44B1-9FBD-885E2AF45FDF}" type="datetimeFigureOut">
              <a:rPr lang="el-GR" smtClean="0"/>
              <a:pPr/>
              <a:t>29/3/2021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29/3/2021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29/3/2021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00">
            <a:alpha val="27000"/>
          </a:srgb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0CB6F-A7EE-44B1-9FBD-885E2AF45FDF}" type="datetimeFigureOut">
              <a:rPr lang="el-GR" smtClean="0"/>
              <a:pPr/>
              <a:t>29/3/2021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54E59-E074-494F-9860-8A4DC52D0D1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500174"/>
            <a:ext cx="9144000" cy="928694"/>
          </a:xfrm>
        </p:spPr>
        <p:txBody>
          <a:bodyPr>
            <a:noAutofit/>
          </a:bodyPr>
          <a:lstStyle/>
          <a:p>
            <a:r>
              <a:rPr lang="el-GR" sz="8000" b="1" dirty="0" smtClean="0"/>
              <a:t> </a:t>
            </a:r>
            <a:r>
              <a:rPr lang="en-US" sz="8000" b="1" dirty="0" smtClean="0"/>
              <a:t> </a:t>
            </a:r>
            <a:r>
              <a:rPr lang="el-GR" sz="8000" b="1" dirty="0" smtClean="0"/>
              <a:t/>
            </a:r>
            <a:br>
              <a:rPr lang="el-GR" sz="8000" b="1" dirty="0" smtClean="0"/>
            </a:br>
            <a:r>
              <a:rPr lang="en-US" sz="8000" b="1" dirty="0" smtClean="0"/>
              <a:t>5</a:t>
            </a:r>
            <a:r>
              <a:rPr lang="el-GR" sz="8000" b="1" baseline="30000" dirty="0" smtClean="0"/>
              <a:t>ο</a:t>
            </a:r>
            <a:r>
              <a:rPr lang="el-GR" sz="8000" b="1" dirty="0" smtClean="0"/>
              <a:t> </a:t>
            </a:r>
            <a:r>
              <a:rPr lang="el-GR" sz="8000" b="1" dirty="0" smtClean="0"/>
              <a:t>ΜΑΘΗΜΑ</a:t>
            </a:r>
            <a:r>
              <a:rPr lang="en-US" b="1" dirty="0" smtClean="0"/>
              <a:t/>
            </a:r>
            <a:br>
              <a:rPr lang="en-US" b="1" dirty="0" smtClean="0"/>
            </a:br>
            <a:r>
              <a:rPr lang="el-GR" b="1" dirty="0" smtClean="0"/>
              <a:t>Η ΑΝΑ – ΑΝΑΠΑΡΑΣΤΑΣΗ</a:t>
            </a:r>
            <a:br>
              <a:rPr lang="el-GR" b="1" dirty="0" smtClean="0"/>
            </a:br>
            <a:r>
              <a:rPr lang="el-GR" b="1" dirty="0" smtClean="0"/>
              <a:t>ΤΟΥ ΜΗ (</a:t>
            </a:r>
            <a:r>
              <a:rPr lang="en-US" b="1" dirty="0" smtClean="0"/>
              <a:t>;</a:t>
            </a:r>
            <a:r>
              <a:rPr lang="el-GR" b="1" dirty="0" smtClean="0"/>
              <a:t>) ΑΝΑΠΑΡΑΣΤΑΣΙΜΟΥ</a:t>
            </a:r>
            <a:r>
              <a:rPr lang="el-GR" sz="3600" b="1" dirty="0" smtClean="0"/>
              <a:t/>
            </a:r>
            <a:br>
              <a:rPr lang="el-GR" sz="3600" b="1" dirty="0" smtClean="0"/>
            </a:br>
            <a:r>
              <a:rPr lang="el-GR" sz="3600" b="1" dirty="0" smtClean="0"/>
              <a:t> </a:t>
            </a:r>
            <a:r>
              <a:rPr lang="el-GR" sz="1600" b="1" dirty="0" smtClean="0"/>
              <a:t/>
            </a:r>
            <a:br>
              <a:rPr lang="el-GR" sz="1600" b="1" dirty="0" smtClean="0"/>
            </a:br>
            <a:endParaRPr lang="el-GR" sz="1600" b="1" dirty="0"/>
          </a:p>
        </p:txBody>
      </p:sp>
      <p:sp>
        <p:nvSpPr>
          <p:cNvPr id="4" name="3 - TextBox"/>
          <p:cNvSpPr txBox="1"/>
          <p:nvPr/>
        </p:nvSpPr>
        <p:spPr>
          <a:xfrm>
            <a:off x="0" y="0"/>
            <a:ext cx="5100627" cy="523220"/>
          </a:xfrm>
          <a:prstGeom prst="rect">
            <a:avLst/>
          </a:prstGeom>
          <a:noFill/>
        </p:spPr>
        <p:txBody>
          <a:bodyPr wrap="none" rtlCol="0">
            <a:spAutoFit/>
          </a:bodyPr>
          <a:lstStyle/>
          <a:p>
            <a:r>
              <a:rPr lang="el-GR" sz="1400" b="1" dirty="0" smtClean="0">
                <a:latin typeface="Helvetica"/>
              </a:rPr>
              <a:t>ΔΙ-ΕΙΚΟΝΙΚΟΤΗΤΑ ΣΤΗΝ ΕΙΚΟΝΟΓΡΑΦΗΜΕΝΗ ΑΦΗΓΗΣΗ</a:t>
            </a:r>
          </a:p>
          <a:p>
            <a:r>
              <a:rPr lang="el-GR" sz="1400" b="1" dirty="0" smtClean="0">
                <a:latin typeface="Helvetica"/>
              </a:rPr>
              <a:t>ΤΜΗΜΑ ΘΕΩΡΙΑΣ ΚΑΙ ΙΣΤΟΡΙΑΣ ΤΗΣ ΤΕΧΝΗΣ - ΑΣΚΤ</a:t>
            </a:r>
            <a:endParaRPr lang="el-GR" sz="1400" b="1" dirty="0">
              <a:latin typeface="Helvetica"/>
            </a:endParaRPr>
          </a:p>
        </p:txBody>
      </p:sp>
      <p:sp>
        <p:nvSpPr>
          <p:cNvPr id="5" name="4 - TextBox"/>
          <p:cNvSpPr txBox="1"/>
          <p:nvPr/>
        </p:nvSpPr>
        <p:spPr>
          <a:xfrm>
            <a:off x="6929454" y="0"/>
            <a:ext cx="1780296" cy="307777"/>
          </a:xfrm>
          <a:prstGeom prst="rect">
            <a:avLst/>
          </a:prstGeom>
          <a:noFill/>
        </p:spPr>
        <p:txBody>
          <a:bodyPr wrap="none" rtlCol="0">
            <a:spAutoFit/>
          </a:bodyPr>
          <a:lstStyle/>
          <a:p>
            <a:r>
              <a:rPr lang="el-GR" sz="1400" b="1" dirty="0" smtClean="0"/>
              <a:t>ΓΙΑΝΝΗΣ ΚΟΥΚΟΥΛΑΣ</a:t>
            </a:r>
            <a:endParaRPr lang="el-GR" sz="1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92500" lnSpcReduction="10000"/>
          </a:bodyPr>
          <a:lstStyle/>
          <a:p>
            <a:pPr fontAlgn="base"/>
            <a:r>
              <a:rPr lang="en-US" i="1" dirty="0" err="1" smtClean="0"/>
              <a:t>Metakatz</a:t>
            </a:r>
            <a:r>
              <a:rPr lang="en-US" dirty="0" smtClean="0"/>
              <a:t> is a collective reader extending the questions raised by the book, </a:t>
            </a:r>
            <a:r>
              <a:rPr lang="en-US" i="1" dirty="0" smtClean="0"/>
              <a:t>Katz</a:t>
            </a:r>
            <a:r>
              <a:rPr lang="en-US" dirty="0" smtClean="0"/>
              <a:t> and its fatal destruction. Artists, critics, lawyers, social scientists, destruction facility specialists and anonymous blog users were invited to contribute their feedback and investigate other rip-off practices in comics, research the use of animal metaphors in storytelling or produce derivative works. This book gave birth to an ongoing research project </a:t>
            </a:r>
            <a:r>
              <a:rPr lang="en-US" dirty="0" err="1" smtClean="0"/>
              <a:t>Essaim</a:t>
            </a:r>
            <a:r>
              <a:rPr lang="en-US" dirty="0" smtClean="0"/>
              <a:t>, a web platform publisher that brings in tandem the potential of p2p and crowd-funding with the aim to produce authorless books that can be assumed on a collective nebular basis. The book comes with a seven inch vinyl that documents the industrial destruction of the book </a:t>
            </a:r>
            <a:r>
              <a:rPr lang="en-US" i="1" dirty="0" smtClean="0"/>
              <a:t>Katz</a:t>
            </a:r>
            <a:r>
              <a:rPr lang="en-US" dirty="0" smtClean="0"/>
              <a:t>.</a:t>
            </a:r>
          </a:p>
          <a:p>
            <a:pPr fontAlgn="base"/>
            <a:r>
              <a:rPr lang="en-US" b="1" dirty="0" smtClean="0"/>
              <a:t>210 pages | hardcover edition K</a:t>
            </a:r>
            <a:r>
              <a:rPr lang="en-US" dirty="0" smtClean="0"/>
              <a:t/>
            </a:r>
            <a:br>
              <a:rPr lang="en-US" dirty="0" smtClean="0"/>
            </a:br>
            <a:r>
              <a:rPr lang="en-US" b="1" dirty="0" smtClean="0"/>
              <a:t>200mm x 230mm | 2010 |</a:t>
            </a:r>
            <a:endParaRPr lang="en-US" dirty="0" smtClean="0"/>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ew\Desktop\Διδακτορικό από Γραμέλη\ΠΑΡΑΔΟΤΕΑ ΔΙΔΑΚΤΟΡΙΚΟΥ\ΕΙΚΟΝΕΣ\εικόνα 534.jpg"/>
          <p:cNvPicPr>
            <a:picLocks noGrp="1" noChangeAspect="1" noChangeArrowheads="1"/>
          </p:cNvPicPr>
          <p:nvPr>
            <p:ph idx="1"/>
          </p:nvPr>
        </p:nvPicPr>
        <p:blipFill>
          <a:blip r:embed="rId2" cstate="print"/>
          <a:srcRect/>
          <a:stretch>
            <a:fillRect/>
          </a:stretch>
        </p:blipFill>
        <p:spPr bwMode="auto">
          <a:xfrm>
            <a:off x="0" y="-142900"/>
            <a:ext cx="4643470" cy="6802535"/>
          </a:xfrm>
          <a:prstGeom prst="rect">
            <a:avLst/>
          </a:prstGeom>
          <a:noFill/>
        </p:spPr>
      </p:pic>
      <p:sp>
        <p:nvSpPr>
          <p:cNvPr id="5" name="1 - Τίτλος"/>
          <p:cNvSpPr txBox="1">
            <a:spLocks/>
          </p:cNvSpPr>
          <p:nvPr/>
        </p:nvSpPr>
        <p:spPr>
          <a:xfrm>
            <a:off x="4714876" y="3357562"/>
            <a:ext cx="4429124"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Michel </a:t>
            </a:r>
            <a:r>
              <a:rPr lang="en-US" sz="2400" dirty="0" err="1" smtClean="0">
                <a:latin typeface="+mj-lt"/>
                <a:ea typeface="+mj-ea"/>
                <a:cs typeface="+mj-cs"/>
              </a:rPr>
              <a:t>Kichka</a:t>
            </a:r>
            <a:r>
              <a:rPr lang="en-US" sz="2400" dirty="0" smtClean="0">
                <a:latin typeface="+mj-lt"/>
                <a:ea typeface="+mj-ea"/>
                <a:cs typeface="+mj-cs"/>
              </a:rPr>
              <a:t>, </a:t>
            </a:r>
            <a:endParaRPr lang="el-GR" sz="2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i="1" dirty="0" smtClean="0">
                <a:latin typeface="+mj-lt"/>
                <a:ea typeface="+mj-ea"/>
                <a:cs typeface="+mj-cs"/>
              </a:rPr>
              <a:t>Δεύτερη Γενιά</a:t>
            </a:r>
            <a:r>
              <a:rPr lang="el-GR"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2012</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txBox="1">
            <a:spLocks/>
          </p:cNvSpPr>
          <p:nvPr/>
        </p:nvSpPr>
        <p:spPr>
          <a:xfrm>
            <a:off x="4714876" y="3357562"/>
            <a:ext cx="4429124"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Michel </a:t>
            </a:r>
            <a:r>
              <a:rPr lang="en-US" sz="2400" dirty="0" err="1" smtClean="0">
                <a:latin typeface="+mj-lt"/>
                <a:ea typeface="+mj-ea"/>
                <a:cs typeface="+mj-cs"/>
              </a:rPr>
              <a:t>Kichka</a:t>
            </a:r>
            <a:r>
              <a:rPr lang="en-US" sz="2400" dirty="0" smtClean="0">
                <a:latin typeface="+mj-lt"/>
                <a:ea typeface="+mj-ea"/>
                <a:cs typeface="+mj-cs"/>
              </a:rPr>
              <a:t>, </a:t>
            </a:r>
            <a:endParaRPr lang="el-GR" sz="2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i="1" dirty="0" smtClean="0">
                <a:latin typeface="+mj-lt"/>
                <a:ea typeface="+mj-ea"/>
                <a:cs typeface="+mj-cs"/>
              </a:rPr>
              <a:t>Δεύτερη Γενιά</a:t>
            </a:r>
            <a:r>
              <a:rPr lang="el-GR"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2012</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9218" name="Picture 2" descr="C:\Users\New\Desktop\Διδακτορικό από Γραμέλη\ΠΑΡΑΔΟΤΕΑ ΔΙΔΑΚΤΟΡΙΚΟΥ\ΕΙΚΟΝΕΣ\εικόνα 535.jpg"/>
          <p:cNvPicPr>
            <a:picLocks noGrp="1" noChangeAspect="1" noChangeArrowheads="1"/>
          </p:cNvPicPr>
          <p:nvPr>
            <p:ph idx="1"/>
          </p:nvPr>
        </p:nvPicPr>
        <p:blipFill>
          <a:blip r:embed="rId2" cstate="print"/>
          <a:srcRect/>
          <a:stretch>
            <a:fillRect/>
          </a:stretch>
        </p:blipFill>
        <p:spPr bwMode="auto">
          <a:xfrm>
            <a:off x="0" y="0"/>
            <a:ext cx="4857752" cy="679976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2290" name="Picture 2" descr="C:\Users\New\Desktop\Διδακτορικό από Γραμέλη\ΠΑΡΑΔΟΤΕΑ ΔΙΔΑΚΤΟΡΙΚΟΥ\ΕΙΚΟΝΕΣ\εικόνα 537.jpg"/>
          <p:cNvPicPr>
            <a:picLocks noGrp="1" noChangeAspect="1" noChangeArrowheads="1"/>
          </p:cNvPicPr>
          <p:nvPr>
            <p:ph idx="1"/>
          </p:nvPr>
        </p:nvPicPr>
        <p:blipFill>
          <a:blip r:embed="rId2" cstate="print"/>
          <a:srcRect/>
          <a:stretch>
            <a:fillRect/>
          </a:stretch>
        </p:blipFill>
        <p:spPr bwMode="auto">
          <a:xfrm>
            <a:off x="0" y="0"/>
            <a:ext cx="5653111" cy="6852488"/>
          </a:xfrm>
          <a:prstGeom prst="rect">
            <a:avLst/>
          </a:prstGeom>
          <a:noFill/>
        </p:spPr>
      </p:pic>
      <p:sp>
        <p:nvSpPr>
          <p:cNvPr id="5" name="1 - Τίτλος"/>
          <p:cNvSpPr txBox="1">
            <a:spLocks/>
          </p:cNvSpPr>
          <p:nvPr/>
        </p:nvSpPr>
        <p:spPr>
          <a:xfrm>
            <a:off x="5572132" y="2214554"/>
            <a:ext cx="3571868" cy="271464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Αντουάν ντε Σαιντ </a:t>
            </a:r>
            <a:r>
              <a:rPr lang="el-GR" sz="2400" dirty="0" err="1" smtClean="0">
                <a:latin typeface="+mj-lt"/>
                <a:ea typeface="+mj-ea"/>
                <a:cs typeface="+mj-cs"/>
              </a:rPr>
              <a:t>Εξυπερύ</a:t>
            </a:r>
            <a:r>
              <a:rPr lang="el-GR"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i="1" dirty="0" smtClean="0">
                <a:latin typeface="+mj-lt"/>
                <a:ea typeface="+mj-ea"/>
                <a:cs typeface="+mj-cs"/>
              </a:rPr>
              <a:t>Ο Μικρός Πρίγκιπας</a:t>
            </a:r>
            <a:r>
              <a:rPr lang="el-GR"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1942</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1266" name="Picture 2" descr="C:\Users\New\Desktop\Διδακτορικό από Γραμέλη\ΠΑΡΑΔΟΤΕΑ ΔΙΔΑΚΤΟΡΙΚΟΥ\ΕΙΚΟΝΕΣ\εικόνα 538.jpg"/>
          <p:cNvPicPr>
            <a:picLocks noGrp="1" noChangeAspect="1" noChangeArrowheads="1"/>
          </p:cNvPicPr>
          <p:nvPr>
            <p:ph idx="1"/>
          </p:nvPr>
        </p:nvPicPr>
        <p:blipFill>
          <a:blip r:embed="rId2" cstate="print"/>
          <a:srcRect/>
          <a:stretch>
            <a:fillRect/>
          </a:stretch>
        </p:blipFill>
        <p:spPr bwMode="auto">
          <a:xfrm>
            <a:off x="0" y="-1"/>
            <a:ext cx="7572396" cy="6794089"/>
          </a:xfrm>
          <a:prstGeom prst="rect">
            <a:avLst/>
          </a:prstGeom>
          <a:noFill/>
        </p:spPr>
      </p:pic>
      <p:sp>
        <p:nvSpPr>
          <p:cNvPr id="5" name="1 - Τίτλος"/>
          <p:cNvSpPr txBox="1">
            <a:spLocks/>
          </p:cNvSpPr>
          <p:nvPr/>
        </p:nvSpPr>
        <p:spPr>
          <a:xfrm>
            <a:off x="7572396" y="3357562"/>
            <a:ext cx="1571604"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Michel </a:t>
            </a:r>
            <a:r>
              <a:rPr lang="en-US" sz="2400" dirty="0" err="1" smtClean="0">
                <a:latin typeface="+mj-lt"/>
                <a:ea typeface="+mj-ea"/>
                <a:cs typeface="+mj-cs"/>
              </a:rPr>
              <a:t>Kichka</a:t>
            </a:r>
            <a:r>
              <a:rPr lang="en-US" sz="2400" dirty="0" smtClean="0">
                <a:latin typeface="+mj-lt"/>
                <a:ea typeface="+mj-ea"/>
                <a:cs typeface="+mj-cs"/>
              </a:rPr>
              <a:t>, </a:t>
            </a:r>
            <a:endParaRPr lang="el-GR" sz="2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i="1" dirty="0" smtClean="0">
                <a:latin typeface="+mj-lt"/>
                <a:ea typeface="+mj-ea"/>
                <a:cs typeface="+mj-cs"/>
              </a:rPr>
              <a:t>Δεύτερη Γενιά</a:t>
            </a:r>
            <a:r>
              <a:rPr lang="el-GR"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2012</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3314" name="Picture 2" descr="C:\Users\New\Desktop\Διδακτορικό από Γραμέλη\ΠΑΡΑΔΟΤΕΑ ΔΙΔΑΚΤΟΡΙΚΟΥ\ΕΙΚΟΝΕΣ\εικόνα 542.jpg"/>
          <p:cNvPicPr>
            <a:picLocks noGrp="1" noChangeAspect="1" noChangeArrowheads="1"/>
          </p:cNvPicPr>
          <p:nvPr>
            <p:ph idx="1"/>
          </p:nvPr>
        </p:nvPicPr>
        <p:blipFill>
          <a:blip r:embed="rId2" cstate="print"/>
          <a:srcRect/>
          <a:stretch>
            <a:fillRect/>
          </a:stretch>
        </p:blipFill>
        <p:spPr bwMode="auto">
          <a:xfrm>
            <a:off x="-1" y="0"/>
            <a:ext cx="9066013"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descr="C:\Users\New\Desktop\Διδακτορικό από Γραμέλη\ΠΑΡΑΔΟΤΕΑ ΔΙΔΑΚΤΟΡΙΚΟΥ\ΕΙΚΟΝΕΣ\εικόνα 536.jpg"/>
          <p:cNvPicPr>
            <a:picLocks noGrp="1" noChangeAspect="1" noChangeArrowheads="1"/>
          </p:cNvPicPr>
          <p:nvPr>
            <p:ph idx="1"/>
          </p:nvPr>
        </p:nvPicPr>
        <p:blipFill>
          <a:blip r:embed="rId2" cstate="print"/>
          <a:srcRect/>
          <a:stretch>
            <a:fillRect/>
          </a:stretch>
        </p:blipFill>
        <p:spPr bwMode="auto">
          <a:xfrm>
            <a:off x="47626" y="18112"/>
            <a:ext cx="9096374" cy="5612656"/>
          </a:xfrm>
          <a:prstGeom prst="rect">
            <a:avLst/>
          </a:prstGeom>
          <a:noFill/>
        </p:spPr>
      </p:pic>
      <p:sp>
        <p:nvSpPr>
          <p:cNvPr id="5" name="1 - Τίτλος"/>
          <p:cNvSpPr txBox="1">
            <a:spLocks/>
          </p:cNvSpPr>
          <p:nvPr/>
        </p:nvSpPr>
        <p:spPr>
          <a:xfrm>
            <a:off x="0" y="6357958"/>
            <a:ext cx="9144000"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Michel </a:t>
            </a:r>
            <a:r>
              <a:rPr lang="en-US" sz="2400" dirty="0" err="1" smtClean="0">
                <a:latin typeface="+mj-lt"/>
                <a:ea typeface="+mj-ea"/>
                <a:cs typeface="+mj-cs"/>
              </a:rPr>
              <a:t>Kichka</a:t>
            </a:r>
            <a:r>
              <a:rPr lang="en-US" sz="2400" dirty="0" smtClean="0">
                <a:latin typeface="+mj-lt"/>
                <a:ea typeface="+mj-ea"/>
                <a:cs typeface="+mj-cs"/>
              </a:rPr>
              <a:t>,</a:t>
            </a:r>
            <a:r>
              <a:rPr lang="el-GR" sz="2400" dirty="0" smtClean="0">
                <a:latin typeface="+mj-lt"/>
                <a:ea typeface="+mj-ea"/>
                <a:cs typeface="+mj-cs"/>
              </a:rPr>
              <a:t> </a:t>
            </a:r>
            <a:r>
              <a:rPr lang="el-GR" sz="2400" i="1" dirty="0" smtClean="0">
                <a:latin typeface="+mj-lt"/>
                <a:ea typeface="+mj-ea"/>
                <a:cs typeface="+mj-cs"/>
              </a:rPr>
              <a:t>Δεύτερη Γενιά</a:t>
            </a:r>
            <a:r>
              <a:rPr lang="el-GR" sz="2400" dirty="0" smtClean="0">
                <a:latin typeface="+mj-lt"/>
                <a:ea typeface="+mj-ea"/>
                <a:cs typeface="+mj-cs"/>
              </a:rPr>
              <a:t>, 2012</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0" y="6488668"/>
            <a:ext cx="9144000" cy="369332"/>
          </a:xfrm>
          <a:prstGeom prst="rect">
            <a:avLst/>
          </a:prstGeom>
        </p:spPr>
        <p:txBody>
          <a:bodyPr wrap="square">
            <a:spAutoFit/>
          </a:bodyPr>
          <a:lstStyle/>
          <a:p>
            <a:pPr algn="ctr"/>
            <a:r>
              <a:rPr lang="en-US" dirty="0" smtClean="0"/>
              <a:t>Francisco Goya, </a:t>
            </a:r>
            <a:r>
              <a:rPr lang="el-GR" i="1" dirty="0" smtClean="0"/>
              <a:t>Οι Καταστροφές του Πολέμου</a:t>
            </a:r>
            <a:r>
              <a:rPr lang="el-GR" dirty="0" smtClean="0"/>
              <a:t>, 1810 - 1820</a:t>
            </a:r>
            <a:endParaRPr lang="el-GR" dirty="0"/>
          </a:p>
        </p:txBody>
      </p:sp>
      <p:pic>
        <p:nvPicPr>
          <p:cNvPr id="3074" name="Picture 2" descr="C:\Users\New\Desktop\Διδακτορικό από Γραμέλη\ΠΑΡΑΔΟΤΕΑ ΔΙΔΑΚΤΟΡΙΚΟΥ\ΕΙΚΟΝΕΣ\εικόνα 365.jpg"/>
          <p:cNvPicPr>
            <a:picLocks noChangeAspect="1" noChangeArrowheads="1"/>
          </p:cNvPicPr>
          <p:nvPr/>
        </p:nvPicPr>
        <p:blipFill>
          <a:blip r:embed="rId2" cstate="print"/>
          <a:srcRect/>
          <a:stretch>
            <a:fillRect/>
          </a:stretch>
        </p:blipFill>
        <p:spPr bwMode="auto">
          <a:xfrm>
            <a:off x="357158" y="0"/>
            <a:ext cx="8501122" cy="6514709"/>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5842" name="Picture 2" descr="C:\Users\New\Desktop\ΜΑΘΗΜΑΤΑ ΑΣΚΤ\ΔΙΕΙΚΟΝΙΚΟΤΗΤΑ ΣΤΗΝ ΕΙΚΟΝΟΓΡΑΦΗΜΕΝΗ ΑΦΗΓΗΣΗ - 2021\Εικονες Μαθημα 5\6019d99601504a00197fb482.jpg"/>
          <p:cNvPicPr>
            <a:picLocks noGrp="1" noChangeAspect="1" noChangeArrowheads="1"/>
          </p:cNvPicPr>
          <p:nvPr>
            <p:ph idx="1"/>
          </p:nvPr>
        </p:nvPicPr>
        <p:blipFill>
          <a:blip r:embed="rId2"/>
          <a:srcRect/>
          <a:stretch>
            <a:fillRect/>
          </a:stretch>
        </p:blipFill>
        <p:spPr bwMode="auto">
          <a:xfrm>
            <a:off x="0" y="18240"/>
            <a:ext cx="9144000"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C:\Users\New\Desktop\Διδακτορικό από Γραμέλη\ΠΑΡΑΔΟΤΕΑ ΔΙΔΑΚΤΟΡΙΚΟΥ\ΕΙΚΟΝΕΣ\εικόνα 366.jpg"/>
          <p:cNvPicPr>
            <a:picLocks noGrp="1" noChangeAspect="1" noChangeArrowheads="1"/>
          </p:cNvPicPr>
          <p:nvPr>
            <p:ph idx="1"/>
          </p:nvPr>
        </p:nvPicPr>
        <p:blipFill>
          <a:blip r:embed="rId2" cstate="print"/>
          <a:srcRect/>
          <a:stretch>
            <a:fillRect/>
          </a:stretch>
        </p:blipFill>
        <p:spPr bwMode="auto">
          <a:xfrm>
            <a:off x="0" y="-30568"/>
            <a:ext cx="9245784" cy="6531402"/>
          </a:xfrm>
          <a:prstGeom prst="rect">
            <a:avLst/>
          </a:prstGeom>
          <a:noFill/>
        </p:spPr>
      </p:pic>
      <p:sp>
        <p:nvSpPr>
          <p:cNvPr id="5" name="1 - Τίτλος"/>
          <p:cNvSpPr txBox="1">
            <a:spLocks/>
          </p:cNvSpPr>
          <p:nvPr/>
        </p:nvSpPr>
        <p:spPr>
          <a:xfrm>
            <a:off x="0" y="6429396"/>
            <a:ext cx="9144000" cy="4286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err="1" smtClean="0">
                <a:latin typeface="+mj-lt"/>
                <a:ea typeface="+mj-ea"/>
                <a:cs typeface="+mj-cs"/>
              </a:rPr>
              <a:t>Soloup</a:t>
            </a:r>
            <a:r>
              <a:rPr lang="en-US" sz="2400" dirty="0" smtClean="0">
                <a:latin typeface="+mj-lt"/>
                <a:ea typeface="+mj-ea"/>
                <a:cs typeface="+mj-cs"/>
              </a:rPr>
              <a:t>, </a:t>
            </a:r>
            <a:r>
              <a:rPr lang="el-GR" sz="2400" i="1" dirty="0" err="1" smtClean="0">
                <a:latin typeface="+mj-lt"/>
                <a:ea typeface="+mj-ea"/>
                <a:cs typeface="+mj-cs"/>
              </a:rPr>
              <a:t>Αϊβαλ</a:t>
            </a:r>
            <a:r>
              <a:rPr lang="el-GR" sz="2400" dirty="0" err="1" smtClean="0">
                <a:latin typeface="+mj-lt"/>
                <a:ea typeface="+mj-ea"/>
                <a:cs typeface="+mj-cs"/>
              </a:rPr>
              <a:t>ί</a:t>
            </a:r>
            <a:r>
              <a:rPr lang="el-GR" sz="2400" dirty="0" smtClean="0">
                <a:latin typeface="+mj-lt"/>
                <a:ea typeface="+mj-ea"/>
                <a:cs typeface="+mj-cs"/>
              </a:rPr>
              <a:t>, </a:t>
            </a:r>
            <a:r>
              <a:rPr lang="en-US" sz="2400" dirty="0" smtClean="0">
                <a:latin typeface="+mj-lt"/>
                <a:ea typeface="+mj-ea"/>
                <a:cs typeface="+mj-cs"/>
              </a:rPr>
              <a:t>2014</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C:\Users\New\Desktop\Διδακτορικό από Γραμέλη\ΠΑΡΑΔΟΤΕΑ ΔΙΔΑΚΤΟΡΙΚΟΥ\ΕΙΚΟΝΕΣ\εικόνα 531.jpg"/>
          <p:cNvPicPr>
            <a:picLocks noGrp="1" noChangeAspect="1" noChangeArrowheads="1"/>
          </p:cNvPicPr>
          <p:nvPr>
            <p:ph idx="1"/>
          </p:nvPr>
        </p:nvPicPr>
        <p:blipFill>
          <a:blip r:embed="rId2"/>
          <a:srcRect/>
          <a:stretch>
            <a:fillRect/>
          </a:stretch>
        </p:blipFill>
        <p:spPr bwMode="auto">
          <a:xfrm>
            <a:off x="-13936" y="285728"/>
            <a:ext cx="9157936" cy="564357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4338" name="Picture 2" descr="C:\Users\New\Desktop\Διδακτορικό από Γραμέλη\ΠΑΡΑΔΟΤΕΑ ΔΙΔΑΚΤΟΡΙΚΟΥ\ΕΙΚΟΝΕΣ\εικόνα 546.png"/>
          <p:cNvPicPr>
            <a:picLocks noGrp="1" noChangeAspect="1" noChangeArrowheads="1"/>
          </p:cNvPicPr>
          <p:nvPr>
            <p:ph idx="1"/>
          </p:nvPr>
        </p:nvPicPr>
        <p:blipFill>
          <a:blip r:embed="rId2"/>
          <a:srcRect/>
          <a:stretch>
            <a:fillRect/>
          </a:stretch>
        </p:blipFill>
        <p:spPr bwMode="auto">
          <a:xfrm>
            <a:off x="142844" y="0"/>
            <a:ext cx="8753400" cy="6385930"/>
          </a:xfrm>
          <a:prstGeom prst="rect">
            <a:avLst/>
          </a:prstGeom>
          <a:noFill/>
        </p:spPr>
      </p:pic>
      <p:sp>
        <p:nvSpPr>
          <p:cNvPr id="6" name="1 - Τίτλος"/>
          <p:cNvSpPr txBox="1">
            <a:spLocks/>
          </p:cNvSpPr>
          <p:nvPr/>
        </p:nvSpPr>
        <p:spPr>
          <a:xfrm>
            <a:off x="0" y="6429396"/>
            <a:ext cx="9144000" cy="4286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Κώστας Γρηγοριάδης</a:t>
            </a:r>
            <a:r>
              <a:rPr lang="en-US" sz="2400" dirty="0" smtClean="0">
                <a:latin typeface="+mj-lt"/>
                <a:ea typeface="+mj-ea"/>
                <a:cs typeface="+mj-cs"/>
              </a:rPr>
              <a:t>, 201</a:t>
            </a:r>
            <a:r>
              <a:rPr lang="el-GR" sz="2400" dirty="0" smtClean="0">
                <a:latin typeface="+mj-lt"/>
                <a:ea typeface="+mj-ea"/>
                <a:cs typeface="+mj-cs"/>
              </a:rPr>
              <a:t>8</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5362" name="Picture 2" descr="C:\Users\New\Desktop\Διδακτορικό από Γραμέλη\ΠΑΡΑΔΟΤΕΑ ΔΙΔΑΚΤΟΡΙΚΟΥ\ΕΙΚΟΝΕΣ\εικόνα 547.jpg"/>
          <p:cNvPicPr>
            <a:picLocks noGrp="1" noChangeAspect="1" noChangeArrowheads="1"/>
          </p:cNvPicPr>
          <p:nvPr>
            <p:ph idx="1"/>
          </p:nvPr>
        </p:nvPicPr>
        <p:blipFill>
          <a:blip r:embed="rId2"/>
          <a:srcRect/>
          <a:stretch>
            <a:fillRect/>
          </a:stretch>
        </p:blipFill>
        <p:spPr bwMode="auto">
          <a:xfrm>
            <a:off x="8486" y="53831"/>
            <a:ext cx="8992670" cy="6204943"/>
          </a:xfrm>
          <a:prstGeom prst="rect">
            <a:avLst/>
          </a:prstGeom>
          <a:noFill/>
        </p:spPr>
      </p:pic>
      <p:sp>
        <p:nvSpPr>
          <p:cNvPr id="5" name="1 - Τίτλος"/>
          <p:cNvSpPr txBox="1">
            <a:spLocks/>
          </p:cNvSpPr>
          <p:nvPr/>
        </p:nvSpPr>
        <p:spPr>
          <a:xfrm>
            <a:off x="0" y="6429396"/>
            <a:ext cx="9144000" cy="4286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err="1" smtClean="0">
                <a:latin typeface="+mj-lt"/>
                <a:ea typeface="+mj-ea"/>
                <a:cs typeface="+mj-cs"/>
              </a:rPr>
              <a:t>Soloup</a:t>
            </a:r>
            <a:r>
              <a:rPr lang="en-US" sz="2400" dirty="0" smtClean="0">
                <a:latin typeface="+mj-lt"/>
                <a:ea typeface="+mj-ea"/>
                <a:cs typeface="+mj-cs"/>
              </a:rPr>
              <a:t>, 2014</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ew\Desktop\Διδακτορικό από Γραμέλη\ΠΑΡΑΔΟΤΕΑ ΔΙΔΑΚΤΟΡΙΚΟΥ\ΕΙΚΟΝΕΣ\εικόνα 548.jpg"/>
          <p:cNvPicPr>
            <a:picLocks noGrp="1" noChangeAspect="1" noChangeArrowheads="1"/>
          </p:cNvPicPr>
          <p:nvPr>
            <p:ph idx="1"/>
          </p:nvPr>
        </p:nvPicPr>
        <p:blipFill>
          <a:blip r:embed="rId2"/>
          <a:srcRect/>
          <a:stretch>
            <a:fillRect/>
          </a:stretch>
        </p:blipFill>
        <p:spPr bwMode="auto">
          <a:xfrm>
            <a:off x="500034" y="0"/>
            <a:ext cx="5000659" cy="6827248"/>
          </a:xfrm>
          <a:prstGeom prst="rect">
            <a:avLst/>
          </a:prstGeom>
          <a:noFill/>
        </p:spPr>
      </p:pic>
      <p:sp>
        <p:nvSpPr>
          <p:cNvPr id="5" name="1 - Τίτλος"/>
          <p:cNvSpPr txBox="1">
            <a:spLocks/>
          </p:cNvSpPr>
          <p:nvPr/>
        </p:nvSpPr>
        <p:spPr>
          <a:xfrm>
            <a:off x="5500694" y="3357562"/>
            <a:ext cx="3643306"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err="1" smtClean="0">
                <a:latin typeface="+mj-lt"/>
                <a:ea typeface="+mj-ea"/>
                <a:cs typeface="+mj-cs"/>
              </a:rPr>
              <a:t>Alexsandro</a:t>
            </a:r>
            <a:r>
              <a:rPr lang="en-US" sz="2400" dirty="0" smtClean="0">
                <a:latin typeface="+mj-lt"/>
                <a:ea typeface="+mj-ea"/>
                <a:cs typeface="+mj-cs"/>
              </a:rPr>
              <a:t> </a:t>
            </a:r>
            <a:r>
              <a:rPr lang="en-US" sz="2400" dirty="0" err="1" smtClean="0">
                <a:latin typeface="+mj-lt"/>
                <a:ea typeface="+mj-ea"/>
                <a:cs typeface="+mj-cs"/>
              </a:rPr>
              <a:t>Palombo</a:t>
            </a:r>
            <a:r>
              <a:rPr lang="en-US"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2015</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6866" name="Picture 2" descr="C:\Users\New\Desktop\ΜΑΘΗΜΑΤΑ ΑΣΚΤ\ΔΙΕΙΚΟΝΙΚΟΤΗΤΑ ΣΤΗΝ ΕΙΚΟΝΟΓΡΑΦΗΜΕΝΗ ΑΦΗΓΗΣΗ - 2021\Εικονες Μαθημα 5\EsvAIaqXYAMkjqd.jpg"/>
          <p:cNvPicPr>
            <a:picLocks noGrp="1" noChangeAspect="1" noChangeArrowheads="1"/>
          </p:cNvPicPr>
          <p:nvPr>
            <p:ph idx="1"/>
          </p:nvPr>
        </p:nvPicPr>
        <p:blipFill>
          <a:blip r:embed="rId2"/>
          <a:srcRect/>
          <a:stretch>
            <a:fillRect/>
          </a:stretch>
        </p:blipFill>
        <p:spPr bwMode="auto">
          <a:xfrm>
            <a:off x="214282" y="0"/>
            <a:ext cx="5500726" cy="6791467"/>
          </a:xfrm>
          <a:prstGeom prst="rect">
            <a:avLst/>
          </a:prstGeom>
          <a:noFill/>
        </p:spPr>
      </p:pic>
      <p:sp>
        <p:nvSpPr>
          <p:cNvPr id="6" name="1 - Τίτλος"/>
          <p:cNvSpPr txBox="1">
            <a:spLocks/>
          </p:cNvSpPr>
          <p:nvPr/>
        </p:nvSpPr>
        <p:spPr>
          <a:xfrm>
            <a:off x="5500694" y="3357562"/>
            <a:ext cx="3643306"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err="1" smtClean="0">
                <a:latin typeface="+mj-lt"/>
                <a:ea typeface="+mj-ea"/>
                <a:cs typeface="+mj-cs"/>
              </a:rPr>
              <a:t>Alexsandro</a:t>
            </a:r>
            <a:r>
              <a:rPr lang="en-US" sz="2400" dirty="0" smtClean="0">
                <a:latin typeface="+mj-lt"/>
                <a:ea typeface="+mj-ea"/>
                <a:cs typeface="+mj-cs"/>
              </a:rPr>
              <a:t> </a:t>
            </a:r>
            <a:r>
              <a:rPr lang="en-US" sz="2400" dirty="0" err="1" smtClean="0">
                <a:latin typeface="+mj-lt"/>
                <a:ea typeface="+mj-ea"/>
                <a:cs typeface="+mj-cs"/>
              </a:rPr>
              <a:t>Palombo</a:t>
            </a:r>
            <a:r>
              <a:rPr lang="en-US"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2015</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Grp="1" noChangeAspect="1" noChangeArrowheads="1"/>
          </p:cNvPicPr>
          <p:nvPr>
            <p:ph idx="1"/>
          </p:nvPr>
        </p:nvPicPr>
        <p:blipFill>
          <a:blip r:embed="rId2"/>
          <a:srcRect/>
          <a:stretch>
            <a:fillRect/>
          </a:stretch>
        </p:blipFill>
        <p:spPr bwMode="auto">
          <a:xfrm>
            <a:off x="1142976" y="10973"/>
            <a:ext cx="7000892" cy="6847027"/>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8914" name="Picture 2" descr="C:\Users\New\Desktop\ΜΑΘΗΜΑΤΑ ΑΣΚΤ\ΔΙΕΙΚΟΝΙΚΟΤΗΤΑ ΣΤΗΝ ΕΙΚΟΝΟΓΡΑΦΗΜΕΝΗ ΑΦΗΓΗΣΗ - 2021\Εικονες Μαθημα 5\main-qimg-704960833903a1b6ad9058c80a562e2d.jpg"/>
          <p:cNvPicPr>
            <a:picLocks noGrp="1" noChangeAspect="1" noChangeArrowheads="1"/>
          </p:cNvPicPr>
          <p:nvPr>
            <p:ph idx="1"/>
          </p:nvPr>
        </p:nvPicPr>
        <p:blipFill>
          <a:blip r:embed="rId2"/>
          <a:srcRect/>
          <a:stretch>
            <a:fillRect/>
          </a:stretch>
        </p:blipFill>
        <p:spPr bwMode="auto">
          <a:xfrm>
            <a:off x="0" y="6008"/>
            <a:ext cx="9176864" cy="628051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9938" name="Picture 2" descr="C:\Users\New\Desktop\ΜΑΘΗΜΑΤΑ ΑΣΚΤ\ΔΙΕΙΚΟΝΙΚΟΤΗΤΑ ΣΤΗΝ ΕΙΚΟΝΟΓΡΑΦΗΜΕΝΗ ΑΦΗΓΗΣΗ - 2021\Εικονες Μαθημα 5\Auschwitz_II_Barrak_Interior_women_crowded.jpg"/>
          <p:cNvPicPr>
            <a:picLocks noGrp="1" noChangeAspect="1" noChangeArrowheads="1"/>
          </p:cNvPicPr>
          <p:nvPr>
            <p:ph idx="1"/>
          </p:nvPr>
        </p:nvPicPr>
        <p:blipFill>
          <a:blip r:embed="rId2"/>
          <a:srcRect/>
          <a:stretch>
            <a:fillRect/>
          </a:stretch>
        </p:blipFill>
        <p:spPr bwMode="auto">
          <a:xfrm>
            <a:off x="0" y="0"/>
            <a:ext cx="9144000" cy="65151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7410" name="Picture 2" descr="C:\Users\New\Desktop\Διδακτορικό από Γραμέλη\ΠΑΡΑΔΟΤΕΑ ΔΙΔΑΚΤΟΡΙΚΟΥ\ΕΙΚΟΝΕΣ\εικόνα 549.jpg"/>
          <p:cNvPicPr>
            <a:picLocks noGrp="1" noChangeAspect="1" noChangeArrowheads="1"/>
          </p:cNvPicPr>
          <p:nvPr>
            <p:ph idx="1"/>
          </p:nvPr>
        </p:nvPicPr>
        <p:blipFill>
          <a:blip r:embed="rId2" cstate="print"/>
          <a:srcRect/>
          <a:stretch>
            <a:fillRect/>
          </a:stretch>
        </p:blipFill>
        <p:spPr bwMode="auto">
          <a:xfrm>
            <a:off x="0" y="0"/>
            <a:ext cx="9144000" cy="5782513"/>
          </a:xfrm>
          <a:prstGeom prst="rect">
            <a:avLst/>
          </a:prstGeom>
          <a:noFill/>
        </p:spPr>
      </p:pic>
      <p:sp>
        <p:nvSpPr>
          <p:cNvPr id="5" name="1 - Τίτλος"/>
          <p:cNvSpPr txBox="1">
            <a:spLocks/>
          </p:cNvSpPr>
          <p:nvPr/>
        </p:nvSpPr>
        <p:spPr>
          <a:xfrm>
            <a:off x="0" y="6357958"/>
            <a:ext cx="9144000"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Αρκάς, </a:t>
            </a:r>
            <a:r>
              <a:rPr lang="el-GR" sz="2400" i="1" dirty="0" smtClean="0">
                <a:latin typeface="+mj-lt"/>
                <a:ea typeface="+mj-ea"/>
                <a:cs typeface="+mj-cs"/>
              </a:rPr>
              <a:t>Η Αποικία</a:t>
            </a:r>
            <a:r>
              <a:rPr lang="el-GR" sz="2400" dirty="0" smtClean="0">
                <a:latin typeface="+mj-lt"/>
                <a:ea typeface="+mj-ea"/>
                <a:cs typeface="+mj-cs"/>
              </a:rPr>
              <a:t>, 2018</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8434" name="Picture 2" descr="C:\Users\New\Desktop\Διδακτορικό από Γραμέλη\ΠΑΡΑΔΟΤΕΑ ΔΙΔΑΚΤΟΡΙΚΟΥ\ΕΙΚΟΝΕΣ\εικόνα 550.jpg"/>
          <p:cNvPicPr>
            <a:picLocks noGrp="1" noChangeAspect="1" noChangeArrowheads="1"/>
          </p:cNvPicPr>
          <p:nvPr>
            <p:ph idx="1"/>
          </p:nvPr>
        </p:nvPicPr>
        <p:blipFill>
          <a:blip r:embed="rId2" cstate="print"/>
          <a:srcRect/>
          <a:stretch>
            <a:fillRect/>
          </a:stretch>
        </p:blipFill>
        <p:spPr bwMode="auto">
          <a:xfrm>
            <a:off x="-1" y="0"/>
            <a:ext cx="9169129" cy="5786454"/>
          </a:xfrm>
          <a:prstGeom prst="rect">
            <a:avLst/>
          </a:prstGeom>
          <a:noFill/>
        </p:spPr>
      </p:pic>
      <p:sp>
        <p:nvSpPr>
          <p:cNvPr id="5" name="1 - Τίτλος"/>
          <p:cNvSpPr txBox="1">
            <a:spLocks/>
          </p:cNvSpPr>
          <p:nvPr/>
        </p:nvSpPr>
        <p:spPr>
          <a:xfrm>
            <a:off x="0" y="6357958"/>
            <a:ext cx="9144000"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Αρκάς, </a:t>
            </a:r>
            <a:r>
              <a:rPr lang="el-GR" sz="2400" i="1" dirty="0" smtClean="0">
                <a:latin typeface="+mj-lt"/>
                <a:ea typeface="+mj-ea"/>
                <a:cs typeface="+mj-cs"/>
              </a:rPr>
              <a:t>Η Αποικία</a:t>
            </a:r>
            <a:r>
              <a:rPr lang="el-GR" sz="2400" dirty="0" smtClean="0">
                <a:latin typeface="+mj-lt"/>
                <a:ea typeface="+mj-ea"/>
                <a:cs typeface="+mj-cs"/>
              </a:rPr>
              <a:t>, 2018</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9458" name="Picture 2" descr="C:\Users\New\Desktop\Διδακτορικό από Γραμέλη\ΠΑΡΑΔΟΤΕΑ ΔΙΔΑΚΤΟΡΙΚΟΥ\ΕΙΚΟΝΕΣ\εικόνα 551.jpg"/>
          <p:cNvPicPr>
            <a:picLocks noGrp="1" noChangeAspect="1" noChangeArrowheads="1"/>
          </p:cNvPicPr>
          <p:nvPr>
            <p:ph idx="1"/>
          </p:nvPr>
        </p:nvPicPr>
        <p:blipFill>
          <a:blip r:embed="rId2" cstate="print"/>
          <a:srcRect/>
          <a:stretch>
            <a:fillRect/>
          </a:stretch>
        </p:blipFill>
        <p:spPr bwMode="auto">
          <a:xfrm>
            <a:off x="-1" y="0"/>
            <a:ext cx="9169129" cy="5786454"/>
          </a:xfrm>
          <a:prstGeom prst="rect">
            <a:avLst/>
          </a:prstGeom>
          <a:noFill/>
        </p:spPr>
      </p:pic>
      <p:sp>
        <p:nvSpPr>
          <p:cNvPr id="5" name="1 - Τίτλος"/>
          <p:cNvSpPr txBox="1">
            <a:spLocks/>
          </p:cNvSpPr>
          <p:nvPr/>
        </p:nvSpPr>
        <p:spPr>
          <a:xfrm>
            <a:off x="0" y="6357958"/>
            <a:ext cx="9144000"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Αρκάς, </a:t>
            </a:r>
            <a:r>
              <a:rPr lang="el-GR" sz="2400" i="1" dirty="0" smtClean="0">
                <a:latin typeface="+mj-lt"/>
                <a:ea typeface="+mj-ea"/>
                <a:cs typeface="+mj-cs"/>
              </a:rPr>
              <a:t>Η Αποικία</a:t>
            </a:r>
            <a:r>
              <a:rPr lang="el-GR" sz="2400" dirty="0" smtClean="0">
                <a:latin typeface="+mj-lt"/>
                <a:ea typeface="+mj-ea"/>
                <a:cs typeface="+mj-cs"/>
              </a:rPr>
              <a:t>, 2018</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ew\Desktop\Διδακτορικό από Γραμέλη\ΠΑΡΑΔΟΤΕΑ ΔΙΔΑΚΤΟΡΙΚΟΥ\ΕΙΚΟΝΕΣ\εικόνα 532.jpg"/>
          <p:cNvPicPr>
            <a:picLocks noGrp="1" noChangeAspect="1" noChangeArrowheads="1"/>
          </p:cNvPicPr>
          <p:nvPr>
            <p:ph idx="1"/>
          </p:nvPr>
        </p:nvPicPr>
        <p:blipFill>
          <a:blip r:embed="rId2"/>
          <a:srcRect/>
          <a:stretch>
            <a:fillRect/>
          </a:stretch>
        </p:blipFill>
        <p:spPr bwMode="auto">
          <a:xfrm>
            <a:off x="-1" y="0"/>
            <a:ext cx="7297051" cy="6858000"/>
          </a:xfrm>
          <a:prstGeom prst="rect">
            <a:avLst/>
          </a:prstGeom>
          <a:noFill/>
        </p:spPr>
      </p:pic>
      <p:sp>
        <p:nvSpPr>
          <p:cNvPr id="5" name="4 - Ορθογώνιο"/>
          <p:cNvSpPr/>
          <p:nvPr/>
        </p:nvSpPr>
        <p:spPr>
          <a:xfrm>
            <a:off x="7358082" y="1643050"/>
            <a:ext cx="1785918" cy="923330"/>
          </a:xfrm>
          <a:prstGeom prst="rect">
            <a:avLst/>
          </a:prstGeom>
        </p:spPr>
        <p:txBody>
          <a:bodyPr wrap="square">
            <a:spAutoFit/>
          </a:bodyPr>
          <a:lstStyle/>
          <a:p>
            <a:r>
              <a:rPr lang="en-US" dirty="0" smtClean="0"/>
              <a:t>Art </a:t>
            </a:r>
            <a:r>
              <a:rPr lang="en-US" dirty="0" err="1" smtClean="0"/>
              <a:t>Spiegelman</a:t>
            </a:r>
            <a:r>
              <a:rPr lang="en-US" dirty="0" smtClean="0"/>
              <a:t>, </a:t>
            </a:r>
            <a:r>
              <a:rPr lang="en-US" i="1" dirty="0" err="1" smtClean="0"/>
              <a:t>Mau</a:t>
            </a:r>
            <a:r>
              <a:rPr lang="en-US" dirty="0" err="1" smtClean="0"/>
              <a:t>s</a:t>
            </a:r>
            <a:r>
              <a:rPr lang="en-US" dirty="0" smtClean="0"/>
              <a:t>, </a:t>
            </a:r>
          </a:p>
          <a:p>
            <a:r>
              <a:rPr lang="en-US" dirty="0" smtClean="0"/>
              <a:t>1987</a:t>
            </a: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482" name="Picture 2" descr="C:\Users\New\Desktop\Διδακτορικό από Γραμέλη\ΠΑΡΑΔΟΤΕΑ ΔΙΔΑΚΤΟΡΙΚΟΥ\ΕΙΚΟΝΕΣ\εικόνα 552.jpg"/>
          <p:cNvPicPr>
            <a:picLocks noGrp="1" noChangeAspect="1" noChangeArrowheads="1"/>
          </p:cNvPicPr>
          <p:nvPr>
            <p:ph idx="1"/>
          </p:nvPr>
        </p:nvPicPr>
        <p:blipFill>
          <a:blip r:embed="rId2"/>
          <a:srcRect/>
          <a:stretch>
            <a:fillRect/>
          </a:stretch>
        </p:blipFill>
        <p:spPr bwMode="auto">
          <a:xfrm>
            <a:off x="0" y="0"/>
            <a:ext cx="9144000" cy="5529163"/>
          </a:xfrm>
          <a:prstGeom prst="rect">
            <a:avLst/>
          </a:prstGeom>
          <a:noFill/>
        </p:spPr>
      </p:pic>
      <p:sp>
        <p:nvSpPr>
          <p:cNvPr id="5" name="1 - Τίτλος"/>
          <p:cNvSpPr txBox="1">
            <a:spLocks/>
          </p:cNvSpPr>
          <p:nvPr/>
        </p:nvSpPr>
        <p:spPr>
          <a:xfrm>
            <a:off x="0" y="6357958"/>
            <a:ext cx="9144000"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Αρκάς, </a:t>
            </a:r>
            <a:r>
              <a:rPr lang="el-GR" sz="2400" i="1" dirty="0" smtClean="0">
                <a:latin typeface="+mj-lt"/>
                <a:ea typeface="+mj-ea"/>
                <a:cs typeface="+mj-cs"/>
              </a:rPr>
              <a:t>Η Αποικία</a:t>
            </a:r>
            <a:r>
              <a:rPr lang="el-GR" sz="2400" dirty="0" smtClean="0">
                <a:latin typeface="+mj-lt"/>
                <a:ea typeface="+mj-ea"/>
                <a:cs typeface="+mj-cs"/>
              </a:rPr>
              <a:t>, 2018</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1506" name="Picture 2" descr="C:\Users\New\Desktop\Διδακτορικό από Γραμέλη\ΠΑΡΑΔΟΤΕΑ ΔΙΔΑΚΤΟΡΙΚΟΥ\ΕΙΚΟΝΕΣ\εικόνα 553.jpg"/>
          <p:cNvPicPr>
            <a:picLocks noGrp="1" noChangeAspect="1" noChangeArrowheads="1"/>
          </p:cNvPicPr>
          <p:nvPr>
            <p:ph idx="1"/>
          </p:nvPr>
        </p:nvPicPr>
        <p:blipFill>
          <a:blip r:embed="rId2" cstate="print"/>
          <a:srcRect/>
          <a:stretch>
            <a:fillRect/>
          </a:stretch>
        </p:blipFill>
        <p:spPr bwMode="auto">
          <a:xfrm>
            <a:off x="0" y="0"/>
            <a:ext cx="9144000" cy="5770595"/>
          </a:xfrm>
          <a:prstGeom prst="rect">
            <a:avLst/>
          </a:prstGeom>
          <a:noFill/>
        </p:spPr>
      </p:pic>
      <p:sp>
        <p:nvSpPr>
          <p:cNvPr id="5" name="1 - Τίτλος"/>
          <p:cNvSpPr txBox="1">
            <a:spLocks/>
          </p:cNvSpPr>
          <p:nvPr/>
        </p:nvSpPr>
        <p:spPr>
          <a:xfrm>
            <a:off x="0" y="6357958"/>
            <a:ext cx="9144000"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Αρκάς, </a:t>
            </a:r>
            <a:r>
              <a:rPr lang="el-GR" sz="2400" i="1" dirty="0" smtClean="0">
                <a:latin typeface="+mj-lt"/>
                <a:ea typeface="+mj-ea"/>
                <a:cs typeface="+mj-cs"/>
              </a:rPr>
              <a:t>Η Αποικία</a:t>
            </a:r>
            <a:r>
              <a:rPr lang="el-GR" sz="2400" dirty="0" smtClean="0">
                <a:latin typeface="+mj-lt"/>
                <a:ea typeface="+mj-ea"/>
                <a:cs typeface="+mj-cs"/>
              </a:rPr>
              <a:t>, 2018</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2530" name="Picture 2" descr="C:\Users\New\Desktop\Διδακτορικό από Γραμέλη\ΠΑΡΑΔΟΤΕΑ ΔΙΔΑΚΤΟΡΙΚΟΥ\ΕΙΚΟΝΕΣ\εικόνα 554.jpg"/>
          <p:cNvPicPr>
            <a:picLocks noGrp="1" noChangeAspect="1" noChangeArrowheads="1"/>
          </p:cNvPicPr>
          <p:nvPr>
            <p:ph idx="1"/>
          </p:nvPr>
        </p:nvPicPr>
        <p:blipFill>
          <a:blip r:embed="rId2" cstate="print"/>
          <a:srcRect/>
          <a:stretch>
            <a:fillRect/>
          </a:stretch>
        </p:blipFill>
        <p:spPr bwMode="auto">
          <a:xfrm>
            <a:off x="0" y="0"/>
            <a:ext cx="9144000" cy="6320923"/>
          </a:xfrm>
          <a:prstGeom prst="rect">
            <a:avLst/>
          </a:prstGeom>
          <a:noFill/>
        </p:spPr>
      </p:pic>
      <p:sp>
        <p:nvSpPr>
          <p:cNvPr id="5" name="1 - Τίτλος"/>
          <p:cNvSpPr txBox="1">
            <a:spLocks/>
          </p:cNvSpPr>
          <p:nvPr/>
        </p:nvSpPr>
        <p:spPr>
          <a:xfrm>
            <a:off x="0" y="6357958"/>
            <a:ext cx="9144000"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Αρκάς, </a:t>
            </a:r>
            <a:r>
              <a:rPr lang="el-GR" sz="2400" i="1" dirty="0" smtClean="0">
                <a:latin typeface="+mj-lt"/>
                <a:ea typeface="+mj-ea"/>
                <a:cs typeface="+mj-cs"/>
              </a:rPr>
              <a:t>Η Αποικία</a:t>
            </a:r>
            <a:r>
              <a:rPr lang="el-GR" sz="2400" dirty="0" smtClean="0">
                <a:latin typeface="+mj-lt"/>
                <a:ea typeface="+mj-ea"/>
                <a:cs typeface="+mj-cs"/>
              </a:rPr>
              <a:t>, 2018</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3554" name="Picture 2" descr="C:\Users\New\Desktop\Διδακτορικό από Γραμέλη\ΠΑΡΑΔΟΤΕΑ ΔΙΔΑΚΤΟΡΙΚΟΥ\ΕΙΚΟΝΕΣ\εικόνα 555.jpg"/>
          <p:cNvPicPr>
            <a:picLocks noGrp="1" noChangeAspect="1" noChangeArrowheads="1"/>
          </p:cNvPicPr>
          <p:nvPr>
            <p:ph idx="1"/>
          </p:nvPr>
        </p:nvPicPr>
        <p:blipFill>
          <a:blip r:embed="rId2"/>
          <a:srcRect/>
          <a:stretch>
            <a:fillRect/>
          </a:stretch>
        </p:blipFill>
        <p:spPr bwMode="auto">
          <a:xfrm>
            <a:off x="0" y="0"/>
            <a:ext cx="4786314" cy="6868254"/>
          </a:xfrm>
          <a:prstGeom prst="rect">
            <a:avLst/>
          </a:prstGeom>
          <a:noFill/>
        </p:spPr>
      </p:pic>
      <p:sp>
        <p:nvSpPr>
          <p:cNvPr id="5" name="1 - Τίτλος"/>
          <p:cNvSpPr txBox="1">
            <a:spLocks/>
          </p:cNvSpPr>
          <p:nvPr/>
        </p:nvSpPr>
        <p:spPr>
          <a:xfrm>
            <a:off x="4714876" y="2786058"/>
            <a:ext cx="4429124"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Γιώργος </a:t>
            </a:r>
            <a:r>
              <a:rPr lang="el-GR" sz="2400" dirty="0" err="1" smtClean="0">
                <a:latin typeface="+mj-lt"/>
                <a:ea typeface="+mj-ea"/>
                <a:cs typeface="+mj-cs"/>
              </a:rPr>
              <a:t>Μικάλεφ</a:t>
            </a:r>
            <a:r>
              <a:rPr lang="el-GR"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2018</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w\Desktop\ΜΑΘΗΜΑΤΑ ΑΣΚΤ\ΔΙΕΙΚΟΝΙΚΟΤΗΤΑ ΣΤΗΝ ΕΙΚΟΝΟΓΡΑΦΗΜΕΝΗ ΑΦΗΓΗΣΗ - 2021\Εικονες Μαθημα 5\X-Men Magneto Testament - #5.jpg"/>
          <p:cNvPicPr>
            <a:picLocks noGrp="1" noChangeAspect="1" noChangeArrowheads="1"/>
          </p:cNvPicPr>
          <p:nvPr>
            <p:ph idx="1"/>
          </p:nvPr>
        </p:nvPicPr>
        <p:blipFill>
          <a:blip r:embed="rId2" cstate="print"/>
          <a:srcRect/>
          <a:stretch>
            <a:fillRect/>
          </a:stretch>
        </p:blipFill>
        <p:spPr bwMode="auto">
          <a:xfrm>
            <a:off x="142844" y="0"/>
            <a:ext cx="4500594" cy="6917320"/>
          </a:xfrm>
          <a:prstGeom prst="rect">
            <a:avLst/>
          </a:prstGeom>
          <a:noFill/>
        </p:spPr>
      </p:pic>
      <p:sp>
        <p:nvSpPr>
          <p:cNvPr id="5" name="4 - Ορθογώνιο"/>
          <p:cNvSpPr/>
          <p:nvPr/>
        </p:nvSpPr>
        <p:spPr>
          <a:xfrm>
            <a:off x="4714876" y="1643050"/>
            <a:ext cx="4429124" cy="1477328"/>
          </a:xfrm>
          <a:prstGeom prst="rect">
            <a:avLst/>
          </a:prstGeom>
        </p:spPr>
        <p:txBody>
          <a:bodyPr wrap="square">
            <a:spAutoFit/>
          </a:bodyPr>
          <a:lstStyle/>
          <a:p>
            <a:r>
              <a:rPr lang="en-US" dirty="0" smtClean="0"/>
              <a:t>Greg Pak, </a:t>
            </a:r>
          </a:p>
          <a:p>
            <a:r>
              <a:rPr lang="en-US" dirty="0" smtClean="0"/>
              <a:t>Carmine </a:t>
            </a:r>
            <a:r>
              <a:rPr lang="en-US" dirty="0" err="1" smtClean="0"/>
              <a:t>di</a:t>
            </a:r>
            <a:r>
              <a:rPr lang="en-US" dirty="0" smtClean="0"/>
              <a:t> </a:t>
            </a:r>
            <a:r>
              <a:rPr lang="en-US" dirty="0" err="1" smtClean="0"/>
              <a:t>Giandomenico</a:t>
            </a:r>
            <a:r>
              <a:rPr lang="en-US" dirty="0" smtClean="0"/>
              <a:t>, </a:t>
            </a:r>
          </a:p>
          <a:p>
            <a:r>
              <a:rPr lang="en-US" dirty="0" smtClean="0"/>
              <a:t>Matt Hollingsworth, </a:t>
            </a:r>
          </a:p>
          <a:p>
            <a:r>
              <a:rPr lang="en-US" dirty="0" smtClean="0"/>
              <a:t>Marko </a:t>
            </a:r>
            <a:r>
              <a:rPr lang="en-US" dirty="0" err="1" smtClean="0"/>
              <a:t>Djurdjevic</a:t>
            </a:r>
            <a:r>
              <a:rPr lang="en-US" dirty="0" smtClean="0"/>
              <a:t>,</a:t>
            </a:r>
          </a:p>
          <a:p>
            <a:r>
              <a:rPr lang="en-US" i="1" dirty="0" smtClean="0"/>
              <a:t>X-Men: Magneto Testament</a:t>
            </a:r>
            <a:r>
              <a:rPr lang="en-US" dirty="0" smtClean="0"/>
              <a:t> #4, 2008</a:t>
            </a:r>
            <a:endParaRPr lang="el-G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ew\Desktop\ΜΑΘΗΜΑΤΑ ΑΣΚΤ\ΔΙΕΙΚΟΝΙΚΟΤΗΤΑ ΣΤΗΝ ΕΙΚΟΝΟΓΡΑΦΗΜΕΝΗ ΑΦΗΓΗΣΗ - 2021\Εικονες Μαθημα 5\RCO006_1467962832.jpg"/>
          <p:cNvPicPr>
            <a:picLocks noGrp="1" noChangeAspect="1" noChangeArrowheads="1"/>
          </p:cNvPicPr>
          <p:nvPr>
            <p:ph idx="1"/>
          </p:nvPr>
        </p:nvPicPr>
        <p:blipFill>
          <a:blip r:embed="rId2" cstate="print"/>
          <a:srcRect/>
          <a:stretch>
            <a:fillRect/>
          </a:stretch>
        </p:blipFill>
        <p:spPr bwMode="auto">
          <a:xfrm>
            <a:off x="142844" y="0"/>
            <a:ext cx="4472753" cy="6874529"/>
          </a:xfrm>
          <a:prstGeom prst="rect">
            <a:avLst/>
          </a:prstGeom>
          <a:noFill/>
        </p:spPr>
      </p:pic>
      <p:sp>
        <p:nvSpPr>
          <p:cNvPr id="5" name="4 - Ορθογώνιο"/>
          <p:cNvSpPr/>
          <p:nvPr/>
        </p:nvSpPr>
        <p:spPr>
          <a:xfrm>
            <a:off x="4714876" y="1643050"/>
            <a:ext cx="4429124" cy="1477328"/>
          </a:xfrm>
          <a:prstGeom prst="rect">
            <a:avLst/>
          </a:prstGeom>
        </p:spPr>
        <p:txBody>
          <a:bodyPr wrap="square">
            <a:spAutoFit/>
          </a:bodyPr>
          <a:lstStyle/>
          <a:p>
            <a:r>
              <a:rPr lang="en-US" dirty="0" smtClean="0"/>
              <a:t>Greg Pak, </a:t>
            </a:r>
          </a:p>
          <a:p>
            <a:r>
              <a:rPr lang="en-US" dirty="0" smtClean="0"/>
              <a:t>Carmine </a:t>
            </a:r>
            <a:r>
              <a:rPr lang="en-US" dirty="0" err="1" smtClean="0"/>
              <a:t>di</a:t>
            </a:r>
            <a:r>
              <a:rPr lang="en-US" dirty="0" smtClean="0"/>
              <a:t> </a:t>
            </a:r>
            <a:r>
              <a:rPr lang="en-US" dirty="0" err="1" smtClean="0"/>
              <a:t>Giandomenico</a:t>
            </a:r>
            <a:r>
              <a:rPr lang="en-US" dirty="0" smtClean="0"/>
              <a:t>, </a:t>
            </a:r>
          </a:p>
          <a:p>
            <a:r>
              <a:rPr lang="en-US" dirty="0" smtClean="0"/>
              <a:t>Matt Hollingsworth, </a:t>
            </a:r>
          </a:p>
          <a:p>
            <a:r>
              <a:rPr lang="en-US" dirty="0" smtClean="0"/>
              <a:t>Marko </a:t>
            </a:r>
            <a:r>
              <a:rPr lang="en-US" dirty="0" err="1" smtClean="0"/>
              <a:t>Djurdjevic</a:t>
            </a:r>
            <a:r>
              <a:rPr lang="en-US" dirty="0" smtClean="0"/>
              <a:t>,</a:t>
            </a:r>
          </a:p>
          <a:p>
            <a:r>
              <a:rPr lang="en-US" i="1" dirty="0" smtClean="0"/>
              <a:t>X-Men: Magneto Testament</a:t>
            </a:r>
            <a:r>
              <a:rPr lang="en-US" dirty="0" smtClean="0"/>
              <a:t> #4, 2008</a:t>
            </a:r>
            <a:endParaRPr lang="el-G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4578" name="Picture 2" descr="C:\Users\New\Desktop\Διδακτορικό από Γραμέλη\ΠΑΡΑΔΟΤΕΑ ΔΙΔΑΚΤΟΡΙΚΟΥ\ΕΙΚΟΝΕΣ\εικόνα 899.jpg"/>
          <p:cNvPicPr>
            <a:picLocks noGrp="1" noChangeAspect="1" noChangeArrowheads="1"/>
          </p:cNvPicPr>
          <p:nvPr>
            <p:ph idx="1"/>
          </p:nvPr>
        </p:nvPicPr>
        <p:blipFill>
          <a:blip r:embed="rId2" cstate="print"/>
          <a:srcRect/>
          <a:stretch>
            <a:fillRect/>
          </a:stretch>
        </p:blipFill>
        <p:spPr bwMode="auto">
          <a:xfrm>
            <a:off x="357158" y="0"/>
            <a:ext cx="4572032" cy="6844102"/>
          </a:xfrm>
          <a:prstGeom prst="rect">
            <a:avLst/>
          </a:prstGeom>
          <a:noFill/>
        </p:spPr>
      </p:pic>
      <p:sp>
        <p:nvSpPr>
          <p:cNvPr id="5" name="1 - Τίτλος"/>
          <p:cNvSpPr txBox="1">
            <a:spLocks/>
          </p:cNvSpPr>
          <p:nvPr/>
        </p:nvSpPr>
        <p:spPr>
          <a:xfrm>
            <a:off x="4929190" y="2714620"/>
            <a:ext cx="4214810" cy="2786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err="1" smtClean="0">
                <a:latin typeface="+mj-lt"/>
                <a:ea typeface="+mj-ea"/>
                <a:cs typeface="+mj-cs"/>
              </a:rPr>
              <a:t>Άρι</a:t>
            </a:r>
            <a:r>
              <a:rPr lang="el-GR" sz="2400" dirty="0" smtClean="0">
                <a:latin typeface="+mj-lt"/>
                <a:ea typeface="+mj-ea"/>
                <a:cs typeface="+mj-cs"/>
              </a:rPr>
              <a:t> </a:t>
            </a:r>
            <a:r>
              <a:rPr lang="el-GR" sz="2400" dirty="0" err="1" smtClean="0">
                <a:latin typeface="+mj-lt"/>
                <a:ea typeface="+mj-ea"/>
                <a:cs typeface="+mj-cs"/>
              </a:rPr>
              <a:t>Φόλμαν</a:t>
            </a:r>
            <a:r>
              <a:rPr lang="el-GR" sz="2400" dirty="0" smtClean="0">
                <a:latin typeface="+mj-lt"/>
                <a:ea typeface="+mj-ea"/>
                <a:cs typeface="+mj-cs"/>
              </a:rPr>
              <a:t>, </a:t>
            </a:r>
            <a:r>
              <a:rPr lang="el-GR" sz="2400" dirty="0" err="1" smtClean="0">
                <a:latin typeface="+mj-lt"/>
                <a:ea typeface="+mj-ea"/>
                <a:cs typeface="+mj-cs"/>
              </a:rPr>
              <a:t>Νταβίντ</a:t>
            </a:r>
            <a:r>
              <a:rPr lang="el-GR" sz="2400" dirty="0" smtClean="0">
                <a:latin typeface="+mj-lt"/>
                <a:ea typeface="+mj-ea"/>
                <a:cs typeface="+mj-cs"/>
              </a:rPr>
              <a:t> </a:t>
            </a:r>
            <a:r>
              <a:rPr lang="el-GR" sz="2400" dirty="0" err="1" smtClean="0">
                <a:latin typeface="+mj-lt"/>
                <a:ea typeface="+mj-ea"/>
                <a:cs typeface="+mj-cs"/>
              </a:rPr>
              <a:t>Πολόνσκυ</a:t>
            </a:r>
            <a:r>
              <a:rPr lang="el-GR" sz="2400" dirty="0" smtClean="0">
                <a:latin typeface="+mj-lt"/>
                <a:ea typeface="+mj-ea"/>
                <a:cs typeface="+mj-cs"/>
              </a:rPr>
              <a:t>, </a:t>
            </a:r>
            <a:r>
              <a:rPr lang="el-GR" sz="2400" i="1" dirty="0" smtClean="0">
                <a:latin typeface="+mj-lt"/>
                <a:ea typeface="+mj-ea"/>
                <a:cs typeface="+mj-cs"/>
              </a:rPr>
              <a:t>Το Ημερολόγιο της Άννας Φρανκ</a:t>
            </a:r>
            <a:r>
              <a:rPr lang="el-GR" sz="2400" dirty="0" smtClean="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2018</a:t>
            </a:r>
            <a:r>
              <a:rPr lang="el-GR" sz="2400" dirty="0" smtClean="0">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5602" name="Picture 2" descr="C:\Users\New\Desktop\Διδακτορικό από Γραμέλη\ΠΑΡΑΔΟΤΕΑ ΔΙΔΑΚΤΟΡΙΚΟΥ\ΕΙΚΟΝΕΣ\εικόνα 900.jpg"/>
          <p:cNvPicPr>
            <a:picLocks noGrp="1" noChangeAspect="1" noChangeArrowheads="1"/>
          </p:cNvPicPr>
          <p:nvPr>
            <p:ph idx="1"/>
          </p:nvPr>
        </p:nvPicPr>
        <p:blipFill>
          <a:blip r:embed="rId2" cstate="print"/>
          <a:srcRect/>
          <a:stretch>
            <a:fillRect/>
          </a:stretch>
        </p:blipFill>
        <p:spPr bwMode="auto">
          <a:xfrm>
            <a:off x="928662" y="0"/>
            <a:ext cx="4857784" cy="6800407"/>
          </a:xfrm>
          <a:prstGeom prst="rect">
            <a:avLst/>
          </a:prstGeom>
          <a:noFill/>
        </p:spPr>
      </p:pic>
      <p:sp>
        <p:nvSpPr>
          <p:cNvPr id="5" name="1 - Τίτλος"/>
          <p:cNvSpPr txBox="1">
            <a:spLocks/>
          </p:cNvSpPr>
          <p:nvPr/>
        </p:nvSpPr>
        <p:spPr>
          <a:xfrm>
            <a:off x="5786446" y="2500306"/>
            <a:ext cx="3357554" cy="435769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Σιντ </a:t>
            </a:r>
            <a:r>
              <a:rPr lang="el-GR" sz="2400" dirty="0" err="1" smtClean="0">
                <a:latin typeface="+mj-lt"/>
                <a:ea typeface="+mj-ea"/>
                <a:cs typeface="+mj-cs"/>
              </a:rPr>
              <a:t>Γιάκομπσον</a:t>
            </a:r>
            <a:r>
              <a:rPr lang="el-GR"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err="1" smtClean="0">
                <a:latin typeface="+mj-lt"/>
                <a:ea typeface="+mj-ea"/>
                <a:cs typeface="+mj-cs"/>
              </a:rPr>
              <a:t>Ερνί</a:t>
            </a:r>
            <a:r>
              <a:rPr lang="el-GR" sz="2400" dirty="0" smtClean="0">
                <a:latin typeface="+mj-lt"/>
                <a:ea typeface="+mj-ea"/>
                <a:cs typeface="+mj-cs"/>
              </a:rPr>
              <a:t> Κολόν,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i="1" dirty="0" smtClean="0">
                <a:latin typeface="+mj-lt"/>
                <a:ea typeface="+mj-ea"/>
                <a:cs typeface="+mj-cs"/>
              </a:rPr>
              <a:t>Άννα Φρανκ</a:t>
            </a:r>
            <a:r>
              <a:rPr lang="el-GR" sz="2400" dirty="0" smtClean="0">
                <a:latin typeface="+mj-lt"/>
                <a:ea typeface="+mj-ea"/>
                <a:cs typeface="+mj-cs"/>
              </a:rPr>
              <a:t>,</a:t>
            </a:r>
            <a:r>
              <a:rPr lang="el-GR" sz="2400" dirty="0" smtClean="0">
                <a:latin typeface="+mj-lt"/>
                <a:ea typeface="+mj-ea"/>
                <a:cs typeface="+mj-cs"/>
              </a:rPr>
              <a:t> 2018</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6626" name="Picture 2" descr="C:\Users\New\Desktop\Διδακτορικό από Γραμέλη\ΠΑΡΑΔΟΤΕΑ ΔΙΔΑΚΤΟΡΙΚΟΥ\ΕΙΚΟΝΕΣ\εικόνα 901.jpg"/>
          <p:cNvPicPr>
            <a:picLocks noGrp="1" noChangeAspect="1" noChangeArrowheads="1"/>
          </p:cNvPicPr>
          <p:nvPr>
            <p:ph idx="1"/>
          </p:nvPr>
        </p:nvPicPr>
        <p:blipFill>
          <a:blip r:embed="rId2" cstate="print"/>
          <a:srcRect/>
          <a:stretch>
            <a:fillRect/>
          </a:stretch>
        </p:blipFill>
        <p:spPr bwMode="auto">
          <a:xfrm>
            <a:off x="500034" y="0"/>
            <a:ext cx="4429156" cy="6812331"/>
          </a:xfrm>
          <a:prstGeom prst="rect">
            <a:avLst/>
          </a:prstGeom>
          <a:noFill/>
        </p:spPr>
      </p:pic>
      <p:sp>
        <p:nvSpPr>
          <p:cNvPr id="5" name="1 - Τίτλος"/>
          <p:cNvSpPr txBox="1">
            <a:spLocks/>
          </p:cNvSpPr>
          <p:nvPr/>
        </p:nvSpPr>
        <p:spPr>
          <a:xfrm>
            <a:off x="4929190" y="2714620"/>
            <a:ext cx="4214810" cy="2786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err="1" smtClean="0">
                <a:latin typeface="+mj-lt"/>
                <a:ea typeface="+mj-ea"/>
                <a:cs typeface="+mj-cs"/>
              </a:rPr>
              <a:t>Άρι</a:t>
            </a:r>
            <a:r>
              <a:rPr lang="el-GR" sz="2400" dirty="0" smtClean="0">
                <a:latin typeface="+mj-lt"/>
                <a:ea typeface="+mj-ea"/>
                <a:cs typeface="+mj-cs"/>
              </a:rPr>
              <a:t> </a:t>
            </a:r>
            <a:r>
              <a:rPr lang="el-GR" sz="2400" dirty="0" err="1" smtClean="0">
                <a:latin typeface="+mj-lt"/>
                <a:ea typeface="+mj-ea"/>
                <a:cs typeface="+mj-cs"/>
              </a:rPr>
              <a:t>Φόλμαν</a:t>
            </a:r>
            <a:r>
              <a:rPr lang="el-GR" sz="2400" dirty="0" smtClean="0">
                <a:latin typeface="+mj-lt"/>
                <a:ea typeface="+mj-ea"/>
                <a:cs typeface="+mj-cs"/>
              </a:rPr>
              <a:t>, </a:t>
            </a:r>
            <a:r>
              <a:rPr lang="el-GR" sz="2400" dirty="0" err="1" smtClean="0">
                <a:latin typeface="+mj-lt"/>
                <a:ea typeface="+mj-ea"/>
                <a:cs typeface="+mj-cs"/>
              </a:rPr>
              <a:t>Νταβίντ</a:t>
            </a:r>
            <a:r>
              <a:rPr lang="el-GR" sz="2400" dirty="0" smtClean="0">
                <a:latin typeface="+mj-lt"/>
                <a:ea typeface="+mj-ea"/>
                <a:cs typeface="+mj-cs"/>
              </a:rPr>
              <a:t> </a:t>
            </a:r>
            <a:r>
              <a:rPr lang="el-GR" sz="2400" dirty="0" err="1" smtClean="0">
                <a:latin typeface="+mj-lt"/>
                <a:ea typeface="+mj-ea"/>
                <a:cs typeface="+mj-cs"/>
              </a:rPr>
              <a:t>Πολόνσκυ</a:t>
            </a:r>
            <a:r>
              <a:rPr lang="el-GR" sz="2400" dirty="0" smtClean="0">
                <a:latin typeface="+mj-lt"/>
                <a:ea typeface="+mj-ea"/>
                <a:cs typeface="+mj-cs"/>
              </a:rPr>
              <a:t>, </a:t>
            </a:r>
            <a:r>
              <a:rPr lang="el-GR" sz="2400" i="1" dirty="0" smtClean="0">
                <a:latin typeface="+mj-lt"/>
                <a:ea typeface="+mj-ea"/>
                <a:cs typeface="+mj-cs"/>
              </a:rPr>
              <a:t>Το Ημερολόγιο της Άννας Φρανκ</a:t>
            </a:r>
            <a:r>
              <a:rPr lang="el-GR" sz="2400" dirty="0" smtClean="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2018</a:t>
            </a:r>
            <a:r>
              <a:rPr lang="el-GR" sz="2400" dirty="0" smtClean="0">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7650" name="Picture 2" descr="C:\Users\New\Desktop\Διδακτορικό από Γραμέλη\ΠΑΡΑΔΟΤΕΑ ΔΙΔΑΚΤΟΡΙΚΟΥ\ΕΙΚΟΝΕΣ\εικόνα 902.jpg"/>
          <p:cNvPicPr>
            <a:picLocks noGrp="1" noChangeAspect="1" noChangeArrowheads="1"/>
          </p:cNvPicPr>
          <p:nvPr>
            <p:ph idx="1"/>
          </p:nvPr>
        </p:nvPicPr>
        <p:blipFill>
          <a:blip r:embed="rId2" cstate="print"/>
          <a:srcRect/>
          <a:stretch>
            <a:fillRect/>
          </a:stretch>
        </p:blipFill>
        <p:spPr bwMode="auto">
          <a:xfrm>
            <a:off x="357158" y="0"/>
            <a:ext cx="4429156" cy="6911233"/>
          </a:xfrm>
          <a:prstGeom prst="rect">
            <a:avLst/>
          </a:prstGeom>
          <a:noFill/>
        </p:spPr>
      </p:pic>
      <p:sp>
        <p:nvSpPr>
          <p:cNvPr id="5" name="1 - Τίτλος"/>
          <p:cNvSpPr txBox="1">
            <a:spLocks/>
          </p:cNvSpPr>
          <p:nvPr/>
        </p:nvSpPr>
        <p:spPr>
          <a:xfrm>
            <a:off x="4929190" y="2714620"/>
            <a:ext cx="4214810" cy="2786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err="1" smtClean="0">
                <a:latin typeface="+mj-lt"/>
                <a:ea typeface="+mj-ea"/>
                <a:cs typeface="+mj-cs"/>
              </a:rPr>
              <a:t>Άρι</a:t>
            </a:r>
            <a:r>
              <a:rPr lang="el-GR" sz="2400" dirty="0" smtClean="0">
                <a:latin typeface="+mj-lt"/>
                <a:ea typeface="+mj-ea"/>
                <a:cs typeface="+mj-cs"/>
              </a:rPr>
              <a:t> </a:t>
            </a:r>
            <a:r>
              <a:rPr lang="el-GR" sz="2400" dirty="0" err="1" smtClean="0">
                <a:latin typeface="+mj-lt"/>
                <a:ea typeface="+mj-ea"/>
                <a:cs typeface="+mj-cs"/>
              </a:rPr>
              <a:t>Φόλμαν</a:t>
            </a:r>
            <a:r>
              <a:rPr lang="el-GR" sz="2400" dirty="0" smtClean="0">
                <a:latin typeface="+mj-lt"/>
                <a:ea typeface="+mj-ea"/>
                <a:cs typeface="+mj-cs"/>
              </a:rPr>
              <a:t>, </a:t>
            </a:r>
            <a:r>
              <a:rPr lang="el-GR" sz="2400" dirty="0" err="1" smtClean="0">
                <a:latin typeface="+mj-lt"/>
                <a:ea typeface="+mj-ea"/>
                <a:cs typeface="+mj-cs"/>
              </a:rPr>
              <a:t>Νταβίντ</a:t>
            </a:r>
            <a:r>
              <a:rPr lang="el-GR" sz="2400" dirty="0" smtClean="0">
                <a:latin typeface="+mj-lt"/>
                <a:ea typeface="+mj-ea"/>
                <a:cs typeface="+mj-cs"/>
              </a:rPr>
              <a:t> </a:t>
            </a:r>
            <a:r>
              <a:rPr lang="el-GR" sz="2400" dirty="0" err="1" smtClean="0">
                <a:latin typeface="+mj-lt"/>
                <a:ea typeface="+mj-ea"/>
                <a:cs typeface="+mj-cs"/>
              </a:rPr>
              <a:t>Πολόνσκυ</a:t>
            </a:r>
            <a:r>
              <a:rPr lang="el-GR" sz="2400" dirty="0" smtClean="0">
                <a:latin typeface="+mj-lt"/>
                <a:ea typeface="+mj-ea"/>
                <a:cs typeface="+mj-cs"/>
              </a:rPr>
              <a:t>, </a:t>
            </a:r>
            <a:r>
              <a:rPr lang="el-GR" sz="2400" i="1" dirty="0" smtClean="0">
                <a:latin typeface="+mj-lt"/>
                <a:ea typeface="+mj-ea"/>
                <a:cs typeface="+mj-cs"/>
              </a:rPr>
              <a:t>Το Ημερολόγιο της Άννας Φρανκ</a:t>
            </a:r>
            <a:r>
              <a:rPr lang="el-GR" sz="2400" dirty="0" smtClean="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2018</a:t>
            </a:r>
            <a:r>
              <a:rPr lang="el-GR" sz="2400" dirty="0" smtClean="0">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70" name="Picture 2" descr="C:\Users\New\Desktop\Διδακτορικό από Γραμέλη\ΠΑΡΑΔΟΤΕΑ ΔΙΔΑΚΤΟΡΙΚΟΥ\ΕΙΚΟΝΕΣ\εικόνα 533.jpg"/>
          <p:cNvPicPr>
            <a:picLocks noGrp="1" noChangeAspect="1" noChangeArrowheads="1"/>
          </p:cNvPicPr>
          <p:nvPr>
            <p:ph idx="1"/>
          </p:nvPr>
        </p:nvPicPr>
        <p:blipFill>
          <a:blip r:embed="rId2"/>
          <a:srcRect/>
          <a:stretch>
            <a:fillRect/>
          </a:stretch>
        </p:blipFill>
        <p:spPr bwMode="auto">
          <a:xfrm>
            <a:off x="0" y="0"/>
            <a:ext cx="9144000" cy="6366192"/>
          </a:xfrm>
          <a:prstGeom prst="rect">
            <a:avLst/>
          </a:prstGeom>
          <a:noFill/>
        </p:spPr>
      </p:pic>
      <p:sp>
        <p:nvSpPr>
          <p:cNvPr id="5" name="4 - Ορθογώνιο"/>
          <p:cNvSpPr/>
          <p:nvPr/>
        </p:nvSpPr>
        <p:spPr>
          <a:xfrm>
            <a:off x="0" y="6488668"/>
            <a:ext cx="9144000" cy="369332"/>
          </a:xfrm>
          <a:prstGeom prst="rect">
            <a:avLst/>
          </a:prstGeom>
        </p:spPr>
        <p:txBody>
          <a:bodyPr wrap="square">
            <a:spAutoFit/>
          </a:bodyPr>
          <a:lstStyle/>
          <a:p>
            <a:pPr algn="ctr"/>
            <a:r>
              <a:rPr lang="en-US" dirty="0" smtClean="0"/>
              <a:t>Art </a:t>
            </a:r>
            <a:r>
              <a:rPr lang="en-US" dirty="0" err="1" smtClean="0"/>
              <a:t>Spiegelman</a:t>
            </a:r>
            <a:r>
              <a:rPr lang="en-US" dirty="0" smtClean="0"/>
              <a:t>,</a:t>
            </a:r>
            <a:r>
              <a:rPr lang="en-US" i="1" dirty="0" smtClean="0"/>
              <a:t> </a:t>
            </a:r>
            <a:r>
              <a:rPr lang="en-US" i="1" dirty="0" err="1" smtClean="0"/>
              <a:t>Metamaus</a:t>
            </a:r>
            <a:r>
              <a:rPr lang="en-US" dirty="0" smtClean="0"/>
              <a:t>, 2011</a:t>
            </a:r>
            <a:endParaRPr lang="el-G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8674" name="Picture 2" descr="C:\Users\New\Desktop\Διδακτορικό από Γραμέλη\ΠΑΡΑΔΟΤΕΑ ΔΙΔΑΚΤΟΡΙΚΟΥ\ΕΙΚΟΝΕΣ\εικόνα 940a.jpg"/>
          <p:cNvPicPr>
            <a:picLocks noGrp="1" noChangeAspect="1" noChangeArrowheads="1"/>
          </p:cNvPicPr>
          <p:nvPr>
            <p:ph idx="1"/>
          </p:nvPr>
        </p:nvPicPr>
        <p:blipFill>
          <a:blip r:embed="rId2"/>
          <a:srcRect/>
          <a:stretch>
            <a:fillRect/>
          </a:stretch>
        </p:blipFill>
        <p:spPr bwMode="auto">
          <a:xfrm>
            <a:off x="428596" y="0"/>
            <a:ext cx="6072230" cy="6807989"/>
          </a:xfrm>
          <a:prstGeom prst="rect">
            <a:avLst/>
          </a:prstGeom>
          <a:noFill/>
        </p:spPr>
      </p:pic>
      <p:sp>
        <p:nvSpPr>
          <p:cNvPr id="5" name="1 - Τίτλος"/>
          <p:cNvSpPr txBox="1">
            <a:spLocks/>
          </p:cNvSpPr>
          <p:nvPr/>
        </p:nvSpPr>
        <p:spPr>
          <a:xfrm>
            <a:off x="6500826" y="2714620"/>
            <a:ext cx="2643174" cy="2786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Henry Moore,</a:t>
            </a:r>
            <a:r>
              <a:rPr lang="el-GR" sz="2400" dirty="0" smtClean="0">
                <a:latin typeface="+mj-lt"/>
                <a:ea typeface="+mj-ea"/>
                <a:cs typeface="+mj-cs"/>
              </a:rPr>
              <a:t> </a:t>
            </a:r>
            <a:endParaRPr lang="en-US" sz="2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i="1" dirty="0" smtClean="0">
                <a:latin typeface="+mj-lt"/>
                <a:ea typeface="+mj-ea"/>
                <a:cs typeface="+mj-cs"/>
              </a:rPr>
              <a:t>Tube Shelter Perspective</a:t>
            </a:r>
            <a:r>
              <a:rPr lang="el-GR" sz="2400" dirty="0" smtClean="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1941</a:t>
            </a:r>
            <a:r>
              <a:rPr lang="el-GR" sz="2400" dirty="0" smtClean="0">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9698" name="Picture 2" descr="C:\Users\New\Desktop\Διδακτορικό από Γραμέλη\ΠΑΡΑΔΟΤΕΑ ΔΙΔΑΚΤΟΡΙΚΟΥ\ΕΙΚΟΝΕΣ\εικόνα 940b.jpg"/>
          <p:cNvPicPr>
            <a:picLocks noGrp="1" noChangeAspect="1" noChangeArrowheads="1"/>
          </p:cNvPicPr>
          <p:nvPr>
            <p:ph idx="1"/>
          </p:nvPr>
        </p:nvPicPr>
        <p:blipFill>
          <a:blip r:embed="rId2"/>
          <a:srcRect/>
          <a:stretch>
            <a:fillRect/>
          </a:stretch>
        </p:blipFill>
        <p:spPr bwMode="auto">
          <a:xfrm>
            <a:off x="0" y="0"/>
            <a:ext cx="9144000" cy="6256734"/>
          </a:xfrm>
          <a:prstGeom prst="rect">
            <a:avLst/>
          </a:prstGeom>
          <a:noFill/>
        </p:spPr>
      </p:pic>
      <p:sp>
        <p:nvSpPr>
          <p:cNvPr id="5" name="1 - Τίτλος"/>
          <p:cNvSpPr txBox="1">
            <a:spLocks/>
          </p:cNvSpPr>
          <p:nvPr/>
        </p:nvSpPr>
        <p:spPr>
          <a:xfrm>
            <a:off x="0" y="6357934"/>
            <a:ext cx="9144000" cy="5000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Henry Moore, </a:t>
            </a:r>
            <a:r>
              <a:rPr lang="en-US" sz="2400" i="1" dirty="0" smtClean="0">
                <a:latin typeface="+mj-lt"/>
                <a:ea typeface="+mj-ea"/>
                <a:cs typeface="+mj-cs"/>
              </a:rPr>
              <a:t>Tube Shelter Perspective</a:t>
            </a:r>
            <a:r>
              <a:rPr lang="el-GR" sz="2400" dirty="0" smtClean="0">
                <a:latin typeface="+mj-lt"/>
                <a:ea typeface="+mj-ea"/>
                <a:cs typeface="+mj-cs"/>
              </a:rPr>
              <a:t>,</a:t>
            </a:r>
            <a:r>
              <a:rPr lang="en-US" sz="2400" dirty="0" smtClean="0">
                <a:latin typeface="+mj-lt"/>
                <a:ea typeface="+mj-ea"/>
                <a:cs typeface="+mj-cs"/>
              </a:rPr>
              <a:t> 1941</a:t>
            </a:r>
            <a:r>
              <a:rPr lang="el-GR" sz="2400" dirty="0" smtClean="0">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62" name="Picture 2" descr="C:\Users\New\Desktop\ΜΑΘΗΜΑΤΑ ΑΣΚΤ\ΔΙΕΙΚΟΝΙΚΟΤΗΤΑ ΣΤΗΝ ΕΙΚΟΝΟΓΡΑΦΗΜΕΝΗ ΑΦΗΓΗΣΗ - 2021\Εικονες Μαθημα 5\Bill-brandt-photograph.jpg"/>
          <p:cNvPicPr>
            <a:picLocks noGrp="1" noChangeAspect="1" noChangeArrowheads="1"/>
          </p:cNvPicPr>
          <p:nvPr>
            <p:ph idx="1"/>
          </p:nvPr>
        </p:nvPicPr>
        <p:blipFill>
          <a:blip r:embed="rId2"/>
          <a:srcRect/>
          <a:stretch>
            <a:fillRect/>
          </a:stretch>
        </p:blipFill>
        <p:spPr bwMode="auto">
          <a:xfrm>
            <a:off x="500034" y="0"/>
            <a:ext cx="5357850" cy="6869954"/>
          </a:xfrm>
          <a:prstGeom prst="rect">
            <a:avLst/>
          </a:prstGeom>
          <a:noFill/>
        </p:spPr>
      </p:pic>
      <p:sp>
        <p:nvSpPr>
          <p:cNvPr id="5" name="1 - Τίτλος"/>
          <p:cNvSpPr txBox="1">
            <a:spLocks/>
          </p:cNvSpPr>
          <p:nvPr/>
        </p:nvSpPr>
        <p:spPr>
          <a:xfrm>
            <a:off x="6000760" y="2714620"/>
            <a:ext cx="3143240" cy="2786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Bill Brandt, 1940</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22" name="Picture 2" descr="C:\Users\New\Desktop\Διδακτορικό από Γραμέλη\ΠΑΡΑΔΟΤΕΑ ΔΙΔΑΚΤΟΡΙΚΟΥ\ΕΙΚΟΝΕΣ\εικόνα 939.jpg"/>
          <p:cNvPicPr>
            <a:picLocks noGrp="1" noChangeAspect="1" noChangeArrowheads="1"/>
          </p:cNvPicPr>
          <p:nvPr>
            <p:ph idx="1"/>
          </p:nvPr>
        </p:nvPicPr>
        <p:blipFill>
          <a:blip r:embed="rId2" cstate="print"/>
          <a:srcRect/>
          <a:stretch>
            <a:fillRect/>
          </a:stretch>
        </p:blipFill>
        <p:spPr bwMode="auto">
          <a:xfrm>
            <a:off x="142844" y="0"/>
            <a:ext cx="7482416" cy="6858000"/>
          </a:xfrm>
          <a:prstGeom prst="rect">
            <a:avLst/>
          </a:prstGeom>
          <a:noFill/>
        </p:spPr>
      </p:pic>
      <p:sp>
        <p:nvSpPr>
          <p:cNvPr id="5" name="1 - Τίτλος"/>
          <p:cNvSpPr txBox="1">
            <a:spLocks/>
          </p:cNvSpPr>
          <p:nvPr/>
        </p:nvSpPr>
        <p:spPr>
          <a:xfrm>
            <a:off x="7572396" y="2714620"/>
            <a:ext cx="1571604" cy="2786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Guido </a:t>
            </a:r>
            <a:r>
              <a:rPr lang="en-US" sz="2400" dirty="0" err="1" smtClean="0">
                <a:latin typeface="+mj-lt"/>
                <a:ea typeface="+mj-ea"/>
                <a:cs typeface="+mj-cs"/>
              </a:rPr>
              <a:t>Crepax</a:t>
            </a:r>
            <a:r>
              <a:rPr lang="en-US"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i="1" dirty="0" smtClean="0">
                <a:latin typeface="+mj-lt"/>
                <a:ea typeface="+mj-ea"/>
                <a:cs typeface="+mj-cs"/>
              </a:rPr>
              <a:t>Art and Fashion</a:t>
            </a:r>
            <a:r>
              <a:rPr lang="en-US" sz="2400" dirty="0" smtClean="0">
                <a:latin typeface="+mj-lt"/>
                <a:ea typeface="+mj-ea"/>
                <a:cs typeface="+mj-cs"/>
              </a:rPr>
              <a:t>, </a:t>
            </a:r>
            <a:endParaRPr lang="el-GR" sz="2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2015</a:t>
            </a:r>
            <a:r>
              <a:rPr lang="el-GR" sz="2400" dirty="0" smtClean="0">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4034" name="Picture 2" descr="C:\Users\New\Desktop\ΜΑΘΗΜΑΤΑ ΑΣΚΤ\ΔΙΕΙΚΟΝΙΚΟΤΗΤΑ ΣΤΗΝ ΕΙΚΟΝΟΓΡΑΦΗΜΕΝΗ ΑΦΗΓΗΣΗ - 2021\Εικονες Μαθημα 5\'King_and_Queen'_by_Henry_Moore,_Glenkiln_-_geograph.org.uk_-_36115.jpg"/>
          <p:cNvPicPr>
            <a:picLocks noGrp="1" noChangeAspect="1" noChangeArrowheads="1"/>
          </p:cNvPicPr>
          <p:nvPr>
            <p:ph idx="1"/>
          </p:nvPr>
        </p:nvPicPr>
        <p:blipFill>
          <a:blip r:embed="rId2"/>
          <a:srcRect/>
          <a:stretch>
            <a:fillRect/>
          </a:stretch>
        </p:blipFill>
        <p:spPr bwMode="auto">
          <a:xfrm>
            <a:off x="0" y="0"/>
            <a:ext cx="5143504" cy="6858006"/>
          </a:xfrm>
          <a:prstGeom prst="rect">
            <a:avLst/>
          </a:prstGeom>
          <a:noFill/>
        </p:spPr>
      </p:pic>
      <p:sp>
        <p:nvSpPr>
          <p:cNvPr id="5" name="1 - Τίτλος"/>
          <p:cNvSpPr txBox="1">
            <a:spLocks/>
          </p:cNvSpPr>
          <p:nvPr/>
        </p:nvSpPr>
        <p:spPr>
          <a:xfrm>
            <a:off x="5143504" y="2714620"/>
            <a:ext cx="4000496" cy="2786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Henry Moore,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i="1" dirty="0" smtClean="0">
                <a:latin typeface="+mj-lt"/>
                <a:ea typeface="+mj-ea"/>
                <a:cs typeface="+mj-cs"/>
              </a:rPr>
              <a:t>King and Queen</a:t>
            </a:r>
            <a:r>
              <a:rPr lang="en-US"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1952</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1986" name="Picture 2" descr="C:\Users\New\Desktop\Διδακτορικό από Γραμέλη\ΠΑΡΑΔΟΤΕΑ ΔΙΔΑΚΤΟΡΙΚΟΥ\ΕΙΚΟΝΕΣ\εικόνα 937.jpg"/>
          <p:cNvPicPr>
            <a:picLocks noGrp="1" noChangeAspect="1" noChangeArrowheads="1"/>
          </p:cNvPicPr>
          <p:nvPr>
            <p:ph idx="1"/>
          </p:nvPr>
        </p:nvPicPr>
        <p:blipFill>
          <a:blip r:embed="rId2" cstate="print"/>
          <a:srcRect/>
          <a:stretch>
            <a:fillRect/>
          </a:stretch>
        </p:blipFill>
        <p:spPr bwMode="auto">
          <a:xfrm>
            <a:off x="0" y="0"/>
            <a:ext cx="6000760" cy="6745763"/>
          </a:xfrm>
          <a:prstGeom prst="rect">
            <a:avLst/>
          </a:prstGeom>
          <a:noFill/>
        </p:spPr>
      </p:pic>
      <p:sp>
        <p:nvSpPr>
          <p:cNvPr id="5" name="1 - Τίτλος"/>
          <p:cNvSpPr txBox="1">
            <a:spLocks/>
          </p:cNvSpPr>
          <p:nvPr/>
        </p:nvSpPr>
        <p:spPr>
          <a:xfrm>
            <a:off x="6000760" y="2714620"/>
            <a:ext cx="3143240" cy="2786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Guido </a:t>
            </a:r>
            <a:r>
              <a:rPr lang="en-US" sz="2400" dirty="0" err="1" smtClean="0">
                <a:latin typeface="+mj-lt"/>
                <a:ea typeface="+mj-ea"/>
                <a:cs typeface="+mj-cs"/>
              </a:rPr>
              <a:t>Crepax</a:t>
            </a:r>
            <a:r>
              <a:rPr lang="en-US"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i="1" dirty="0" smtClean="0">
                <a:latin typeface="+mj-lt"/>
                <a:ea typeface="+mj-ea"/>
                <a:cs typeface="+mj-cs"/>
              </a:rPr>
              <a:t>Art and Fashion</a:t>
            </a:r>
            <a:r>
              <a:rPr lang="en-US" sz="2400" dirty="0" smtClean="0">
                <a:latin typeface="+mj-lt"/>
                <a:ea typeface="+mj-ea"/>
                <a:cs typeface="+mj-cs"/>
              </a:rPr>
              <a:t>, </a:t>
            </a:r>
            <a:endParaRPr lang="el-GR" sz="2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2015</a:t>
            </a:r>
            <a:r>
              <a:rPr lang="el-GR" sz="2400" dirty="0" smtClean="0">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3010" name="Picture 2" descr="C:\Users\New\Desktop\Διδακτορικό από Γραμέλη\ΠΑΡΑΔΟΤΕΑ ΔΙΔΑΚΤΟΡΙΚΟΥ\ΕΙΚΟΝΕΣ\εικόνα 938.jpg"/>
          <p:cNvPicPr>
            <a:picLocks noGrp="1" noChangeAspect="1" noChangeArrowheads="1"/>
          </p:cNvPicPr>
          <p:nvPr>
            <p:ph idx="1"/>
          </p:nvPr>
        </p:nvPicPr>
        <p:blipFill>
          <a:blip r:embed="rId2"/>
          <a:srcRect/>
          <a:stretch>
            <a:fillRect/>
          </a:stretch>
        </p:blipFill>
        <p:spPr bwMode="auto">
          <a:xfrm>
            <a:off x="0" y="-1"/>
            <a:ext cx="6929454" cy="6802039"/>
          </a:xfrm>
          <a:prstGeom prst="rect">
            <a:avLst/>
          </a:prstGeom>
          <a:noFill/>
        </p:spPr>
      </p:pic>
      <p:sp>
        <p:nvSpPr>
          <p:cNvPr id="5" name="1 - Τίτλος"/>
          <p:cNvSpPr txBox="1">
            <a:spLocks/>
          </p:cNvSpPr>
          <p:nvPr/>
        </p:nvSpPr>
        <p:spPr>
          <a:xfrm>
            <a:off x="6929454" y="2714620"/>
            <a:ext cx="2214546" cy="2786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Guido </a:t>
            </a:r>
            <a:r>
              <a:rPr lang="en-US" sz="2400" dirty="0" err="1" smtClean="0">
                <a:latin typeface="+mj-lt"/>
                <a:ea typeface="+mj-ea"/>
                <a:cs typeface="+mj-cs"/>
              </a:rPr>
              <a:t>Crepax</a:t>
            </a:r>
            <a:r>
              <a:rPr lang="en-US" sz="2400" dirty="0" smtClean="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i="1" dirty="0" smtClean="0">
                <a:latin typeface="+mj-lt"/>
                <a:ea typeface="+mj-ea"/>
                <a:cs typeface="+mj-cs"/>
              </a:rPr>
              <a:t>Art and Fashion</a:t>
            </a:r>
            <a:r>
              <a:rPr lang="en-US" sz="2400" dirty="0" smtClean="0">
                <a:latin typeface="+mj-lt"/>
                <a:ea typeface="+mj-ea"/>
                <a:cs typeface="+mj-cs"/>
              </a:rPr>
              <a:t>, </a:t>
            </a:r>
            <a:endParaRPr lang="el-GR" sz="2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2015</a:t>
            </a:r>
            <a:r>
              <a:rPr lang="el-GR" sz="2400" dirty="0" smtClean="0">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 name="Picture 20" descr="C:\Users\New\Desktop\Διδακτορικό από Γραμέλη\ΠΑΡΑΔΟΤΕΑ ΔΙΔΑΚΤΟΡΙΚΟΥ\ΕΙΚΟΝΕΣ\εικόνα 600.jpg"/>
          <p:cNvPicPr>
            <a:picLocks noChangeAspect="1" noChangeArrowheads="1"/>
          </p:cNvPicPr>
          <p:nvPr/>
        </p:nvPicPr>
        <p:blipFill>
          <a:blip r:embed="rId2"/>
          <a:srcRect/>
          <a:stretch>
            <a:fillRect/>
          </a:stretch>
        </p:blipFill>
        <p:spPr bwMode="auto">
          <a:xfrm>
            <a:off x="0" y="214289"/>
            <a:ext cx="9144000" cy="576643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45058" name="Picture 2" descr="C:\Users\New\Desktop\Διδακτορικό από Γραμέλη\ΠΑΡΑΔΟΤΕΑ ΔΙΔΑΚΤΟΡΙΚΟΥ\ΕΙΚΟΝΕΣ\εικόνα 605.gif"/>
          <p:cNvPicPr>
            <a:picLocks noChangeAspect="1" noChangeArrowheads="1"/>
          </p:cNvPicPr>
          <p:nvPr/>
        </p:nvPicPr>
        <p:blipFill>
          <a:blip r:embed="rId2"/>
          <a:srcRect/>
          <a:stretch>
            <a:fillRect/>
          </a:stretch>
        </p:blipFill>
        <p:spPr bwMode="auto">
          <a:xfrm>
            <a:off x="1285852" y="-8606"/>
            <a:ext cx="6572296" cy="6834276"/>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 name="Picture 24" descr="C:\Users\New\Desktop\Διδακτορικό από Γραμέλη\ΠΑΡΑΔΟΤΕΑ ΔΙΔΑΚΤΟΡΙΚΟΥ\ΕΙΚΟΝΕΣ\εικόνα 604.jpg"/>
          <p:cNvPicPr>
            <a:picLocks noChangeAspect="1" noChangeArrowheads="1"/>
          </p:cNvPicPr>
          <p:nvPr/>
        </p:nvPicPr>
        <p:blipFill>
          <a:blip r:embed="rId2"/>
          <a:srcRect/>
          <a:stretch>
            <a:fillRect/>
          </a:stretch>
        </p:blipFill>
        <p:spPr bwMode="auto">
          <a:xfrm>
            <a:off x="285720" y="142852"/>
            <a:ext cx="8572528" cy="629823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ew\Desktop\ΜΑΘΗΜΑΤΑ ΑΣΚΤ\ΔΙΕΙΚΟΝΙΚΟΤΗΤΑ ΣΤΗΝ ΕΙΚΟΝΟΓΡΑΦΗΜΕΝΗ ΑΦΗΓΗΣΗ - 2021\Εικονες Μαθημα 5\RCO001_1468889436.jpg"/>
          <p:cNvPicPr>
            <a:picLocks noGrp="1" noChangeAspect="1" noChangeArrowheads="1"/>
          </p:cNvPicPr>
          <p:nvPr>
            <p:ph idx="1"/>
          </p:nvPr>
        </p:nvPicPr>
        <p:blipFill>
          <a:blip r:embed="rId2"/>
          <a:srcRect/>
          <a:stretch>
            <a:fillRect/>
          </a:stretch>
        </p:blipFill>
        <p:spPr bwMode="auto">
          <a:xfrm>
            <a:off x="1928794" y="-11028"/>
            <a:ext cx="4714907" cy="6910752"/>
          </a:xfrm>
          <a:prstGeom prst="rect">
            <a:avLst/>
          </a:prstGeom>
          <a:noFill/>
        </p:spPr>
      </p:pic>
      <p:sp>
        <p:nvSpPr>
          <p:cNvPr id="5" name="4 - Ορθογώνιο"/>
          <p:cNvSpPr/>
          <p:nvPr/>
        </p:nvSpPr>
        <p:spPr>
          <a:xfrm>
            <a:off x="7358082" y="1643050"/>
            <a:ext cx="1785918" cy="923330"/>
          </a:xfrm>
          <a:prstGeom prst="rect">
            <a:avLst/>
          </a:prstGeom>
        </p:spPr>
        <p:txBody>
          <a:bodyPr wrap="square">
            <a:spAutoFit/>
          </a:bodyPr>
          <a:lstStyle/>
          <a:p>
            <a:r>
              <a:rPr lang="en-US" dirty="0" smtClean="0"/>
              <a:t>Art </a:t>
            </a:r>
            <a:r>
              <a:rPr lang="en-US" dirty="0" err="1" smtClean="0"/>
              <a:t>Spiegelman</a:t>
            </a:r>
            <a:r>
              <a:rPr lang="en-US" dirty="0" smtClean="0"/>
              <a:t>, </a:t>
            </a:r>
            <a:r>
              <a:rPr lang="en-US" i="1" dirty="0" err="1" smtClean="0"/>
              <a:t>Mau</a:t>
            </a:r>
            <a:r>
              <a:rPr lang="en-US" dirty="0" err="1" smtClean="0"/>
              <a:t>s</a:t>
            </a:r>
            <a:r>
              <a:rPr lang="en-US" dirty="0" smtClean="0"/>
              <a:t>, </a:t>
            </a:r>
          </a:p>
          <a:p>
            <a:r>
              <a:rPr lang="en-US" dirty="0" smtClean="0"/>
              <a:t>1987</a:t>
            </a:r>
            <a:endParaRPr 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 name="Picture 19" descr="C:\Users\New\Desktop\Διδακτορικό από Γραμέλη\ΠΑΡΑΔΟΤΕΑ ΔΙΔΑΚΤΟΡΙΚΟΥ\ΕΙΚΟΝΕΣ\εικόνα 599.jpg"/>
          <p:cNvPicPr>
            <a:picLocks noChangeAspect="1" noChangeArrowheads="1"/>
          </p:cNvPicPr>
          <p:nvPr/>
        </p:nvPicPr>
        <p:blipFill>
          <a:blip r:embed="rId2"/>
          <a:srcRect/>
          <a:stretch>
            <a:fillRect/>
          </a:stretch>
        </p:blipFill>
        <p:spPr bwMode="auto">
          <a:xfrm>
            <a:off x="-9969" y="357167"/>
            <a:ext cx="9153969" cy="6152014"/>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 name="Picture 23" descr="C:\Users\New\Desktop\Διδακτορικό από Γραμέλη\ΠΑΡΑΔΟΤΕΑ ΔΙΔΑΚΤΟΡΙΚΟΥ\ΕΙΚΟΝΕΣ\εικόνα 603.jpg"/>
          <p:cNvPicPr>
            <a:picLocks noChangeAspect="1" noChangeArrowheads="1"/>
          </p:cNvPicPr>
          <p:nvPr/>
        </p:nvPicPr>
        <p:blipFill>
          <a:blip r:embed="rId2" cstate="print"/>
          <a:srcRect/>
          <a:stretch>
            <a:fillRect/>
          </a:stretch>
        </p:blipFill>
        <p:spPr bwMode="auto">
          <a:xfrm>
            <a:off x="142844" y="0"/>
            <a:ext cx="8834528" cy="6215082"/>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2" descr="C:\Users\New\Desktop\Διδακτορικό από Γραμέλη\ΠΑΡΑΔΟΤΕΑ ΔΙΔΑΚΤΟΡΙΚΟΥ\ΕΙΚΟΝΕΣ\εικόνα 602.jpg"/>
          <p:cNvPicPr>
            <a:picLocks noGrp="1" noChangeAspect="1" noChangeArrowheads="1"/>
          </p:cNvPicPr>
          <p:nvPr>
            <p:ph idx="1"/>
          </p:nvPr>
        </p:nvPicPr>
        <p:blipFill>
          <a:blip r:embed="rId2"/>
          <a:srcRect/>
          <a:stretch>
            <a:fillRect/>
          </a:stretch>
        </p:blipFill>
        <p:spPr bwMode="auto">
          <a:xfrm>
            <a:off x="428596" y="0"/>
            <a:ext cx="8094181" cy="680696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1" descr="C:\Users\New\Desktop\Διδακτορικό από Γραμέλη\ΠΑΡΑΔΟΤΕΑ ΔΙΔΑΚΤΟΡΙΚΟΥ\ΕΙΚΟΝΕΣ\εικόνα 601.jpg"/>
          <p:cNvPicPr>
            <a:picLocks noGrp="1" noChangeAspect="1" noChangeArrowheads="1"/>
          </p:cNvPicPr>
          <p:nvPr>
            <p:ph idx="1"/>
          </p:nvPr>
        </p:nvPicPr>
        <p:blipFill>
          <a:blip r:embed="rId2"/>
          <a:srcRect/>
          <a:stretch>
            <a:fillRect/>
          </a:stretch>
        </p:blipFill>
        <p:spPr bwMode="auto">
          <a:xfrm>
            <a:off x="1" y="357166"/>
            <a:ext cx="9144000" cy="583692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11" descr="C:\Users\New\Desktop\Διδακτορικό από Γραμέλη\ΠΑΡΑΔΟΤΕΑ ΔΙΔΑΚΤΟΡΙΚΟΥ\ΕΙΚΟΝΕΣ\εικόνα 591.jpg"/>
          <p:cNvPicPr>
            <a:picLocks noGrp="1" noChangeAspect="1" noChangeArrowheads="1"/>
          </p:cNvPicPr>
          <p:nvPr>
            <p:ph idx="1"/>
          </p:nvPr>
        </p:nvPicPr>
        <p:blipFill>
          <a:blip r:embed="rId2"/>
          <a:srcRect/>
          <a:stretch>
            <a:fillRect/>
          </a:stretch>
        </p:blipFill>
        <p:spPr bwMode="auto">
          <a:xfrm>
            <a:off x="142844" y="0"/>
            <a:ext cx="9001156" cy="6219294"/>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18" descr="C:\Users\New\Desktop\Διδακτορικό από Γραμέλη\ΠΑΡΑΔΟΤΕΑ ΔΙΔΑΚΤΟΡΙΚΟΥ\ΕΙΚΟΝΕΣ\εικόνα 598.jpg"/>
          <p:cNvPicPr>
            <a:picLocks noGrp="1" noChangeAspect="1" noChangeArrowheads="1"/>
          </p:cNvPicPr>
          <p:nvPr>
            <p:ph idx="1"/>
          </p:nvPr>
        </p:nvPicPr>
        <p:blipFill>
          <a:blip r:embed="rId2"/>
          <a:srcRect/>
          <a:stretch>
            <a:fillRect/>
          </a:stretch>
        </p:blipFill>
        <p:spPr bwMode="auto">
          <a:xfrm>
            <a:off x="75969" y="37718"/>
            <a:ext cx="9117729" cy="682028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17" descr="C:\Users\New\Desktop\Διδακτορικό από Γραμέλη\ΠΑΡΑΔΟΤΕΑ ΔΙΔΑΚΤΟΡΙΚΟΥ\ΕΙΚΟΝΕΣ\εικόνα 597.jpg"/>
          <p:cNvPicPr>
            <a:picLocks noGrp="1" noChangeAspect="1" noChangeArrowheads="1"/>
          </p:cNvPicPr>
          <p:nvPr>
            <p:ph idx="1"/>
          </p:nvPr>
        </p:nvPicPr>
        <p:blipFill>
          <a:blip r:embed="rId2"/>
          <a:srcRect/>
          <a:stretch>
            <a:fillRect/>
          </a:stretch>
        </p:blipFill>
        <p:spPr bwMode="auto">
          <a:xfrm>
            <a:off x="785786" y="214290"/>
            <a:ext cx="7947113" cy="6498066"/>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16" descr="C:\Users\New\Desktop\Διδακτορικό από Γραμέλη\ΠΑΡΑΔΟΤΕΑ ΔΙΔΑΚΤΟΡΙΚΟΥ\ΕΙΚΟΝΕΣ\εικόνα 596.jpg"/>
          <p:cNvPicPr>
            <a:picLocks noGrp="1" noChangeAspect="1" noChangeArrowheads="1"/>
          </p:cNvPicPr>
          <p:nvPr>
            <p:ph idx="1"/>
          </p:nvPr>
        </p:nvPicPr>
        <p:blipFill>
          <a:blip r:embed="rId2"/>
          <a:srcRect/>
          <a:stretch>
            <a:fillRect/>
          </a:stretch>
        </p:blipFill>
        <p:spPr bwMode="auto">
          <a:xfrm>
            <a:off x="1714480" y="195051"/>
            <a:ext cx="5143536" cy="6737823"/>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15" descr="C:\Users\New\Desktop\Διδακτορικό από Γραμέλη\ΠΑΡΑΔΟΤΕΑ ΔΙΔΑΚΤΟΡΙΚΟΥ\ΕΙΚΟΝΕΣ\εικόνα 595.jpg"/>
          <p:cNvPicPr>
            <a:picLocks noGrp="1" noChangeAspect="1" noChangeArrowheads="1"/>
          </p:cNvPicPr>
          <p:nvPr>
            <p:ph idx="1"/>
          </p:nvPr>
        </p:nvPicPr>
        <p:blipFill>
          <a:blip r:embed="rId2"/>
          <a:srcRect/>
          <a:stretch>
            <a:fillRect/>
          </a:stretch>
        </p:blipFill>
        <p:spPr bwMode="auto">
          <a:xfrm>
            <a:off x="428596" y="357166"/>
            <a:ext cx="8501122" cy="6131206"/>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14" descr="C:\Users\New\Desktop\Διδακτορικό από Γραμέλη\ΠΑΡΑΔΟΤΕΑ ΔΙΔΑΚΤΟΡΙΚΟΥ\ΕΙΚΟΝΕΣ\εικόνα 594.jpg"/>
          <p:cNvPicPr>
            <a:picLocks noGrp="1" noChangeAspect="1" noChangeArrowheads="1"/>
          </p:cNvPicPr>
          <p:nvPr>
            <p:ph idx="1"/>
          </p:nvPr>
        </p:nvPicPr>
        <p:blipFill>
          <a:blip r:embed="rId2"/>
          <a:srcRect/>
          <a:stretch>
            <a:fillRect/>
          </a:stretch>
        </p:blipFill>
        <p:spPr bwMode="auto">
          <a:xfrm>
            <a:off x="-49377" y="58331"/>
            <a:ext cx="8979095" cy="611800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2770" name="Picture 2" descr="C:\Users\New\Desktop\ΜΑΘΗΜΑΤΑ ΑΣΚΤ\ΔΙΕΙΚΟΝΙΚΟΤΗΤΑ ΣΤΗΝ ΕΙΚΟΝΟΓΡΑΦΗΜΕΝΗ ΑΦΗΓΗΣΗ - 2021\Εικονες Μαθημα 5\610qTPmzd3L.jpg"/>
          <p:cNvPicPr>
            <a:picLocks noGrp="1" noChangeAspect="1" noChangeArrowheads="1"/>
          </p:cNvPicPr>
          <p:nvPr>
            <p:ph idx="1"/>
          </p:nvPr>
        </p:nvPicPr>
        <p:blipFill>
          <a:blip r:embed="rId2"/>
          <a:srcRect/>
          <a:stretch>
            <a:fillRect/>
          </a:stretch>
        </p:blipFill>
        <p:spPr bwMode="auto">
          <a:xfrm>
            <a:off x="1857356" y="11032"/>
            <a:ext cx="4857783" cy="6893322"/>
          </a:xfrm>
          <a:prstGeom prst="rect">
            <a:avLst/>
          </a:prstGeom>
          <a:noFill/>
        </p:spPr>
      </p:pic>
      <p:sp>
        <p:nvSpPr>
          <p:cNvPr id="5" name="4 - Ορθογώνιο"/>
          <p:cNvSpPr/>
          <p:nvPr/>
        </p:nvSpPr>
        <p:spPr>
          <a:xfrm>
            <a:off x="6786578" y="4429132"/>
            <a:ext cx="2357422" cy="923330"/>
          </a:xfrm>
          <a:prstGeom prst="rect">
            <a:avLst/>
          </a:prstGeom>
        </p:spPr>
        <p:txBody>
          <a:bodyPr wrap="square">
            <a:spAutoFit/>
          </a:bodyPr>
          <a:lstStyle/>
          <a:p>
            <a:pPr algn="ctr"/>
            <a:r>
              <a:rPr lang="en-US" dirty="0" smtClean="0"/>
              <a:t>Art </a:t>
            </a:r>
            <a:r>
              <a:rPr lang="en-US" dirty="0" err="1" smtClean="0"/>
              <a:t>Spiegelman</a:t>
            </a:r>
            <a:r>
              <a:rPr lang="en-US" dirty="0" smtClean="0"/>
              <a:t>,</a:t>
            </a:r>
            <a:r>
              <a:rPr lang="en-US" i="1" dirty="0" smtClean="0"/>
              <a:t> </a:t>
            </a:r>
            <a:r>
              <a:rPr lang="en-US" i="1" dirty="0" err="1" smtClean="0"/>
              <a:t>Metamaus</a:t>
            </a:r>
            <a:r>
              <a:rPr lang="en-US" dirty="0" smtClean="0"/>
              <a:t>, </a:t>
            </a:r>
            <a:endParaRPr lang="el-GR" dirty="0" smtClean="0"/>
          </a:p>
          <a:p>
            <a:pPr algn="ctr"/>
            <a:r>
              <a:rPr lang="en-US" dirty="0" smtClean="0"/>
              <a:t>2011</a:t>
            </a:r>
            <a:endParaRPr 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13" descr="C:\Users\New\Desktop\Διδακτορικό από Γραμέλη\ΠΑΡΑΔΟΤΕΑ ΔΙΔΑΚΤΟΡΙΚΟΥ\ΕΙΚΟΝΕΣ\εικόνα 593.jpg"/>
          <p:cNvPicPr>
            <a:picLocks noGrp="1" noChangeAspect="1" noChangeArrowheads="1"/>
          </p:cNvPicPr>
          <p:nvPr>
            <p:ph idx="1"/>
          </p:nvPr>
        </p:nvPicPr>
        <p:blipFill>
          <a:blip r:embed="rId2"/>
          <a:srcRect/>
          <a:stretch>
            <a:fillRect/>
          </a:stretch>
        </p:blipFill>
        <p:spPr bwMode="auto">
          <a:xfrm>
            <a:off x="2000232" y="0"/>
            <a:ext cx="4357718" cy="685453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12" descr="C:\Users\New\Desktop\Διδακτορικό από Γραμέλη\ΠΑΡΑΔΟΤΕΑ ΔΙΔΑΚΤΟΡΙΚΟΥ\ΕΙΚΟΝΕΣ\εικόνα 592.jpg"/>
          <p:cNvPicPr>
            <a:picLocks noGrp="1" noChangeAspect="1" noChangeArrowheads="1"/>
          </p:cNvPicPr>
          <p:nvPr>
            <p:ph idx="1"/>
          </p:nvPr>
        </p:nvPicPr>
        <p:blipFill>
          <a:blip r:embed="rId2"/>
          <a:srcRect/>
          <a:stretch>
            <a:fillRect/>
          </a:stretch>
        </p:blipFill>
        <p:spPr bwMode="auto">
          <a:xfrm>
            <a:off x="0" y="142851"/>
            <a:ext cx="9144000" cy="5520999"/>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10" descr="C:\Users\New\Desktop\Διδακτορικό από Γραμέλη\ΠΑΡΑΔΟΤΕΑ ΔΙΔΑΚΤΟΡΙΚΟΥ\ΕΙΚΟΝΕΣ\εικόνα 590.jpg"/>
          <p:cNvPicPr>
            <a:picLocks noGrp="1" noChangeAspect="1" noChangeArrowheads="1"/>
          </p:cNvPicPr>
          <p:nvPr>
            <p:ph idx="1"/>
          </p:nvPr>
        </p:nvPicPr>
        <p:blipFill>
          <a:blip r:embed="rId2"/>
          <a:srcRect/>
          <a:stretch>
            <a:fillRect/>
          </a:stretch>
        </p:blipFill>
        <p:spPr bwMode="auto">
          <a:xfrm>
            <a:off x="-9666" y="91814"/>
            <a:ext cx="9010822" cy="5911838"/>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9" descr="C:\Users\New\Desktop\Διδακτορικό από Γραμέλη\ΠΑΡΑΔΟΤΕΑ ΔΙΔΑΚΤΟΡΙΚΟΥ\ΕΙΚΟΝΕΣ\εικόνα 589.jpg"/>
          <p:cNvPicPr>
            <a:picLocks noGrp="1" noChangeAspect="1" noChangeArrowheads="1"/>
          </p:cNvPicPr>
          <p:nvPr>
            <p:ph idx="1"/>
          </p:nvPr>
        </p:nvPicPr>
        <p:blipFill>
          <a:blip r:embed="rId2"/>
          <a:srcRect/>
          <a:stretch>
            <a:fillRect/>
          </a:stretch>
        </p:blipFill>
        <p:spPr bwMode="auto">
          <a:xfrm>
            <a:off x="1142976" y="-5208"/>
            <a:ext cx="6000792" cy="6769679"/>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8" descr="C:\Users\New\Desktop\Διδακτορικό από Γραμέλη\ΠΑΡΑΔΟΤΕΑ ΔΙΔΑΚΤΟΡΙΚΟΥ\ΕΙΚΟΝΕΣ\εικόνα 588.jpg"/>
          <p:cNvPicPr>
            <a:picLocks noGrp="1" noChangeAspect="1" noChangeArrowheads="1"/>
          </p:cNvPicPr>
          <p:nvPr>
            <p:ph idx="1"/>
          </p:nvPr>
        </p:nvPicPr>
        <p:blipFill>
          <a:blip r:embed="rId2"/>
          <a:srcRect/>
          <a:stretch>
            <a:fillRect/>
          </a:stretch>
        </p:blipFill>
        <p:spPr bwMode="auto">
          <a:xfrm>
            <a:off x="571472" y="214290"/>
            <a:ext cx="8082483" cy="6513575"/>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7" descr="C:\Users\New\Desktop\Διδακτορικό από Γραμέλη\ΠΑΡΑΔΟΤΕΑ ΔΙΔΑΚΤΟΡΙΚΟΥ\ΕΙΚΟΝΕΣ\εικόνα 587.jpg"/>
          <p:cNvPicPr>
            <a:picLocks noGrp="1" noChangeAspect="1" noChangeArrowheads="1"/>
          </p:cNvPicPr>
          <p:nvPr>
            <p:ph idx="1"/>
          </p:nvPr>
        </p:nvPicPr>
        <p:blipFill>
          <a:blip r:embed="rId2"/>
          <a:srcRect/>
          <a:stretch>
            <a:fillRect/>
          </a:stretch>
        </p:blipFill>
        <p:spPr bwMode="auto">
          <a:xfrm>
            <a:off x="428596" y="214290"/>
            <a:ext cx="8572528" cy="6406215"/>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6" descr="C:\Users\New\Desktop\Διδακτορικό από Γραμέλη\ΠΑΡΑΔΟΤΕΑ ΔΙΔΑΚΤΟΡΙΚΟΥ\ΕΙΚΟΝΕΣ\εικόνα 586.jpg"/>
          <p:cNvPicPr>
            <a:picLocks noGrp="1" noChangeAspect="1" noChangeArrowheads="1"/>
          </p:cNvPicPr>
          <p:nvPr>
            <p:ph idx="1"/>
          </p:nvPr>
        </p:nvPicPr>
        <p:blipFill>
          <a:blip r:embed="rId2"/>
          <a:srcRect/>
          <a:stretch>
            <a:fillRect/>
          </a:stretch>
        </p:blipFill>
        <p:spPr bwMode="auto">
          <a:xfrm>
            <a:off x="571472" y="0"/>
            <a:ext cx="7931463" cy="661698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5" descr="C:\Users\New\Desktop\Διδακτορικό από Γραμέλη\ΠΑΡΑΔΟΤΕΑ ΔΙΔΑΚΤΟΡΙΚΟΥ\ΕΙΚΟΝΕΣ\εικόνα 585.jpg"/>
          <p:cNvPicPr>
            <a:picLocks noGrp="1" noChangeAspect="1" noChangeArrowheads="1"/>
          </p:cNvPicPr>
          <p:nvPr>
            <p:ph idx="1"/>
          </p:nvPr>
        </p:nvPicPr>
        <p:blipFill>
          <a:blip r:embed="rId2"/>
          <a:srcRect/>
          <a:stretch>
            <a:fillRect/>
          </a:stretch>
        </p:blipFill>
        <p:spPr bwMode="auto">
          <a:xfrm>
            <a:off x="32085" y="0"/>
            <a:ext cx="9111915" cy="6463286"/>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New\Desktop\ΜΑΘΗΜΑΤΑ ΑΣΚΤ\ΔΙΕΙΚΟΝΙΚΟΤΗΤΑ ΣΤΗΝ ΕΙΚΟΝΟΓΡΑΦΗΜΕΝΗ ΑΦΗΓΗΣΗ - 2021\Εικονες Μαθημα 5\24689676.jpg"/>
          <p:cNvPicPr>
            <a:picLocks noGrp="1" noChangeAspect="1" noChangeArrowheads="1"/>
          </p:cNvPicPr>
          <p:nvPr>
            <p:ph idx="1"/>
          </p:nvPr>
        </p:nvPicPr>
        <p:blipFill>
          <a:blip r:embed="rId2"/>
          <a:srcRect/>
          <a:stretch>
            <a:fillRect/>
          </a:stretch>
        </p:blipFill>
        <p:spPr bwMode="auto">
          <a:xfrm>
            <a:off x="1857356" y="2354"/>
            <a:ext cx="4857784" cy="6908848"/>
          </a:xfrm>
          <a:prstGeom prst="rect">
            <a:avLst/>
          </a:prstGeom>
          <a:noFill/>
        </p:spPr>
      </p:pic>
      <p:sp>
        <p:nvSpPr>
          <p:cNvPr id="5" name="4 - Ορθογώνιο"/>
          <p:cNvSpPr/>
          <p:nvPr/>
        </p:nvSpPr>
        <p:spPr>
          <a:xfrm>
            <a:off x="7358082" y="1643050"/>
            <a:ext cx="1785918" cy="923330"/>
          </a:xfrm>
          <a:prstGeom prst="rect">
            <a:avLst/>
          </a:prstGeom>
        </p:spPr>
        <p:txBody>
          <a:bodyPr wrap="square">
            <a:spAutoFit/>
          </a:bodyPr>
          <a:lstStyle/>
          <a:p>
            <a:r>
              <a:rPr lang="el-GR" dirty="0" err="1" smtClean="0"/>
              <a:t>Ιλάν</a:t>
            </a:r>
            <a:r>
              <a:rPr lang="el-GR" dirty="0" smtClean="0"/>
              <a:t> </a:t>
            </a:r>
            <a:r>
              <a:rPr lang="el-GR" dirty="0" err="1" smtClean="0"/>
              <a:t>Μανουάχ</a:t>
            </a:r>
            <a:r>
              <a:rPr lang="en-US" dirty="0" smtClean="0"/>
              <a:t>, </a:t>
            </a:r>
            <a:r>
              <a:rPr lang="en-US" i="1" dirty="0" smtClean="0"/>
              <a:t>Katz</a:t>
            </a:r>
            <a:r>
              <a:rPr lang="en-US" dirty="0" smtClean="0"/>
              <a:t>, </a:t>
            </a:r>
          </a:p>
          <a:p>
            <a:r>
              <a:rPr lang="en-US" dirty="0" smtClean="0"/>
              <a:t>2010</a:t>
            </a:r>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77500" lnSpcReduction="20000"/>
          </a:bodyPr>
          <a:lstStyle/>
          <a:p>
            <a:pPr fontAlgn="base"/>
            <a:r>
              <a:rPr lang="en-US" i="1" dirty="0" smtClean="0"/>
              <a:t>Katz</a:t>
            </a:r>
            <a:r>
              <a:rPr lang="en-US" dirty="0" smtClean="0"/>
              <a:t> is a pirated edition of Art </a:t>
            </a:r>
            <a:r>
              <a:rPr lang="en-US" dirty="0" err="1" smtClean="0"/>
              <a:t>Spiegelman’s</a:t>
            </a:r>
            <a:r>
              <a:rPr lang="en-US" dirty="0" smtClean="0"/>
              <a:t> seminal graphic novel </a:t>
            </a:r>
            <a:r>
              <a:rPr lang="en-US" i="1" dirty="0" err="1" smtClean="0"/>
              <a:t>Maus</a:t>
            </a:r>
            <a:r>
              <a:rPr lang="en-US" dirty="0" smtClean="0"/>
              <a:t>. </a:t>
            </a:r>
            <a:r>
              <a:rPr lang="en-US" i="1" dirty="0" smtClean="0"/>
              <a:t>Katz</a:t>
            </a:r>
            <a:r>
              <a:rPr lang="en-US" dirty="0" smtClean="0"/>
              <a:t> is an exact copy of the French edition of </a:t>
            </a:r>
            <a:r>
              <a:rPr lang="en-US" i="1" dirty="0" err="1" smtClean="0"/>
              <a:t>Maus</a:t>
            </a:r>
            <a:r>
              <a:rPr lang="en-US" dirty="0" smtClean="0"/>
              <a:t>, with the difference that all the animal characters, have been redrawn as cats. The book was printed on November 2011 and it was seen in public for the first time in January 2012 during the International Comics Festival of </a:t>
            </a:r>
            <a:r>
              <a:rPr lang="en-US" dirty="0" err="1" smtClean="0"/>
              <a:t>Angoulême</a:t>
            </a:r>
            <a:r>
              <a:rPr lang="en-US" dirty="0" smtClean="0"/>
              <a:t> which ran under </a:t>
            </a:r>
            <a:r>
              <a:rPr lang="en-US" dirty="0" err="1" smtClean="0"/>
              <a:t>Spiegelman’s</a:t>
            </a:r>
            <a:r>
              <a:rPr lang="en-US" dirty="0" smtClean="0"/>
              <a:t> presidency. Two weeks before the book officially hit the book stores, the lawyers of Flammarion, the copyright holders of the French translation sent to the authors a cease-and-desist letter containing a five hundred page document containing comparison spreads from both </a:t>
            </a:r>
            <a:r>
              <a:rPr lang="en-US" i="1" dirty="0" err="1" smtClean="0"/>
              <a:t>Maus</a:t>
            </a:r>
            <a:r>
              <a:rPr lang="en-US" dirty="0" smtClean="0"/>
              <a:t> and </a:t>
            </a:r>
            <a:r>
              <a:rPr lang="en-US" i="1" dirty="0" smtClean="0"/>
              <a:t>Katz</a:t>
            </a:r>
            <a:r>
              <a:rPr lang="en-US" dirty="0" smtClean="0"/>
              <a:t>, interviews from </a:t>
            </a:r>
            <a:r>
              <a:rPr lang="en-US" dirty="0" err="1" smtClean="0"/>
              <a:t>Ilan</a:t>
            </a:r>
            <a:r>
              <a:rPr lang="en-US" dirty="0" smtClean="0"/>
              <a:t> </a:t>
            </a:r>
            <a:r>
              <a:rPr lang="en-US" dirty="0" err="1" smtClean="0"/>
              <a:t>Manouach</a:t>
            </a:r>
            <a:r>
              <a:rPr lang="en-US" dirty="0" smtClean="0"/>
              <a:t>, and his correspondence with Art </a:t>
            </a:r>
            <a:r>
              <a:rPr lang="en-US" dirty="0" err="1" smtClean="0"/>
              <a:t>Spiegelman</a:t>
            </a:r>
            <a:r>
              <a:rPr lang="en-US" dirty="0" smtClean="0"/>
              <a:t>. Refusing to take into account the conversational nature of the operation and its very limited </a:t>
            </a:r>
            <a:r>
              <a:rPr lang="en-US" dirty="0" err="1" smtClean="0"/>
              <a:t>printrun</a:t>
            </a:r>
            <a:r>
              <a:rPr lang="en-US" dirty="0" smtClean="0"/>
              <a:t>, Flammarion framed </a:t>
            </a:r>
            <a:r>
              <a:rPr lang="en-US" i="1" dirty="0" smtClean="0"/>
              <a:t>Katz </a:t>
            </a:r>
            <a:r>
              <a:rPr lang="en-US" dirty="0" smtClean="0"/>
              <a:t>as a counterfeit product and sought an injunction against the small Belgian press. The destruction of the totality of the print run took place in Brussels on March 15th 2012, in a </a:t>
            </a:r>
            <a:r>
              <a:rPr lang="en-US" dirty="0" err="1" smtClean="0"/>
              <a:t>specialised</a:t>
            </a:r>
            <a:r>
              <a:rPr lang="en-US" dirty="0" smtClean="0"/>
              <a:t> paper destruction facility.</a:t>
            </a:r>
          </a:p>
          <a:p>
            <a:pPr fontAlgn="base"/>
            <a:r>
              <a:rPr lang="en-US" b="1" dirty="0" smtClean="0"/>
              <a:t>288 pages | </a:t>
            </a:r>
            <a:r>
              <a:rPr lang="en-US" b="1" dirty="0" err="1" smtClean="0"/>
              <a:t>softcover</a:t>
            </a:r>
            <a:r>
              <a:rPr lang="en-US" b="1" dirty="0" smtClean="0"/>
              <a:t> edition</a:t>
            </a:r>
            <a:r>
              <a:rPr lang="en-US" dirty="0" smtClean="0"/>
              <a:t/>
            </a:r>
            <a:br>
              <a:rPr lang="en-US" dirty="0" smtClean="0"/>
            </a:br>
            <a:r>
              <a:rPr lang="en-US" b="1" dirty="0" smtClean="0"/>
              <a:t>170mm x 240mm | 2011</a:t>
            </a:r>
            <a:endParaRPr lang="en-US" dirty="0" smtClean="0"/>
          </a:p>
          <a:p>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New\Desktop\ΜΑΘΗΜΑΤΑ ΑΣΚΤ\ΔΙΕΙΚΟΝΙΚΟΤΗΤΑ ΣΤΗΝ ΕΙΚΟΝΟΓΡΑΦΗΜΕΝΗ ΑΦΗΓΗΣΗ - 2021\Εικονες Μαθημα 5\IlanManouach_Metakatz1-550x498.jpg"/>
          <p:cNvPicPr>
            <a:picLocks noGrp="1" noChangeAspect="1" noChangeArrowheads="1"/>
          </p:cNvPicPr>
          <p:nvPr>
            <p:ph idx="1"/>
          </p:nvPr>
        </p:nvPicPr>
        <p:blipFill>
          <a:blip r:embed="rId2"/>
          <a:srcRect/>
          <a:stretch>
            <a:fillRect/>
          </a:stretch>
        </p:blipFill>
        <p:spPr bwMode="auto">
          <a:xfrm>
            <a:off x="0" y="0"/>
            <a:ext cx="7429552" cy="6727122"/>
          </a:xfrm>
          <a:prstGeom prst="rect">
            <a:avLst/>
          </a:prstGeom>
          <a:noFill/>
        </p:spPr>
      </p:pic>
      <p:sp>
        <p:nvSpPr>
          <p:cNvPr id="5" name="4 - Ορθογώνιο"/>
          <p:cNvSpPr/>
          <p:nvPr/>
        </p:nvSpPr>
        <p:spPr>
          <a:xfrm>
            <a:off x="7500958" y="1643050"/>
            <a:ext cx="1643042" cy="923330"/>
          </a:xfrm>
          <a:prstGeom prst="rect">
            <a:avLst/>
          </a:prstGeom>
        </p:spPr>
        <p:txBody>
          <a:bodyPr wrap="square">
            <a:spAutoFit/>
          </a:bodyPr>
          <a:lstStyle/>
          <a:p>
            <a:r>
              <a:rPr lang="el-GR" dirty="0" err="1" smtClean="0"/>
              <a:t>Ιλάν</a:t>
            </a:r>
            <a:r>
              <a:rPr lang="el-GR" dirty="0" smtClean="0"/>
              <a:t> </a:t>
            </a:r>
            <a:r>
              <a:rPr lang="el-GR" dirty="0" err="1" smtClean="0"/>
              <a:t>Μανουάχ</a:t>
            </a:r>
            <a:r>
              <a:rPr lang="en-US" dirty="0" smtClean="0"/>
              <a:t>, </a:t>
            </a:r>
            <a:r>
              <a:rPr lang="en-US" i="1" dirty="0" err="1" smtClean="0"/>
              <a:t>Metakatz</a:t>
            </a:r>
            <a:r>
              <a:rPr lang="en-US" dirty="0" smtClean="0"/>
              <a:t>, </a:t>
            </a:r>
          </a:p>
          <a:p>
            <a:r>
              <a:rPr lang="en-US" dirty="0" smtClean="0"/>
              <a:t>2010</a:t>
            </a:r>
            <a:endParaRPr lang="el-GR" dirty="0"/>
          </a:p>
        </p:txBody>
      </p:sp>
    </p:spTree>
  </p:cSld>
  <p:clrMapOvr>
    <a:masterClrMapping/>
  </p:clrMapOvr>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306</Words>
  <Application>Microsoft Office PowerPoint</Application>
  <PresentationFormat>Προβολή στην οθόνη (4:3)</PresentationFormat>
  <Paragraphs>84</Paragraphs>
  <Slides>68</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68</vt:i4>
      </vt:variant>
    </vt:vector>
  </HeadingPairs>
  <TitlesOfParts>
    <vt:vector size="69" baseType="lpstr">
      <vt:lpstr>1_Θέμα του Office</vt:lpstr>
      <vt:lpstr>   5ο ΜΑΘΗΜΑ Η ΑΝΑ – ΑΝΑΠΑΡΑΣΤΑΣΗ ΤΟΥ ΜΗ (;) ΑΝΑΠΑΡΑΣΤΑΣΙΜΟΥ   </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5ο ΜΑΘΗΜΑ Η ΑΝΑ – ΑΝΑΠΑΡΑΣΤΑΣΗ ΤΟΥ ΜΗ (;) ΑΝΑΠΑΡΑΣΤΑΣΙΜΟΥ</dc:title>
  <dc:creator>New</dc:creator>
  <cp:lastModifiedBy>New</cp:lastModifiedBy>
  <cp:revision>20</cp:revision>
  <dcterms:created xsi:type="dcterms:W3CDTF">2021-03-29T07:45:08Z</dcterms:created>
  <dcterms:modified xsi:type="dcterms:W3CDTF">2021-03-29T11:02:03Z</dcterms:modified>
</cp:coreProperties>
</file>