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34" r:id="rId3"/>
    <p:sldId id="335" r:id="rId4"/>
    <p:sldId id="336" r:id="rId5"/>
    <p:sldId id="259" r:id="rId6"/>
    <p:sldId id="265" r:id="rId7"/>
    <p:sldId id="322" r:id="rId8"/>
    <p:sldId id="323" r:id="rId9"/>
    <p:sldId id="324" r:id="rId10"/>
    <p:sldId id="325" r:id="rId11"/>
    <p:sldId id="326" r:id="rId12"/>
    <p:sldId id="327" r:id="rId13"/>
    <p:sldId id="331" r:id="rId14"/>
    <p:sldId id="328" r:id="rId15"/>
    <p:sldId id="329" r:id="rId16"/>
    <p:sldId id="330" r:id="rId17"/>
    <p:sldId id="313" r:id="rId18"/>
    <p:sldId id="314" r:id="rId19"/>
    <p:sldId id="315" r:id="rId20"/>
    <p:sldId id="316" r:id="rId21"/>
    <p:sldId id="317" r:id="rId22"/>
    <p:sldId id="319" r:id="rId23"/>
    <p:sldId id="320" r:id="rId24"/>
    <p:sldId id="321" r:id="rId25"/>
    <p:sldId id="304" r:id="rId26"/>
    <p:sldId id="332" r:id="rId27"/>
    <p:sldId id="305" r:id="rId28"/>
    <p:sldId id="306" r:id="rId29"/>
    <p:sldId id="307" r:id="rId30"/>
    <p:sldId id="308" r:id="rId31"/>
    <p:sldId id="309" r:id="rId32"/>
    <p:sldId id="310" r:id="rId33"/>
    <p:sldId id="312" r:id="rId34"/>
    <p:sldId id="295" r:id="rId35"/>
    <p:sldId id="296" r:id="rId36"/>
    <p:sldId id="297" r:id="rId37"/>
    <p:sldId id="299" r:id="rId38"/>
    <p:sldId id="300" r:id="rId39"/>
    <p:sldId id="301" r:id="rId40"/>
    <p:sldId id="302" r:id="rId41"/>
    <p:sldId id="303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77" r:id="rId52"/>
    <p:sldId id="278" r:id="rId53"/>
    <p:sldId id="279" r:id="rId54"/>
    <p:sldId id="280" r:id="rId55"/>
    <p:sldId id="281" r:id="rId56"/>
    <p:sldId id="282" r:id="rId57"/>
    <p:sldId id="333" r:id="rId58"/>
    <p:sldId id="283" r:id="rId59"/>
    <p:sldId id="284" r:id="rId60"/>
    <p:sldId id="285" r:id="rId61"/>
    <p:sldId id="268" r:id="rId62"/>
    <p:sldId id="269" r:id="rId63"/>
    <p:sldId id="271" r:id="rId64"/>
    <p:sldId id="272" r:id="rId65"/>
    <p:sldId id="273" r:id="rId66"/>
    <p:sldId id="274" r:id="rId67"/>
    <p:sldId id="275" r:id="rId68"/>
    <p:sldId id="276" r:id="rId69"/>
    <p:sldId id="266" r:id="rId70"/>
    <p:sldId id="267" r:id="rId71"/>
    <p:sldId id="262" r:id="rId72"/>
    <p:sldId id="263" r:id="rId73"/>
    <p:sldId id="264" r:id="rId74"/>
    <p:sldId id="261" r:id="rId75"/>
    <p:sldId id="260" r:id="rId7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6" y="-50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1500174"/>
            <a:ext cx="9144000" cy="928694"/>
          </a:xfrm>
        </p:spPr>
        <p:txBody>
          <a:bodyPr>
            <a:noAutofit/>
          </a:bodyPr>
          <a:lstStyle/>
          <a:p>
            <a:r>
              <a:rPr lang="el-GR" sz="8000" b="1" dirty="0" smtClean="0"/>
              <a:t> </a:t>
            </a:r>
            <a:r>
              <a:rPr lang="en-US" sz="8000" b="1" dirty="0" smtClean="0"/>
              <a:t> </a:t>
            </a:r>
            <a:r>
              <a:rPr lang="el-GR" sz="8000" b="1" dirty="0" smtClean="0"/>
              <a:t/>
            </a:r>
            <a:br>
              <a:rPr lang="el-GR" sz="8000" b="1" dirty="0" smtClean="0"/>
            </a:br>
            <a:r>
              <a:rPr lang="el-GR" sz="8000" b="1" dirty="0" smtClean="0"/>
              <a:t>8</a:t>
            </a:r>
            <a:r>
              <a:rPr lang="el-GR" sz="8000" b="1" baseline="30000" dirty="0" smtClean="0"/>
              <a:t>ο</a:t>
            </a:r>
            <a:r>
              <a:rPr lang="el-GR" sz="8000" b="1" dirty="0" smtClean="0"/>
              <a:t> </a:t>
            </a:r>
            <a:r>
              <a:rPr lang="el-GR" sz="8000" b="1" dirty="0" smtClean="0"/>
              <a:t>ΜΑΘΗΜΑ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b="1" dirty="0" smtClean="0"/>
              <a:t>ΠΩΣ ΟΙ ΛΕΞΕΙΣ ΓΙΝΟΝΤΑΙ ΕΙΚΟΝΕΣ</a:t>
            </a:r>
            <a:r>
              <a:rPr lang="en-US" b="1" dirty="0" smtClean="0"/>
              <a:t>;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sz="1800" b="1" dirty="0" smtClean="0"/>
              <a:t>(</a:t>
            </a:r>
            <a:r>
              <a:rPr lang="el-GR" sz="2000" b="1" dirty="0" smtClean="0"/>
              <a:t>Η ΜΕΤΑΦΟΡΑ ΤΗΣ ΛΟΓΟΤΕΧΝΙΑΣ ΣΕ ΕΙΚΟΝΟΓΡΑΦΗΜΕΝΕΣ ΑΦΗΓΗΣΕΙΣ</a:t>
            </a:r>
            <a:br>
              <a:rPr lang="el-GR" sz="2000" b="1" dirty="0" smtClean="0"/>
            </a:br>
            <a:r>
              <a:rPr lang="el-GR" sz="2000" b="1" dirty="0" smtClean="0"/>
              <a:t>ΜΕΡΟΣ </a:t>
            </a:r>
            <a:r>
              <a:rPr lang="el-GR" sz="2000" b="1" dirty="0" smtClean="0"/>
              <a:t>3 – ΔΙΑΣΚΕΥΕΣ ΚΑΙ ΠΡΟΣΑΡΜΟΓΕΣ </a:t>
            </a:r>
            <a:r>
              <a:rPr lang="el-GR" sz="2000" b="1" dirty="0" smtClean="0"/>
              <a:t>ΚΛΑΣΙΚΩΝ ΕΡΓΩΝ, </a:t>
            </a:r>
            <a:br>
              <a:rPr lang="el-GR" sz="2000" b="1" dirty="0" smtClean="0"/>
            </a:br>
            <a:r>
              <a:rPr lang="el-GR" sz="2000" b="1" dirty="0" smtClean="0"/>
              <a:t>ΑΡΧΑΙΩΝ ΚΩΜΩΔΙΩΝ ΚΑΙ ΤΡΑΓΩΔΙΩΝ, ΕΛΛΗΝΙΚΗΣ ΛΟΓΟΤΕΧΝΙΑΣ κ.ά.)</a:t>
            </a:r>
            <a:r>
              <a:rPr lang="el-GR" sz="3600" b="1" dirty="0" smtClean="0"/>
              <a:t/>
            </a:r>
            <a:br>
              <a:rPr lang="el-GR" sz="3600" b="1" dirty="0" smtClean="0"/>
            </a:br>
            <a:r>
              <a:rPr lang="el-GR" sz="3600" b="1" dirty="0" smtClean="0"/>
              <a:t> </a:t>
            </a:r>
            <a:r>
              <a:rPr lang="el-GR" sz="1600" b="1" dirty="0" smtClean="0"/>
              <a:t/>
            </a:r>
            <a:br>
              <a:rPr lang="el-GR" sz="1600" b="1" dirty="0" smtClean="0"/>
            </a:br>
            <a:endParaRPr lang="el-GR" sz="1600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0" y="0"/>
            <a:ext cx="5100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latin typeface="Helvetica"/>
              </a:rPr>
              <a:t>ΔΙ-ΕΙΚΟΝΙΚΟΤΗΤΑ ΣΤΗΝ ΕΙΚΟΝΟΓΡΑΦΗΜΕΝΗ ΑΦΗΓΗΣΗ</a:t>
            </a:r>
          </a:p>
          <a:p>
            <a:r>
              <a:rPr lang="el-GR" sz="1400" b="1" dirty="0" smtClean="0">
                <a:latin typeface="Helvetica"/>
              </a:rPr>
              <a:t>ΤΜΗΜΑ ΘΕΩΡΙΑΣ ΚΑΙ ΙΣΤΟΡΙΑΣ ΤΗΣ ΤΕΧΝΗΣ - ΑΣΚΤ</a:t>
            </a:r>
            <a:endParaRPr lang="el-GR" sz="1400" b="1" dirty="0">
              <a:latin typeface="Helvetica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929454" y="0"/>
            <a:ext cx="1780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/>
              <a:t>ΓΙΑΝΝΗΣ ΚΟΥΚΟΥΛΑΣ</a:t>
            </a:r>
            <a:endParaRPr lang="el-G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C:\Users\New\Desktop\Διδακτορικό από Γραμέλη\ΠΑΡΑΔΟΤΕΑ ΔΙΔΑΚΤΟΡΙΚΟΥ\ΕΙΚΟΝΕΣ\εικόνα 8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95" y="1500174"/>
            <a:ext cx="9139771" cy="3441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 descr="C:\Users\New\Desktop\Διδακτορικό από Γραμέλη\ΠΑΡΑΔΟΤΕΑ ΔΙΔΑΚΤΟΡΙΚΟΥ\ΕΙΚΟΝΕΣ\εικόνα 8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4132" y="2460"/>
            <a:ext cx="9035288" cy="6737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C:\Users\New\Desktop\Διδακτορικό από Γραμέλη\ΠΑΡΑΔΟΤΕΑ ΔΙΔΑΚΤΟΡΙΚΟΥ\ΕΙΚΟΝΕΣ\εικόνα 8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-28266"/>
            <a:ext cx="5214974" cy="6928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7346" name="Picture 2" descr="C:\Users\New\Desktop\Διδακτορικό από Γραμέλη\ΠΑΡΑΔΟΤΕΑ ΔΙΔΑΚΤΟΡΙΚΟΥ\ΕΙΚΟΝΕΣ\εικόνα 8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-1"/>
            <a:ext cx="5143536" cy="68753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 descr="C:\Users\New\Desktop\Διδακτορικό από Γραμέλη\ΠΑΡΑΔΟΤΕΑ ΔΙΔΑΚΤΟΡΙΚΟΥ\ΕΙΚΟΝΕΣ\εικόνα 8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-28266"/>
            <a:ext cx="5072098" cy="6738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 descr="C:\Users\New\Desktop\Διδακτορικό από Γραμέλη\ΠΑΡΑΔΟΤΕΑ ΔΙΔΑΚΤΟΡΙΚΟΥ\ΕΙΚΟΝΕΣ\εικόνα 8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-28266"/>
            <a:ext cx="5214974" cy="6928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 descr="C:\Users\New\Desktop\Διδακτορικό από Γραμέλη\ΠΑΡΑΔΟΤΕΑ ΔΙΔΑΚΤΟΡΙΚΟΥ\ΕΙΚΟΝΕΣ\εικόνα 8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0"/>
            <a:ext cx="4857784" cy="6876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 descr="C:\Users\New\Desktop\Διδακτορικό από Γραμέλη\ΠΑΡΑΔΟΤΕΑ ΔΙΔΑΚΤΟΡΙΚΟΥ\ΕΙΚΟΝΕΣ\εικόνα 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-1494"/>
            <a:ext cx="4857784" cy="67384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 descr="C:\Users\New\Desktop\Διδακτορικό από Γραμέλη\ΠΑΡΑΔΟΤΕΑ ΔΙΔΑΚΤΟΡΙΚΟΥ\ΕΙΚΟΝΕΣ\εικόνα 8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48506"/>
            <a:ext cx="4572032" cy="67816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 descr="C:\Users\New\Desktop\Διδακτορικό από Γραμέλη\ΠΑΡΑΔΟΤΕΑ ΔΙΔΑΚΤΟΡΙΚΟΥ\ΕΙΚΟΝΕΣ\εικόνα 8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-118360"/>
            <a:ext cx="4572032" cy="7078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9394" name="Picture 2" descr="C:\Users\New\Desktop\ΜΑΘΗΜΑΤΑ ΑΣΚΤ\ΔΙΕΙΚΟΝΙΚΟΤΗΤΑ ΣΤΗΝ ΕΙΚΟΝΟΓΡΑΦΗΜΕΝΗ ΑΦΗΓΗΣΗ - 2021\blogger-image-196079226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135" y="1214422"/>
            <a:ext cx="9138818" cy="36126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 descr="C:\Users\New\Desktop\Διδακτορικό από Γραμέλη\ΠΑΡΑΔΟΤΕΑ ΔΙΔΑΚΤΟΡΙΚΟΥ\ΕΙΚΟΝΕΣ\εικόνα 8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-41699"/>
            <a:ext cx="4214841" cy="69814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 descr="C:\Users\New\Desktop\Διδακτορικό από Γραμέλη\ΠΑΡΑΔΟΤΕΑ ΔΙΔΑΚΤΟΡΙΚΟΥ\ΕΙΚΟΝΕΣ\εικόνα 8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0"/>
            <a:ext cx="3189181" cy="4525963"/>
          </a:xfrm>
          <a:prstGeom prst="rect">
            <a:avLst/>
          </a:prstGeom>
          <a:noFill/>
        </p:spPr>
      </p:pic>
      <p:pic>
        <p:nvPicPr>
          <p:cNvPr id="5" name="Picture 2" descr="C:\Users\New\Desktop\Διδακτορικό από Γραμέλη\ΠΑΡΑΔΟΤΕΑ ΔΙΔΑΚΤΟΡΙΚΟΥ\ΕΙΚΟΝΕΣ\εικόνα 8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9834" y="2071678"/>
            <a:ext cx="3085908" cy="4311649"/>
          </a:xfrm>
          <a:prstGeom prst="rect">
            <a:avLst/>
          </a:prstGeom>
          <a:noFill/>
        </p:spPr>
      </p:pic>
      <p:pic>
        <p:nvPicPr>
          <p:cNvPr id="6" name="Picture 3" descr="C:\Users\New\Desktop\Διδακτορικό από Γραμέλη\ΠΑΡΑΔΟΤΕΑ ΔΙΔΑΚΤΟΡΙΚΟΥ\ΕΙΚΟΝΕΣ\εικόνα 8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285992"/>
            <a:ext cx="2357422" cy="31541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8" name="Picture 2" descr="C:\Users\New\Desktop\Διδακτορικό από Γραμέλη\ΠΑΡΑΔΟΤΕΑ ΔΙΔΑΚΤΟΡΙΚΟΥ\ΕΙΚΟΝΕΣ\εικόνα 8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4643469" cy="67673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482" name="Picture 2" descr="C:\Users\New\Desktop\Διδακτορικό από Γραμέλη\ΠΑΡΑΔΟΤΕΑ ΔΙΔΑΚΤΟΡΙΚΟΥ\ΕΙΚΟΝΕΣ\εικόνα 85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5405048" cy="3500462"/>
          </a:xfrm>
          <a:prstGeom prst="rect">
            <a:avLst/>
          </a:prstGeom>
          <a:noFill/>
        </p:spPr>
      </p:pic>
      <p:pic>
        <p:nvPicPr>
          <p:cNvPr id="20483" name="Picture 3" descr="C:\Users\New\Desktop\Διδακτορικό από Γραμέλη\ΠΑΡΑΔΟΤΕΑ ΔΙΔΑΚΤΟΡΙΚΟΥ\ΕΙΚΟΝΕΣ\εικόνα 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428868"/>
            <a:ext cx="3236798" cy="3630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6" name="Picture 2" descr="C:\Users\New\Desktop\Διδακτορικό από Γραμέλη\ΠΑΡΑΔΟΤΕΑ ΔΙΔΑΚΤΟΡΙΚΟΥ\ΕΙΚΟΝΕΣ\εικόνα 8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24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2530" name="Picture 2" descr="C:\Users\New\Desktop\Διδακτορικό από Γραμέλη\ΠΑΡΑΔΟΤΕΑ ΔΙΔΑΚΤΟΡΙΚΟΥ\ΕΙΚΟΝΕΣ\εικόνα 8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14290"/>
            <a:ext cx="4143372" cy="6052491"/>
          </a:xfrm>
          <a:prstGeom prst="rect">
            <a:avLst/>
          </a:prstGeom>
          <a:noFill/>
        </p:spPr>
      </p:pic>
      <p:pic>
        <p:nvPicPr>
          <p:cNvPr id="22532" name="Picture 4" descr="C:\Users\New\Desktop\Διδακτορικό από Γραμέλη\ΠΑΡΑΔΟΤΕΑ ΔΙΔΑΚΤΟΡΙΚΟΥ\ΕΙΚΟΝΕΣ\εικόνα 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18104"/>
            <a:ext cx="4214842" cy="5789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C:\Users\New\Desktop\Διδακτορικό από Γραμέλη\ΠΑΡΑΔΟΤΕΑ ΔΙΔΑΚΤΟΡΙΚΟΥ\ΕΙΚΟΝΕΣ\εικόνα 8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-1"/>
            <a:ext cx="4286280" cy="68127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3554" name="Picture 2" descr="C:\Users\New\Desktop\Διδακτορικό από Γραμέλη\ΠΑΡΑΔΟΤΕΑ ΔΙΔΑΚΤΟΡΙΚΟΥ\ΕΙΚΟΝΕΣ\εικόνα 86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1334"/>
            <a:ext cx="4357718" cy="6695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4578" name="Picture 2" descr="C:\Users\New\Desktop\Διδακτορικό από Γραμέλη\ΠΑΡΑΔΟΤΕΑ ΔΙΔΑΚΤΟΡΙΚΟΥ\ΕΙΚΟΝΕΣ\εικόνα 86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582" y="1142984"/>
            <a:ext cx="9043418" cy="55015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 descr="C:\Users\New\Desktop\Διδακτορικό από Γραμέλη\ΠΑΡΑΔΟΤΕΑ ΔΙΔΑΚΤΟΡΙΚΟΥ\ΕΙΚΟΝΕΣ\εικόνα 86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8032"/>
            <a:ext cx="9144000" cy="6553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0418" name="Picture 2" descr="C:\Users\New\Desktop\ΜΑΘΗΜΑΤΑ ΑΣΚΤ\ΔΙΕΙΚΟΝΙΚΟΤΗΤΑ ΣΤΗΝ ΕΙΚΟΝΟΓΡΑΦΗΜΕΝΗ ΑΦΗΓΗΣΗ - 2021\unknown-story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857" cy="5786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6" name="Picture 2" descr="C:\Users\New\Desktop\Διδακτορικό από Γραμέλη\ΠΑΡΑΔΟΤΕΑ ΔΙΔΑΚΤΟΡΙΚΟΥ\ΕΙΚΟΝΕΣ\εικόνα 8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0"/>
            <a:ext cx="4857784" cy="69275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7650" name="Picture 2" descr="C:\Users\New\Desktop\Διδακτορικό από Γραμέλη\ΠΑΡΑΔΟΤΕΑ ΔΙΔΑΚΤΟΡΙΚΟΥ\ΕΙΚΟΝΕΣ\εικόνα 8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-71218"/>
            <a:ext cx="4929222" cy="69608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8674" name="Picture 2" descr="C:\Users\New\Desktop\Διδακτορικό από Γραμέλη\ΠΑΡΑΔΟΤΕΑ ΔΙΔΑΚΤΟΡΙΚΟΥ\ΕΙΚΟΝΕΣ\εικόνα 8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572553"/>
          </a:xfrm>
          <a:prstGeom prst="rect">
            <a:avLst/>
          </a:prstGeom>
          <a:noFill/>
        </p:spPr>
      </p:pic>
      <p:pic>
        <p:nvPicPr>
          <p:cNvPr id="5" name="Picture 2" descr="C:\Users\New\Desktop\Διδακτορικό από Γραμέλη\ΠΑΡΑΔΟΤΕΑ ΔΙΔΑΚΤΟΡΙΚΟΥ\ΕΙΚΟΝΕΣ\εικόνα 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6606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22" name="Picture 2" descr="C:\Users\New\Desktop\Διδακτορικό από Γραμέλη\ΠΑΡΑΔΟΤΕΑ ΔΙΔΑΚΤΟΡΙΚΟΥ\ΕΙΚΟΝΕΣ\εικόνα 87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9106402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1746" name="Picture 2" descr="C:\Users\New\Desktop\Διδακτορικό από Γραμέλη\ΠΑΡΑΔΟΤΕΑ ΔΙΔΑΚΤΟΡΙΚΟΥ\ΕΙΚΟΝΕΣ\εικόνα 87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-1"/>
            <a:ext cx="3500462" cy="68377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2770" name="Picture 2" descr="C:\Users\New\Desktop\Διδακτορικό από Γραμέλη\ΠΑΡΑΔΟΤΕΑ ΔΙΔΑΚΤΟΡΙΚΟΥ\ΕΙΚΟΝΕΣ\εικόνα 8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53" y="1643050"/>
            <a:ext cx="9222067" cy="40088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3794" name="Picture 2" descr="C:\Users\New\Desktop\Διδακτορικό από Γραμέλη\ΠΑΡΑΔΟΤΕΑ ΔΙΔΑΚΤΟΡΙΚΟΥ\ΕΙΚΟΝΕΣ\εικόνα 8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316" y="428604"/>
            <a:ext cx="9162761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C:\Users\New\Desktop\Διδακτορικό από Γραμέλη\ΠΑΡΑΔΟΤΕΑ ΔΙΔΑΚΤΟΡΙΚΟΥ\ΕΙΚΟΝΕΣ\εικόνα 88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4500594" cy="4372372"/>
          </a:xfrm>
          <a:prstGeom prst="rect">
            <a:avLst/>
          </a:prstGeom>
          <a:noFill/>
        </p:spPr>
      </p:pic>
      <p:pic>
        <p:nvPicPr>
          <p:cNvPr id="5" name="Picture 3" descr="C:\Users\New\Desktop\Διδακτορικό από Γραμέλη\ΠΑΡΑΔΟΤΕΑ ΔΙΔΑΚΤΟΡΙΚΟΥ\ΕΙΚΟΝΕΣ\εικόνα 8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714488"/>
            <a:ext cx="3703577" cy="31972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5" descr="C:\Users\New\Desktop\Διδακτορικό από Γραμέλη\ΠΑΡΑΔΟΤΕΑ ΔΙΔΑΚΤΟΡΙΚΟΥ\ΕΙΚΟΝΕΣ\εικόνα 87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05510"/>
            <a:ext cx="6357982" cy="65142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Picture 6" descr="C:\Users\New\Desktop\Διδακτορικό από Γραμέλη\ΠΑΡΑΔΟΤΕΑ ΔΙΔΑΚΤΟΡΙΚΟΥ\ΕΙΚΟΝΕΣ\εικόνα 8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356"/>
            <a:ext cx="6286544" cy="6772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42" name="Picture 2" descr="C:\Users\New\Desktop\ΜΑΘΗΜΑΤΑ ΑΣΚΤ\ΔΙΕΙΚΟΝΙΚΟΤΗΤΑ ΣΤΗΝ ΕΙΚΟΝΟΓΡΑΦΗΜΕΝΗ ΑΦΗΓΗΣΗ - 2021\horn_172_thestrange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-4830"/>
            <a:ext cx="4929222" cy="68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7" descr="C:\Users\New\Desktop\Διδακτορικό από Γραμέλη\ΠΑΡΑΔΟΤΕΑ ΔΙΔΑΚΤΟΡΙΚΟΥ\ΕΙΚΟΝΕΣ\εικόνα 8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-1"/>
            <a:ext cx="3786214" cy="6783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8" descr="C:\Users\New\Desktop\Διδακτορικό από Γραμέλη\ΠΑΡΑΔΟΤΕΑ ΔΙΔΑΚΤΟΡΙΚΟΥ\ΕΙΚΟΝΕΣ\εικόνα 87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9081" y="1071546"/>
            <a:ext cx="9026707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9" descr="C:\Users\New\Desktop\Διδακτορικό από Γραμέλη\ΠΑΡΑΔΟΤΕΑ ΔΙΔΑΚΤΟΡΙΚΟΥ\ΕΙΚΟΝΕΣ\εικόνα 8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-23372"/>
            <a:ext cx="7000924" cy="68014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4821" name="Picture 5" descr="C:\Users\New\Desktop\Διδακτορικό από Γραμέλη\ΠΑΡΑΔΟΤΕΑ ΔΙΔΑΚΤΟΡΙΚΟΥ\ΕΙΚΟΝΕΣ\εικόνα 8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2872740" cy="3802380"/>
          </a:xfrm>
          <a:prstGeom prst="rect">
            <a:avLst/>
          </a:prstGeom>
          <a:noFill/>
        </p:spPr>
      </p:pic>
      <p:pic>
        <p:nvPicPr>
          <p:cNvPr id="8" name="Picture 2" descr="C:\Users\New\Desktop\Διδακτορικό από Γραμέλη\ΠΑΡΑΔΟΤΕΑ ΔΙΔΑΚΤΟΡΙΚΟΥ\ΕΙΚΟΝΕΣ\εικόνα 8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2357430"/>
            <a:ext cx="2659380" cy="3810000"/>
          </a:xfrm>
          <a:prstGeom prst="rect">
            <a:avLst/>
          </a:prstGeom>
          <a:noFill/>
        </p:spPr>
      </p:pic>
      <p:pic>
        <p:nvPicPr>
          <p:cNvPr id="9" name="Picture 2" descr="C:\Users\New\Desktop\Διδακτορικό από Γραμέλη\ΠΑΡΑΔΟΤΕΑ ΔΙΔΑΚΤΟΡΙΚΟΥ\ΕΙΚΟΝΕΣ\εικόνα 8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500174"/>
            <a:ext cx="279654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5843" name="Picture 3" descr="C:\Users\New\Desktop\Διδακτορικό από Γραμέλη\ΠΑΡΑΔΟΤΕΑ ΔΙΔΑΚΤΟΡΙΚΟΥ\ΕΙΚΟΝΕΣ\εικόνα 8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0"/>
            <a:ext cx="4357718" cy="6833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6867" name="Picture 3" descr="C:\Users\New\Desktop\Διδακτορικό από Γραμέλη\ΠΑΡΑΔΟΤΕΑ ΔΙΔΑΚΤΟΡΙΚΟΥ\ΕΙΚΟΝΕΣ\εικόνα 88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940"/>
            <a:ext cx="5143536" cy="67789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7890" name="Picture 2" descr="C:\Users\New\Desktop\Διδακτορικό από Γραμέλη\ΠΑΡΑΔΟΤΕΑ ΔΙΔΑΚΤΟΡΙΚΟΥ\ΕΙΚΟΝΕΣ\εικόνα 8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29" y="571480"/>
            <a:ext cx="9076317" cy="6237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8914" name="Picture 2" descr="C:\Users\New\Desktop\Διδακτορικό από Γραμέλη\ΠΑΡΑΔΟΤΕΑ ΔΙΔΑΚΤΟΡΙΚΟΥ\ΕΙΚΟΝΕΣ\εικόνα 8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4876" cy="6706796"/>
          </a:xfrm>
          <a:prstGeom prst="rect">
            <a:avLst/>
          </a:prstGeom>
          <a:noFill/>
        </p:spPr>
      </p:pic>
      <p:pic>
        <p:nvPicPr>
          <p:cNvPr id="38915" name="Picture 3" descr="C:\Users\New\Desktop\Διδακτορικό από Γραμέλη\ΠΑΡΑΔΟΤΕΑ ΔΙΔΑΚΤΟΡΙΚΟΥ\ΕΙΚΟΝΕΣ\εικόνα 8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85860"/>
            <a:ext cx="4086363" cy="3962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9938" name="Picture 2" descr="C:\Users\New\Desktop\Διδακτορικό από Γραμέλη\ΠΑΡΑΔΟΤΕΑ ΔΙΔΑΚΤΟΡΙΚΟΥ\ΕΙΚΟΝΕΣ\εικόνα 8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0"/>
            <a:ext cx="4786346" cy="6743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62" name="Picture 2" descr="C:\Users\New\Desktop\Διδακτορικό από Γραμέλη\ΠΑΡΑΔΟΤΕΑ ΔΙΔΑΚΤΟΡΙΚΟΥ\ΕΙΚΟΝΕΣ\εικόνα 89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41982"/>
            <a:ext cx="4786346" cy="6737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New\Desktop\Διδακτορικό από Γραμέλη\ΠΑΡΑΔΟΤΕΑ ΔΙΔΑΚΤΟΡΙΚΟΥ\ΕΙΚΟΝΕΣ\εικόνα 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486325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1986" name="Picture 2" descr="C:\Users\New\Desktop\Διδακτορικό από Γραμέλη\ΠΑΡΑΔΟΤΕΑ ΔΙΔΑΚΤΟΡΙΚΟΥ\ΕΙΚΟΝΕΣ\εικόνα 8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-1"/>
            <a:ext cx="4857784" cy="69305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3010" name="Picture 2" descr="C:\Users\New\Desktop\Διδακτορικό από Γραμέλη\ΠΑΡΑΔΟΤΕΑ ΔΙΔΑΚΤΟΡΙΚΟΥ\ΕΙΚΟΝΕΣ\εικόνα 89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236177" cy="35667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4034" name="Picture 2" descr="C:\Users\New\Desktop\Διδακτορικό από Γραμέλη\ΠΑΡΑΔΟΤΕΑ ΔΙΔΑΚΤΟΡΙΚΟΥ\ΕΙΚΟΝΕΣ\εικόνα 8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-19977"/>
            <a:ext cx="4429156" cy="68779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5058" name="Picture 2" descr="C:\Users\New\Desktop\Διδακτορικό από Γραμέλη\ΠΑΡΑΔΟΤΕΑ ΔΙΔΑΚΤΟΡΙΚΟΥ\ΕΙΚΟΝΕΣ\εικόνα 9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2" cy="6117160"/>
          </a:xfrm>
          <a:prstGeom prst="rect">
            <a:avLst/>
          </a:prstGeom>
          <a:noFill/>
        </p:spPr>
      </p:pic>
      <p:pic>
        <p:nvPicPr>
          <p:cNvPr id="45059" name="Picture 3" descr="C:\Users\New\Desktop\Διδακτορικό από Γραμέλη\ΠΑΡΑΔΟΤΕΑ ΔΙΔΑΚΤΟΡΙΚΟΥ\ΕΙΚΟΝΕΣ\εικόνα 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8"/>
            <a:ext cx="4214810" cy="599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6082" name="Picture 2" descr="C:\Users\New\Desktop\Διδακτορικό από Γραμέλη\ΠΑΡΑΔΟΤΕΑ ΔΙΔΑΚΤΟΡΙΚΟΥ\ΕΙΚΟΝΕΣ\εικόνα 9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527474" cy="68882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7106" name="Picture 2" descr="C:\Users\New\Desktop\Διδακτορικό από Γραμέλη\ΠΑΡΑΔΟΤΕΑ ΔΙΔΑΚΤΟΡΙΚΟΥ\ΕΙΚΟΝΕΣ\εικόνα 9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-60135"/>
            <a:ext cx="8143932" cy="68808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8130" name="Picture 2" descr="C:\Users\New\Desktop\Διδακτορικό από Γραμέλη\ΠΑΡΑΔΟΤΕΑ ΔΙΔΑΚΤΟΡΙΚΟΥ\ΕΙΚΟΝΕΣ\εικόνα 9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7752" cy="6952545"/>
          </a:xfrm>
          <a:prstGeom prst="rect">
            <a:avLst/>
          </a:prstGeom>
          <a:noFill/>
        </p:spPr>
      </p:pic>
      <p:pic>
        <p:nvPicPr>
          <p:cNvPr id="48131" name="Picture 3" descr="C:\Users\New\Desktop\Διδακτορικό από Γραμέλη\ΠΑΡΑΔΟΤΕΑ ΔΙΔΑΚΤΟΡΙΚΟΥ\ΕΙΚΟΝΕΣ\εικόνα 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0"/>
            <a:ext cx="4071934" cy="67994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8370" name="Picture 2" descr="C:\Users\New\Desktop\Διδακτορικό από Γραμέλη\ΠΑΡΑΔΟΤΕΑ ΔΙΔΑΚΤΟΡΙΚΟΥ\ΕΙΚΟΝΕΣ\εικόνα 9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2571736" cy="3435316"/>
          </a:xfrm>
          <a:prstGeom prst="rect">
            <a:avLst/>
          </a:prstGeom>
          <a:noFill/>
        </p:spPr>
      </p:pic>
      <p:pic>
        <p:nvPicPr>
          <p:cNvPr id="58371" name="Picture 3" descr="C:\Users\New\Desktop\Διδακτορικό από Γραμέλη\ΠΑΡΑΔΟΤΕΑ ΔΙΔΑΚΤΟΡΙΚΟΥ\ΕΙΚΟΝΕΣ\εικόνα 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527818"/>
            <a:ext cx="6286512" cy="5758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9154" name="Picture 2" descr="C:\Users\New\Desktop\Διδακτορικό από Γραμέλη\ΠΑΡΑΔΟΤΕΑ ΔΙΔΑΚΤΟΡΙΚΟΥ\ΕΙΚΟΝΕΣ\εικόνα 9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2830204" cy="4071942"/>
          </a:xfrm>
          <a:prstGeom prst="rect">
            <a:avLst/>
          </a:prstGeom>
          <a:noFill/>
        </p:spPr>
      </p:pic>
      <p:pic>
        <p:nvPicPr>
          <p:cNvPr id="49155" name="Picture 3" descr="C:\Users\New\Desktop\Διδακτορικό από Γραμέλη\ΠΑΡΑΔΟΤΕΑ ΔΙΔΑΚΤΟΡΙΚΟΥ\ΕΙΚΟΝΕΣ\εικόνα 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-75451"/>
            <a:ext cx="5143504" cy="6933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0178" name="Picture 2" descr="C:\Users\New\Desktop\Διδακτορικό από Γραμέλη\ΠΑΡΑΔΟΤΕΑ ΔΙΔΑΚΤΟΡΙΚΟΥ\ΕΙΚΟΝΕΣ\εικόνα 9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2682097" cy="3714776"/>
          </a:xfrm>
          <a:prstGeom prst="rect">
            <a:avLst/>
          </a:prstGeom>
          <a:noFill/>
        </p:spPr>
      </p:pic>
      <p:pic>
        <p:nvPicPr>
          <p:cNvPr id="50179" name="Picture 3" descr="C:\Users\New\Desktop\Διδακτορικό από Γραμέλη\ΠΑΡΑΔΟΤΕΑ ΔΙΔΑΚΤΟΡΙΚΟΥ\ΕΙΚΟΝΕΣ\εικόνα 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643050"/>
            <a:ext cx="3000396" cy="4263888"/>
          </a:xfrm>
          <a:prstGeom prst="rect">
            <a:avLst/>
          </a:prstGeom>
          <a:noFill/>
        </p:spPr>
      </p:pic>
      <p:pic>
        <p:nvPicPr>
          <p:cNvPr id="50180" name="Picture 4" descr="C:\Users\New\Desktop\Διδακτορικό από Γραμέλη\ΠΑΡΑΔΟΤΕΑ ΔΙΔΑΚΤΟΡΙΚΟΥ\ΕΙΚΟΝΕΣ\εικόνα 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285992"/>
            <a:ext cx="3143240" cy="4366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New\Desktop\Διδακτορικό από Γραμέλη\ΠΑΡΑΔΟΤΕΑ ΔΙΔΑΚΤΟΡΙΚΟΥ\ΕΙΚΟΝΕΣ\εικόνα 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4786346" cy="68182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02" name="Picture 2" descr="C:\Users\New\Desktop\Διδακτορικό από Γραμέλη\ΠΑΡΑΔΟΤΕΑ ΔΙΔΑΚΤΟΡΙΚΟΥ\ΕΙΚΟΝΕΣ\εικόνα 9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285498"/>
            <a:ext cx="2571736" cy="3572502"/>
          </a:xfrm>
          <a:prstGeom prst="rect">
            <a:avLst/>
          </a:prstGeom>
          <a:noFill/>
        </p:spPr>
      </p:pic>
      <p:pic>
        <p:nvPicPr>
          <p:cNvPr id="51203" name="Picture 3" descr="C:\Users\New\Desktop\Διδακτορικό από Γραμέλη\ΠΑΡΑΔΟΤΕΑ ΔΙΔΑΚΤΟΡΙΚΟΥ\ΕΙΚΟΝΕΣ\εικόνα 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52"/>
            <a:ext cx="2215436" cy="2973374"/>
          </a:xfrm>
          <a:prstGeom prst="rect">
            <a:avLst/>
          </a:prstGeom>
          <a:noFill/>
        </p:spPr>
      </p:pic>
      <p:pic>
        <p:nvPicPr>
          <p:cNvPr id="51204" name="Picture 4" descr="C:\Users\New\Desktop\Διδακτορικό από Γραμέλη\ΠΑΡΑΔΟΤΕΑ ΔΙΔΑΚΤΟΡΙΚΟΥ\ΕΙΚΟΝΕΣ\εικόνα 9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-1"/>
            <a:ext cx="4857784" cy="69216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2226" name="Picture 2" descr="C:\Users\New\Desktop\Διδακτορικό από Γραμέλη\ΠΑΡΑΔΟΤΕΑ ΔΙΔΑΚΤΟΡΙΚΟΥ\ΕΙΚΟΝΕΣ\εικόνα 9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0"/>
            <a:ext cx="5429256" cy="6927209"/>
          </a:xfrm>
          <a:prstGeom prst="rect">
            <a:avLst/>
          </a:prstGeom>
          <a:noFill/>
        </p:spPr>
      </p:pic>
      <p:pic>
        <p:nvPicPr>
          <p:cNvPr id="52227" name="Picture 3" descr="C:\Users\New\Desktop\Διδακτορικό από Γραμέλη\ΠΑΡΑΔΟΤΕΑ ΔΙΔΑΚΤΟΡΙΚΟΥ\ΕΙΚΟΝΕΣ\εικόνα 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64700"/>
            <a:ext cx="2857520" cy="4039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3250" name="Picture 2" descr="C:\Users\New\Desktop\Διδακτορικό από Γραμέλη\ΠΑΡΑΔΟΤΕΑ ΔΙΔΑΚΤΟΡΙΚΟΥ\ΕΙΚΟΝΕΣ\εικόνα 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3413544" cy="4525963"/>
          </a:xfrm>
          <a:prstGeom prst="rect">
            <a:avLst/>
          </a:prstGeom>
          <a:noFill/>
        </p:spPr>
      </p:pic>
      <p:pic>
        <p:nvPicPr>
          <p:cNvPr id="53251" name="Picture 3" descr="C:\Users\New\Desktop\Διδακτορικό από Γραμέλη\ΠΑΡΑΔΟΤΕΑ ΔΙΔΑΚΤΟΡΙΚΟΥ\ΕΙΚΟΝΕΣ\εικόνα 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0"/>
            <a:ext cx="52497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5298" name="Picture 2" descr="C:\Users\New\Desktop\Διδακτορικό από Γραμέλη\ΠΑΡΑΔΟΤΕΑ ΔΙΔΑΚΤΟΡΙΚΟΥ\ΕΙΚΟΝΕΣ\εικόνα 9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2885016" cy="4071966"/>
          </a:xfrm>
          <a:prstGeom prst="rect">
            <a:avLst/>
          </a:prstGeom>
          <a:noFill/>
        </p:spPr>
      </p:pic>
      <p:pic>
        <p:nvPicPr>
          <p:cNvPr id="55299" name="Picture 3" descr="C:\Users\New\Desktop\Διδακτορικό από Γραμέλη\ΠΑΡΑΔΟΤΕΑ ΔΙΔΑΚΤΟΡΙΚΟΥ\ΕΙΚΟΝΕΣ\εικόνα 9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500174"/>
            <a:ext cx="2581098" cy="3643338"/>
          </a:xfrm>
          <a:prstGeom prst="rect">
            <a:avLst/>
          </a:prstGeom>
          <a:noFill/>
        </p:spPr>
      </p:pic>
      <p:pic>
        <p:nvPicPr>
          <p:cNvPr id="55300" name="Picture 4" descr="C:\Users\New\Desktop\Διδακτορικό από Γραμέλη\ΠΑΡΑΔΟΤΕΑ ΔΙΔΑΚΤΟΡΙΚΟΥ\ΕΙΚΟΝΕΣ\εικόνα 9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214554"/>
            <a:ext cx="2921844" cy="41243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6322" name="Picture 2" descr="C:\Users\New\Desktop\Διδακτορικό από Γραμέλη\ΠΑΡΑΔΟΤΕΑ ΔΙΔΑΚΤΟΡΙΚΟΥ\ΕΙΚΟΝΕΣ\εικόνα 9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000396" cy="1907752"/>
          </a:xfrm>
          <a:prstGeom prst="rect">
            <a:avLst/>
          </a:prstGeom>
          <a:noFill/>
        </p:spPr>
      </p:pic>
      <p:pic>
        <p:nvPicPr>
          <p:cNvPr id="56323" name="Picture 3" descr="C:\Users\New\Desktop\Διδακτορικό από Γραμέλη\ΠΑΡΑΔΟΤΕΑ ΔΙΔΑΚΤΟΡΙΚΟΥ\ΕΙΚΟΝΕΣ\εικόνα 9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2874" y="2285992"/>
            <a:ext cx="3445076" cy="2164310"/>
          </a:xfrm>
          <a:prstGeom prst="rect">
            <a:avLst/>
          </a:prstGeom>
          <a:noFill/>
        </p:spPr>
      </p:pic>
      <p:pic>
        <p:nvPicPr>
          <p:cNvPr id="56324" name="Picture 4" descr="C:\Users\New\Desktop\Διδακτορικό από Γραμέλη\ΠΑΡΑΔΟΤΕΑ ΔΙΔΑΚΤΟΡΙΚΟΥ\ΕΙΚΟΝΕΣ\εικόνα 9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603259"/>
            <a:ext cx="3428992" cy="2254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New\Desktop\Διδακτορικό από Γραμέλη\ΠΑΡΑΔΟΤΕΑ ΔΙΔΑΚΤΟΡΙΚΟΥ\ΕΙΚΟΝΕΣ\εικόνα 8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74313"/>
            <a:ext cx="5143536" cy="6819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New\Desktop\Διδακτορικό από Γραμέλη\ΠΑΡΑΔΟΤΕΑ ΔΙΔΑΚΤΟΡΙΚΟΥ\ΕΙΚΟΝΕΣ\εικόνα 8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150" y="1285860"/>
            <a:ext cx="9139674" cy="42125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New\Desktop\Διδακτορικό από Γραμέλη\ΠΑΡΑΔΟΤΕΑ ΔΙΔΑΚΤΟΡΙΚΟΥ\ΕΙΚΟΝΕΣ\εικόνα 8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30272"/>
            <a:ext cx="4857784" cy="66799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15</Words>
  <Application>Microsoft Office PowerPoint</Application>
  <PresentationFormat>Προβολή στην οθόνη (4:3)</PresentationFormat>
  <Paragraphs>4</Paragraphs>
  <Slides>75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75</vt:i4>
      </vt:variant>
    </vt:vector>
  </HeadingPairs>
  <TitlesOfParts>
    <vt:vector size="76" baseType="lpstr">
      <vt:lpstr>1_Θέμα του Office</vt:lpstr>
      <vt:lpstr>   8ο ΜΑΘΗΜΑ ΠΩΣ ΟΙ ΛΕΞΕΙΣ ΓΙΝΟΝΤΑΙ ΕΙΚΟΝΕΣ; (Η ΜΕΤΑΦΟΡΑ ΤΗΣ ΛΟΓΟΤΕΧΝΙΑΣ ΣΕ ΕΙΚΟΝΟΓΡΑΦΗΜΕΝΕΣ ΑΦΗΓΗΣΕΙΣ ΜΕΡΟΣ 3 – ΔΙΑΣΚΕΥΕΣ ΚΑΙ ΠΡΟΣΑΡΜΟΓΕΣ ΚΛΑΣΙΚΩΝ ΕΡΓΩΝ,  ΑΡΧΑΙΩΝ ΚΩΜΩΔΙΩΝ ΚΑΙ ΤΡΑΓΩΔΙΩΝ, ΕΛΛΗΝΙΚΗΣ ΛΟΓΟΤΕΧΝΙΑΣ κ.ά.)   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8ο ΜΑΘΗΜΑ ΠΩΣ ΟΙ ΛΕΞΕΙΣ ΓΙΝΟΝΤΑΙ ΕΙΚΟΝΕΣ; (Η ΜΕΤΑΦΟΡΑ ΤΗΣ ΛΟΓΟΤΕΧΝΙΑΣ ΣΕ ΕΙΚΟΝΟΓΡΑΦΗΜΕΝΕΣ ΑΦΗΓΗΣΕΙΣ ΜΕΡΟΣ 3 – ΔΙΑΣΚΕΥΕΣ ΚΑΙ ΠΡΟΣΑΡΜΟΓΕΣ ΚΛΑΣΙΚΩΝ ΕΡΓΩΝ,  ΑΡΧΑΙΩΝ ΚΩΜΩΔΙΩΝ ΚΑΙ ΤΡΑΓΩΔΙΩΝ, ΕΛΛΗΝΙΚΗΣ ΛΟΓΟΤΕΧΝΙΑΣ κ.ά.)</dc:title>
  <dc:creator>New</dc:creator>
  <cp:lastModifiedBy>New</cp:lastModifiedBy>
  <cp:revision>90</cp:revision>
  <dcterms:created xsi:type="dcterms:W3CDTF">2021-04-18T20:05:24Z</dcterms:created>
  <dcterms:modified xsi:type="dcterms:W3CDTF">2021-04-19T10:59:06Z</dcterms:modified>
</cp:coreProperties>
</file>