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57" r:id="rId2"/>
    <p:sldId id="258" r:id="rId3"/>
    <p:sldId id="259" r:id="rId4"/>
    <p:sldId id="311" r:id="rId5"/>
    <p:sldId id="310" r:id="rId6"/>
    <p:sldId id="309" r:id="rId7"/>
    <p:sldId id="313" r:id="rId8"/>
    <p:sldId id="312" r:id="rId9"/>
    <p:sldId id="260" r:id="rId10"/>
    <p:sldId id="261" r:id="rId11"/>
    <p:sldId id="262" r:id="rId12"/>
    <p:sldId id="264" r:id="rId13"/>
    <p:sldId id="268" r:id="rId14"/>
    <p:sldId id="267" r:id="rId15"/>
    <p:sldId id="266" r:id="rId16"/>
    <p:sldId id="263" r:id="rId17"/>
    <p:sldId id="265" r:id="rId18"/>
    <p:sldId id="269" r:id="rId19"/>
    <p:sldId id="276" r:id="rId20"/>
    <p:sldId id="275" r:id="rId21"/>
    <p:sldId id="274" r:id="rId22"/>
    <p:sldId id="273" r:id="rId23"/>
    <p:sldId id="272" r:id="rId24"/>
    <p:sldId id="271" r:id="rId25"/>
    <p:sldId id="270" r:id="rId26"/>
    <p:sldId id="281" r:id="rId27"/>
    <p:sldId id="280" r:id="rId28"/>
    <p:sldId id="279" r:id="rId29"/>
    <p:sldId id="278" r:id="rId30"/>
    <p:sldId id="277" r:id="rId31"/>
    <p:sldId id="286" r:id="rId32"/>
    <p:sldId id="285" r:id="rId33"/>
    <p:sldId id="284" r:id="rId34"/>
    <p:sldId id="293" r:id="rId35"/>
    <p:sldId id="283" r:id="rId36"/>
    <p:sldId id="292" r:id="rId37"/>
    <p:sldId id="291" r:id="rId38"/>
    <p:sldId id="290" r:id="rId39"/>
    <p:sldId id="289" r:id="rId40"/>
    <p:sldId id="288" r:id="rId41"/>
    <p:sldId id="308" r:id="rId42"/>
    <p:sldId id="307" r:id="rId43"/>
    <p:sldId id="306" r:id="rId44"/>
    <p:sldId id="299" r:id="rId45"/>
    <p:sldId id="282" r:id="rId46"/>
    <p:sldId id="298" r:id="rId47"/>
    <p:sldId id="297" r:id="rId48"/>
    <p:sldId id="296" r:id="rId49"/>
    <p:sldId id="295" r:id="rId50"/>
    <p:sldId id="287" r:id="rId51"/>
    <p:sldId id="294" r:id="rId52"/>
    <p:sldId id="301" r:id="rId53"/>
    <p:sldId id="300" r:id="rId54"/>
    <p:sldId id="305" r:id="rId55"/>
    <p:sldId id="304" r:id="rId56"/>
    <p:sldId id="303" r:id="rId57"/>
    <p:sldId id="302" r:id="rId5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4" d="100"/>
          <a:sy n="84" d="100"/>
        </p:scale>
        <p:origin x="-1402" y="-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1/3/2021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00">
            <a:alpha val="2700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0CB6F-A7EE-44B1-9FBD-885E2AF45FDF}" type="datetimeFigureOut">
              <a:rPr lang="el-GR" smtClean="0"/>
              <a:pPr/>
              <a:t>1/3/2021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54E59-E074-494F-9860-8A4DC52D0D1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500174"/>
            <a:ext cx="9144000" cy="928694"/>
          </a:xfrm>
        </p:spPr>
        <p:txBody>
          <a:bodyPr>
            <a:noAutofit/>
          </a:bodyPr>
          <a:lstStyle/>
          <a:p>
            <a:pPr algn="l"/>
            <a:r>
              <a:rPr lang="el-GR" sz="8000" b="1" dirty="0" smtClean="0"/>
              <a:t> </a:t>
            </a:r>
            <a:r>
              <a:rPr lang="en-US" sz="8000" b="1" dirty="0" smtClean="0"/>
              <a:t> </a:t>
            </a:r>
            <a:r>
              <a:rPr lang="el-GR" sz="8000" b="1" dirty="0" smtClean="0"/>
              <a:t/>
            </a:r>
            <a:br>
              <a:rPr lang="el-GR" sz="8000" b="1" dirty="0" smtClean="0"/>
            </a:br>
            <a:r>
              <a:rPr lang="en-US" sz="8000" b="1" dirty="0" smtClean="0"/>
              <a:t>2</a:t>
            </a:r>
            <a:r>
              <a:rPr lang="el-GR" sz="8000" b="1" baseline="30000" dirty="0" smtClean="0"/>
              <a:t>ο</a:t>
            </a:r>
            <a:r>
              <a:rPr lang="el-GR" sz="8000" b="1" dirty="0" smtClean="0"/>
              <a:t> </a:t>
            </a:r>
            <a:r>
              <a:rPr lang="el-GR" sz="8000" b="1" dirty="0" smtClean="0"/>
              <a:t>ΜΑΘΗΜΑ</a:t>
            </a:r>
            <a:r>
              <a:rPr lang="en-US" b="1" dirty="0" smtClean="0"/>
              <a:t/>
            </a:r>
            <a:br>
              <a:rPr lang="en-US" b="1" dirty="0" smtClean="0"/>
            </a:br>
            <a:r>
              <a:rPr lang="el-GR" sz="3600" b="1" smtClean="0"/>
              <a:t>ΕΚΛΕΠΤΥΝΣΕΙΣ ΤΗΣ ΔΙΑΚΕΙΜΕΝΙΚΟΤΗΤΑΣ</a:t>
            </a:r>
            <a:br>
              <a:rPr lang="el-GR" sz="3600" b="1" smtClean="0"/>
            </a:br>
            <a:r>
              <a:rPr lang="el-GR" sz="3600" b="1" smtClean="0"/>
              <a:t>ΕΠΕΚΤΑΣΕΙΣ ΤΗΣ ΔΙΕΙΚΟΝΙΚΟΤΗΤΑΣ</a:t>
            </a:r>
            <a:r>
              <a:rPr lang="el-GR" sz="3600" b="1" dirty="0" smtClean="0"/>
              <a:t/>
            </a:r>
            <a:br>
              <a:rPr lang="el-GR" sz="3600" b="1" dirty="0" smtClean="0"/>
            </a:br>
            <a:r>
              <a:rPr lang="el-GR" sz="3600" b="1" dirty="0" smtClean="0"/>
              <a:t> </a:t>
            </a:r>
            <a:r>
              <a:rPr lang="el-GR" sz="1600" b="1" dirty="0" smtClean="0"/>
              <a:t/>
            </a:r>
            <a:br>
              <a:rPr lang="el-GR" sz="1600" b="1" dirty="0" smtClean="0"/>
            </a:br>
            <a:endParaRPr lang="el-GR" sz="1600" b="1" dirty="0"/>
          </a:p>
        </p:txBody>
      </p:sp>
      <p:sp>
        <p:nvSpPr>
          <p:cNvPr id="4" name="3 - TextBox"/>
          <p:cNvSpPr txBox="1"/>
          <p:nvPr/>
        </p:nvSpPr>
        <p:spPr>
          <a:xfrm>
            <a:off x="0" y="0"/>
            <a:ext cx="5100627" cy="523220"/>
          </a:xfrm>
          <a:prstGeom prst="rect">
            <a:avLst/>
          </a:prstGeom>
          <a:noFill/>
        </p:spPr>
        <p:txBody>
          <a:bodyPr wrap="none" rtlCol="0">
            <a:spAutoFit/>
          </a:bodyPr>
          <a:lstStyle/>
          <a:p>
            <a:r>
              <a:rPr lang="el-GR" sz="1400" b="1" dirty="0" smtClean="0">
                <a:latin typeface="Helvetica"/>
              </a:rPr>
              <a:t>ΔΙ-ΕΙΚΟΝΙΚΟΤΗΤΑ ΣΤΗΝ ΕΙΚΟΝΟΓΡΑΦΗΜΕΝΗ ΑΦΗΓΗΣΗ</a:t>
            </a:r>
          </a:p>
          <a:p>
            <a:r>
              <a:rPr lang="el-GR" sz="1400" b="1" dirty="0" smtClean="0">
                <a:latin typeface="Helvetica"/>
              </a:rPr>
              <a:t>ΤΜΗΜΑ ΘΕΩΡΙΑΣ ΚΑΙ ΙΣΤΟΡΙΑΣ ΤΗΣ ΤΕΧΝΗΣ - ΑΣΚΤ</a:t>
            </a:r>
            <a:endParaRPr lang="el-GR" sz="1400" b="1" dirty="0">
              <a:latin typeface="Helvetica"/>
            </a:endParaRPr>
          </a:p>
        </p:txBody>
      </p:sp>
      <p:sp>
        <p:nvSpPr>
          <p:cNvPr id="5" name="4 - TextBox"/>
          <p:cNvSpPr txBox="1"/>
          <p:nvPr/>
        </p:nvSpPr>
        <p:spPr>
          <a:xfrm>
            <a:off x="6929454" y="0"/>
            <a:ext cx="1780296" cy="307777"/>
          </a:xfrm>
          <a:prstGeom prst="rect">
            <a:avLst/>
          </a:prstGeom>
          <a:noFill/>
        </p:spPr>
        <p:txBody>
          <a:bodyPr wrap="none" rtlCol="0">
            <a:spAutoFit/>
          </a:bodyPr>
          <a:lstStyle/>
          <a:p>
            <a:r>
              <a:rPr lang="el-GR" sz="1400" b="1" dirty="0" smtClean="0"/>
              <a:t>ΓΙΑΝΝΗΣ ΚΟΥΚΟΥΛΑΣ</a:t>
            </a:r>
            <a:endParaRPr lang="el-GR" sz="1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ew\Desktop\Διδακτορικό από Γραμέλη\ΠΑΡΑΔΟΤΕΑ ΔΙΔΑΚΤΟΡΙΚΟΥ\ΕΙΚΟΝΕΣ\εικόνα 64.jpg"/>
          <p:cNvPicPr>
            <a:picLocks noChangeAspect="1" noChangeArrowheads="1"/>
          </p:cNvPicPr>
          <p:nvPr/>
        </p:nvPicPr>
        <p:blipFill>
          <a:blip r:embed="rId2"/>
          <a:srcRect/>
          <a:stretch>
            <a:fillRect/>
          </a:stretch>
        </p:blipFill>
        <p:spPr bwMode="auto">
          <a:xfrm>
            <a:off x="857224" y="0"/>
            <a:ext cx="6826983"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ew\Desktop\Διδακτορικό από Γραμέλη\ΠΑΡΑΔΟΤΕΑ ΔΙΔΑΚΤΟΡΙΚΟΥ\ΕΙΚΟΝΕΣ\εικόνα 65.jpg"/>
          <p:cNvPicPr>
            <a:picLocks noChangeAspect="1" noChangeArrowheads="1"/>
          </p:cNvPicPr>
          <p:nvPr/>
        </p:nvPicPr>
        <p:blipFill>
          <a:blip r:embed="rId2"/>
          <a:srcRect/>
          <a:stretch>
            <a:fillRect/>
          </a:stretch>
        </p:blipFill>
        <p:spPr bwMode="auto">
          <a:xfrm>
            <a:off x="1857356" y="0"/>
            <a:ext cx="5143536" cy="680661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ew\Desktop\Διδακτορικό από Γραμέλη\ΠΑΡΑΔΟΤΕΑ ΔΙΔΑΚΤΟΡΙΚΟΥ\ΕΙΚΟΝΕΣ\εικόνα 66.jpg"/>
          <p:cNvPicPr>
            <a:picLocks noChangeAspect="1" noChangeArrowheads="1"/>
          </p:cNvPicPr>
          <p:nvPr/>
        </p:nvPicPr>
        <p:blipFill>
          <a:blip r:embed="rId2"/>
          <a:srcRect/>
          <a:stretch>
            <a:fillRect/>
          </a:stretch>
        </p:blipFill>
        <p:spPr bwMode="auto">
          <a:xfrm>
            <a:off x="173038" y="508728"/>
            <a:ext cx="2398698" cy="2534510"/>
          </a:xfrm>
          <a:prstGeom prst="rect">
            <a:avLst/>
          </a:prstGeom>
          <a:noFill/>
        </p:spPr>
      </p:pic>
      <p:pic>
        <p:nvPicPr>
          <p:cNvPr id="5123" name="Picture 3" descr="C:\Users\New\Desktop\Διδακτορικό από Γραμέλη\ΠΑΡΑΔΟΤΕΑ ΔΙΔΑΚΤΟΡΙΚΟΥ\ΕΙΚΟΝΕΣ\εικόνα 96.jpg"/>
          <p:cNvPicPr>
            <a:picLocks noChangeAspect="1" noChangeArrowheads="1"/>
          </p:cNvPicPr>
          <p:nvPr/>
        </p:nvPicPr>
        <p:blipFill>
          <a:blip r:embed="rId3" cstate="print"/>
          <a:srcRect/>
          <a:stretch>
            <a:fillRect/>
          </a:stretch>
        </p:blipFill>
        <p:spPr bwMode="auto">
          <a:xfrm>
            <a:off x="2714612" y="27501"/>
            <a:ext cx="6072230" cy="6830499"/>
          </a:xfrm>
          <a:prstGeom prst="rect">
            <a:avLst/>
          </a:prstGeom>
          <a:noFill/>
        </p:spPr>
      </p:pic>
      <p:pic>
        <p:nvPicPr>
          <p:cNvPr id="5124" name="Picture 4" descr="C:\Users\New\Desktop\Διδακτορικό από Γραμέλη\ΠΑΡΑΔΟΤΕΑ ΔΙΔΑΚΤΟΡΙΚΟΥ\ΕΙΚΟΝΕΣ\εικόνα 97.jpg"/>
          <p:cNvPicPr>
            <a:picLocks noChangeAspect="1" noChangeArrowheads="1"/>
          </p:cNvPicPr>
          <p:nvPr/>
        </p:nvPicPr>
        <p:blipFill>
          <a:blip r:embed="rId4"/>
          <a:srcRect/>
          <a:stretch>
            <a:fillRect/>
          </a:stretch>
        </p:blipFill>
        <p:spPr bwMode="auto">
          <a:xfrm>
            <a:off x="142844" y="3429000"/>
            <a:ext cx="2319338" cy="217356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ew\Desktop\Διδακτορικό από Γραμέλη\ΠΑΡΑΔΟΤΕΑ ΔΙΔΑΚΤΟΡΙΚΟΥ\ΕΙΚΟΝΕΣ\εικόνα 98 (1).jpg"/>
          <p:cNvPicPr>
            <a:picLocks noChangeAspect="1" noChangeArrowheads="1"/>
          </p:cNvPicPr>
          <p:nvPr/>
        </p:nvPicPr>
        <p:blipFill>
          <a:blip r:embed="rId2"/>
          <a:srcRect/>
          <a:stretch>
            <a:fillRect/>
          </a:stretch>
        </p:blipFill>
        <p:spPr bwMode="auto">
          <a:xfrm>
            <a:off x="142844" y="714356"/>
            <a:ext cx="2933283" cy="3143272"/>
          </a:xfrm>
          <a:prstGeom prst="rect">
            <a:avLst/>
          </a:prstGeom>
          <a:noFill/>
        </p:spPr>
      </p:pic>
      <p:pic>
        <p:nvPicPr>
          <p:cNvPr id="4099" name="Picture 3" descr="C:\Users\New\Desktop\Διδακτορικό από Γραμέλη\ΠΑΡΑΔΟΤΕΑ ΔΙΔΑΚΤΟΡΙΚΟΥ\ΕΙΚΟΝΕΣ\εικόνα 99.jpg"/>
          <p:cNvPicPr>
            <a:picLocks noChangeAspect="1" noChangeArrowheads="1"/>
          </p:cNvPicPr>
          <p:nvPr/>
        </p:nvPicPr>
        <p:blipFill>
          <a:blip r:embed="rId3"/>
          <a:srcRect/>
          <a:stretch>
            <a:fillRect/>
          </a:stretch>
        </p:blipFill>
        <p:spPr bwMode="auto">
          <a:xfrm>
            <a:off x="3214688" y="2179637"/>
            <a:ext cx="2643196" cy="3764791"/>
          </a:xfrm>
          <a:prstGeom prst="rect">
            <a:avLst/>
          </a:prstGeom>
          <a:noFill/>
        </p:spPr>
      </p:pic>
      <p:pic>
        <p:nvPicPr>
          <p:cNvPr id="4100" name="Picture 4" descr="C:\Users\New\Desktop\Διδακτορικό από Γραμέλη\ΠΑΡΑΔΟΤΕΑ ΔΙΔΑΚΤΟΡΙΚΟΥ\ΕΙΚΟΝΕΣ\εικόνα 100.jpg"/>
          <p:cNvPicPr>
            <a:picLocks noChangeAspect="1" noChangeArrowheads="1"/>
          </p:cNvPicPr>
          <p:nvPr/>
        </p:nvPicPr>
        <p:blipFill>
          <a:blip r:embed="rId4"/>
          <a:srcRect/>
          <a:stretch>
            <a:fillRect/>
          </a:stretch>
        </p:blipFill>
        <p:spPr bwMode="auto">
          <a:xfrm>
            <a:off x="6139451" y="3214686"/>
            <a:ext cx="3004549" cy="350044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ew\Desktop\Διδακτορικό από Γραμέλη\ΠΑΡΑΔΟΤΕΑ ΔΙΔΑΚΤΟΡΙΚΟΥ\ΕΙΚΟΝΕΣ\εικόνα 102.jpg"/>
          <p:cNvPicPr>
            <a:picLocks noChangeAspect="1" noChangeArrowheads="1"/>
          </p:cNvPicPr>
          <p:nvPr/>
        </p:nvPicPr>
        <p:blipFill>
          <a:blip r:embed="rId2"/>
          <a:srcRect/>
          <a:stretch>
            <a:fillRect/>
          </a:stretch>
        </p:blipFill>
        <p:spPr bwMode="auto">
          <a:xfrm>
            <a:off x="142844" y="142851"/>
            <a:ext cx="4643470" cy="3165467"/>
          </a:xfrm>
          <a:prstGeom prst="rect">
            <a:avLst/>
          </a:prstGeom>
          <a:noFill/>
        </p:spPr>
      </p:pic>
      <p:pic>
        <p:nvPicPr>
          <p:cNvPr id="6147" name="Picture 3" descr="C:\Users\New\Desktop\Διδακτορικό από Γραμέλη\ΠΑΡΑΔΟΤΕΑ ΔΙΔΑΚΤΟΡΙΚΟΥ\ΕΙΚΟΝΕΣ\εικόνα 101.jpg"/>
          <p:cNvPicPr>
            <a:picLocks noChangeAspect="1" noChangeArrowheads="1"/>
          </p:cNvPicPr>
          <p:nvPr/>
        </p:nvPicPr>
        <p:blipFill>
          <a:blip r:embed="rId3"/>
          <a:srcRect/>
          <a:stretch>
            <a:fillRect/>
          </a:stretch>
        </p:blipFill>
        <p:spPr bwMode="auto">
          <a:xfrm>
            <a:off x="785786" y="3571875"/>
            <a:ext cx="4143404" cy="2814585"/>
          </a:xfrm>
          <a:prstGeom prst="rect">
            <a:avLst/>
          </a:prstGeom>
          <a:noFill/>
        </p:spPr>
      </p:pic>
      <p:pic>
        <p:nvPicPr>
          <p:cNvPr id="6148" name="Picture 4" descr="C:\Users\New\Desktop\Διδακτορικό από Γραμέλη\ΠΑΡΑΔΟΤΕΑ ΔΙΔΑΚΤΟΡΙΚΟΥ\ΕΙΚΟΝΕΣ\εικόνα 103.jpg"/>
          <p:cNvPicPr>
            <a:picLocks noChangeAspect="1" noChangeArrowheads="1"/>
          </p:cNvPicPr>
          <p:nvPr/>
        </p:nvPicPr>
        <p:blipFill>
          <a:blip r:embed="rId4"/>
          <a:srcRect/>
          <a:stretch>
            <a:fillRect/>
          </a:stretch>
        </p:blipFill>
        <p:spPr bwMode="auto">
          <a:xfrm>
            <a:off x="5029465" y="857232"/>
            <a:ext cx="4114535" cy="4370402"/>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7170" name="Picture 2" descr="C:\Users\New\Desktop\Διδακτορικό από Γραμέλη\ΠΑΡΑΔΟΤΕΑ ΔΙΔΑΚΤΟΡΙΚΟΥ\ΕΙΚΟΝΕΣ\εικόνα 122.jpg"/>
          <p:cNvPicPr>
            <a:picLocks noChangeAspect="1" noChangeArrowheads="1"/>
          </p:cNvPicPr>
          <p:nvPr/>
        </p:nvPicPr>
        <p:blipFill>
          <a:blip r:embed="rId2"/>
          <a:srcRect/>
          <a:stretch>
            <a:fillRect/>
          </a:stretch>
        </p:blipFill>
        <p:spPr bwMode="auto">
          <a:xfrm>
            <a:off x="0" y="0"/>
            <a:ext cx="4532300" cy="3187718"/>
          </a:xfrm>
          <a:prstGeom prst="rect">
            <a:avLst/>
          </a:prstGeom>
          <a:noFill/>
        </p:spPr>
      </p:pic>
      <p:pic>
        <p:nvPicPr>
          <p:cNvPr id="7171" name="Picture 3" descr="C:\Users\New\Desktop\Διδακτορικό από Γραμέλη\ΠΑΡΑΔΟΤΕΑ ΔΙΔΑΚΤΟΡΙΚΟΥ\ΕΙΚΟΝΕΣ\εικόνα 123.jpg"/>
          <p:cNvPicPr>
            <a:picLocks noChangeAspect="1" noChangeArrowheads="1"/>
          </p:cNvPicPr>
          <p:nvPr/>
        </p:nvPicPr>
        <p:blipFill>
          <a:blip r:embed="rId3"/>
          <a:srcRect/>
          <a:stretch>
            <a:fillRect/>
          </a:stretch>
        </p:blipFill>
        <p:spPr bwMode="auto">
          <a:xfrm>
            <a:off x="3000364" y="3357562"/>
            <a:ext cx="5446987" cy="3357557"/>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8194" name="Picture 2" descr="C:\Users\New\Desktop\Διδακτορικό από Γραμέλη\ΠΑΡΑΔΟΤΕΑ ΔΙΔΑΚΤΟΡΙΚΟΥ\ΕΙΚΟΝΕΣ\εικόνα 124.jpg"/>
          <p:cNvPicPr>
            <a:picLocks noChangeAspect="1" noChangeArrowheads="1"/>
          </p:cNvPicPr>
          <p:nvPr/>
        </p:nvPicPr>
        <p:blipFill>
          <a:blip r:embed="rId2"/>
          <a:srcRect/>
          <a:stretch>
            <a:fillRect/>
          </a:stretch>
        </p:blipFill>
        <p:spPr bwMode="auto">
          <a:xfrm>
            <a:off x="1114443" y="0"/>
            <a:ext cx="6315077"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9218" name="Picture 2" descr="C:\Users\New\Desktop\Διδακτορικό από Γραμέλη\ΠΑΡΑΔΟΤΕΑ ΔΙΔΑΚΤΟΡΙΚΟΥ\ΕΙΚΟΝΕΣ\εικόνα 125.jpg"/>
          <p:cNvPicPr>
            <a:picLocks noChangeAspect="1" noChangeArrowheads="1"/>
          </p:cNvPicPr>
          <p:nvPr/>
        </p:nvPicPr>
        <p:blipFill>
          <a:blip r:embed="rId2"/>
          <a:srcRect/>
          <a:stretch>
            <a:fillRect/>
          </a:stretch>
        </p:blipFill>
        <p:spPr bwMode="auto">
          <a:xfrm>
            <a:off x="0" y="214290"/>
            <a:ext cx="4937125" cy="3779837"/>
          </a:xfrm>
          <a:prstGeom prst="rect">
            <a:avLst/>
          </a:prstGeom>
          <a:noFill/>
        </p:spPr>
      </p:pic>
      <p:pic>
        <p:nvPicPr>
          <p:cNvPr id="9219" name="Picture 3" descr="C:\Users\New\Desktop\Διδακτορικό από Γραμέλη\ΠΑΡΑΔΟΤΕΑ ΔΙΔΑΚΤΟΡΙΚΟΥ\ΕΙΚΟΝΕΣ\εικόνα 126.jpg"/>
          <p:cNvPicPr>
            <a:picLocks noChangeAspect="1" noChangeArrowheads="1"/>
          </p:cNvPicPr>
          <p:nvPr/>
        </p:nvPicPr>
        <p:blipFill>
          <a:blip r:embed="rId3"/>
          <a:srcRect/>
          <a:stretch>
            <a:fillRect/>
          </a:stretch>
        </p:blipFill>
        <p:spPr bwMode="auto">
          <a:xfrm>
            <a:off x="4674974" y="2292346"/>
            <a:ext cx="4469026" cy="4565654"/>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ew\Desktop\Διδακτορικό από Γραμέλη\ΠΑΡΑΔΟΤΕΑ ΔΙΔΑΚΤΟΡΙΚΟΥ\ΕΙΚΟΝΕΣ\εικόνα 127.jpg"/>
          <p:cNvPicPr>
            <a:picLocks noChangeAspect="1" noChangeArrowheads="1"/>
          </p:cNvPicPr>
          <p:nvPr/>
        </p:nvPicPr>
        <p:blipFill>
          <a:blip r:embed="rId2"/>
          <a:srcRect/>
          <a:stretch>
            <a:fillRect/>
          </a:stretch>
        </p:blipFill>
        <p:spPr bwMode="auto">
          <a:xfrm>
            <a:off x="0" y="142852"/>
            <a:ext cx="5511801" cy="3314700"/>
          </a:xfrm>
          <a:prstGeom prst="rect">
            <a:avLst/>
          </a:prstGeom>
          <a:noFill/>
        </p:spPr>
      </p:pic>
      <p:pic>
        <p:nvPicPr>
          <p:cNvPr id="10243" name="Picture 3" descr="C:\Users\New\Desktop\Διδακτορικό από Γραμέλη\ΠΑΡΑΔΟΤΕΑ ΔΙΔΑΚΤΟΡΙΚΟΥ\ΕΙΚΟΝΕΣ\εικόνα 128.jpg"/>
          <p:cNvPicPr>
            <a:picLocks noChangeAspect="1" noChangeArrowheads="1"/>
          </p:cNvPicPr>
          <p:nvPr/>
        </p:nvPicPr>
        <p:blipFill>
          <a:blip r:embed="rId3"/>
          <a:srcRect/>
          <a:stretch>
            <a:fillRect/>
          </a:stretch>
        </p:blipFill>
        <p:spPr bwMode="auto">
          <a:xfrm>
            <a:off x="4882948" y="3500438"/>
            <a:ext cx="3975332" cy="321471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1266" name="Picture 2" descr="C:\Users\New\Desktop\Διδακτορικό από Γραμέλη\ΠΑΡΑΔΟΤΕΑ ΔΙΔΑΚΤΟΡΙΚΟΥ\ΕΙΚΟΝΕΣ\εικόνα 129.jpg"/>
          <p:cNvPicPr>
            <a:picLocks noChangeAspect="1" noChangeArrowheads="1"/>
          </p:cNvPicPr>
          <p:nvPr/>
        </p:nvPicPr>
        <p:blipFill>
          <a:blip r:embed="rId2"/>
          <a:srcRect/>
          <a:stretch>
            <a:fillRect/>
          </a:stretch>
        </p:blipFill>
        <p:spPr bwMode="auto">
          <a:xfrm>
            <a:off x="2000232" y="-1"/>
            <a:ext cx="4572032" cy="6812329"/>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14290"/>
            <a:ext cx="9144000" cy="714356"/>
          </a:xfrm>
        </p:spPr>
        <p:txBody>
          <a:bodyPr>
            <a:normAutofit fontScale="90000"/>
          </a:bodyPr>
          <a:lstStyle/>
          <a:p>
            <a:r>
              <a:rPr lang="el-GR" dirty="0" err="1" smtClean="0"/>
              <a:t>Μεταδιακειμενικότητα</a:t>
            </a:r>
            <a:r>
              <a:rPr lang="el-GR" dirty="0" smtClean="0"/>
              <a:t/>
            </a:r>
            <a:br>
              <a:rPr lang="el-GR" dirty="0" smtClean="0"/>
            </a:br>
            <a:r>
              <a:rPr lang="el-GR" dirty="0" smtClean="0"/>
              <a:t>κατά </a:t>
            </a:r>
            <a:r>
              <a:rPr lang="en-US" dirty="0" smtClean="0"/>
              <a:t>Gerard </a:t>
            </a:r>
            <a:r>
              <a:rPr lang="en-US" dirty="0" err="1" smtClean="0"/>
              <a:t>Genette</a:t>
            </a:r>
            <a:endParaRPr lang="el-GR" dirty="0"/>
          </a:p>
        </p:txBody>
      </p:sp>
      <p:sp>
        <p:nvSpPr>
          <p:cNvPr id="3" name="2 - Θέση περιεχομένου"/>
          <p:cNvSpPr>
            <a:spLocks noGrp="1"/>
          </p:cNvSpPr>
          <p:nvPr>
            <p:ph idx="1"/>
          </p:nvPr>
        </p:nvSpPr>
        <p:spPr>
          <a:xfrm>
            <a:off x="0" y="1214422"/>
            <a:ext cx="9144000" cy="5643578"/>
          </a:xfrm>
        </p:spPr>
        <p:txBody>
          <a:bodyPr>
            <a:normAutofit/>
          </a:bodyPr>
          <a:lstStyle/>
          <a:p>
            <a:pPr marL="0" indent="0">
              <a:spcBef>
                <a:spcPts val="0"/>
              </a:spcBef>
              <a:buNone/>
            </a:pPr>
            <a:r>
              <a:rPr lang="el-GR" sz="1600" dirty="0" err="1" smtClean="0"/>
              <a:t>Μεταδιακειμενικότητα</a:t>
            </a:r>
            <a:r>
              <a:rPr lang="el-GR" sz="1600" dirty="0" smtClean="0"/>
              <a:t> (</a:t>
            </a:r>
            <a:r>
              <a:rPr lang="en-US" sz="1600" dirty="0" err="1" smtClean="0"/>
              <a:t>transtextuality</a:t>
            </a:r>
            <a:r>
              <a:rPr lang="en-US" sz="1600" dirty="0" smtClean="0"/>
              <a:t>) </a:t>
            </a:r>
            <a:r>
              <a:rPr lang="el-GR" sz="1600" dirty="0" smtClean="0"/>
              <a:t>ή </a:t>
            </a:r>
            <a:r>
              <a:rPr lang="el-GR" sz="1600" dirty="0" err="1" smtClean="0"/>
              <a:t>κειμενική</a:t>
            </a:r>
            <a:r>
              <a:rPr lang="el-GR" sz="1600" dirty="0" smtClean="0"/>
              <a:t> υπέρβαση</a:t>
            </a:r>
            <a:r>
              <a:rPr lang="en-US" sz="1600" dirty="0" smtClean="0"/>
              <a:t>:</a:t>
            </a:r>
            <a:r>
              <a:rPr lang="el-GR" sz="1600" dirty="0" smtClean="0"/>
              <a:t> «Όλα όσα συσχετίζουν, κρυφά ή φανερά, το κείμενο με άλλα κείμενα».</a:t>
            </a:r>
          </a:p>
          <a:p>
            <a:pPr marL="0" indent="0">
              <a:spcBef>
                <a:spcPts val="0"/>
              </a:spcBef>
              <a:buNone/>
            </a:pPr>
            <a:endParaRPr lang="el-GR" sz="1600" dirty="0" smtClean="0"/>
          </a:p>
          <a:p>
            <a:pPr marL="0" indent="0">
              <a:spcBef>
                <a:spcPts val="0"/>
              </a:spcBef>
              <a:buNone/>
            </a:pPr>
            <a:r>
              <a:rPr lang="el-GR" sz="1600" dirty="0" smtClean="0"/>
              <a:t>Ακολουθεί μια «ελαφρώς αύξουσα σειρά αφαίρεσης, συνεπαγωγής και σφαιρικότητας»</a:t>
            </a:r>
            <a:r>
              <a:rPr lang="en-US" sz="1600" dirty="0" smtClean="0"/>
              <a:t>:</a:t>
            </a:r>
          </a:p>
          <a:p>
            <a:pPr marL="0" indent="0">
              <a:spcBef>
                <a:spcPts val="0"/>
              </a:spcBef>
              <a:buNone/>
            </a:pPr>
            <a:endParaRPr lang="en-US" sz="1600" dirty="0" smtClean="0"/>
          </a:p>
          <a:p>
            <a:pPr marL="0" indent="0">
              <a:spcBef>
                <a:spcPts val="0"/>
              </a:spcBef>
              <a:buNone/>
            </a:pPr>
            <a:r>
              <a:rPr lang="el-GR" sz="1600" u="sng" dirty="0" smtClean="0"/>
              <a:t>Διακειμενικότητα</a:t>
            </a:r>
            <a:r>
              <a:rPr lang="en-US" sz="1600" dirty="0" smtClean="0"/>
              <a:t>: </a:t>
            </a:r>
            <a:r>
              <a:rPr lang="el-GR" sz="1600" dirty="0" smtClean="0"/>
              <a:t>Ορίζεται «με τρόπο ίσως συσταλτικό, ως σχέση </a:t>
            </a:r>
            <a:r>
              <a:rPr lang="el-GR" sz="1600" dirty="0" err="1" smtClean="0"/>
              <a:t>συμπαρουσίας</a:t>
            </a:r>
            <a:r>
              <a:rPr lang="el-GR" sz="1600" dirty="0" smtClean="0"/>
              <a:t> ανάμεσα σε δύο ή      </a:t>
            </a:r>
          </a:p>
          <a:p>
            <a:pPr marL="0" indent="0">
              <a:spcBef>
                <a:spcPts val="0"/>
              </a:spcBef>
              <a:buNone/>
            </a:pPr>
            <a:r>
              <a:rPr lang="el-GR" sz="1600" dirty="0" smtClean="0"/>
              <a:t> </a:t>
            </a:r>
            <a:r>
              <a:rPr lang="el-GR" sz="1600" dirty="0" smtClean="0"/>
              <a:t>     περισσότερα κείμενα, δηλαδή ειδητικά και συχνότερα, ως δραστική παρουσία ενός κειμένου μέσα σε</a:t>
            </a:r>
          </a:p>
          <a:p>
            <a:pPr marL="0" indent="0">
              <a:spcBef>
                <a:spcPts val="0"/>
              </a:spcBef>
              <a:buNone/>
            </a:pPr>
            <a:r>
              <a:rPr lang="el-GR" sz="1600" dirty="0" smtClean="0"/>
              <a:t> </a:t>
            </a:r>
            <a:r>
              <a:rPr lang="el-GR" sz="1600" dirty="0" smtClean="0"/>
              <a:t>     ένα άλλο». Η πιο έκδηλη και κυριολεκτική μορφή του είναι η παραδοσιακή πρακτική του παραθέματος</a:t>
            </a:r>
          </a:p>
          <a:p>
            <a:pPr marL="0" indent="0">
              <a:spcBef>
                <a:spcPts val="0"/>
              </a:spcBef>
              <a:buNone/>
            </a:pPr>
            <a:r>
              <a:rPr lang="el-GR" sz="1600" dirty="0" smtClean="0"/>
              <a:t> </a:t>
            </a:r>
            <a:r>
              <a:rPr lang="el-GR" sz="1600" dirty="0" smtClean="0"/>
              <a:t>     (με εισαγωγικά, με ακριβή μνεία ή όχι)· λιγότερο έκδηλη μορφή και λιγότερο κανονιστική, η λογοκλοπή</a:t>
            </a:r>
          </a:p>
          <a:p>
            <a:pPr marL="0" indent="0">
              <a:spcBef>
                <a:spcPts val="0"/>
              </a:spcBef>
              <a:buNone/>
            </a:pPr>
            <a:r>
              <a:rPr lang="el-GR" sz="1600" dirty="0" smtClean="0"/>
              <a:t> </a:t>
            </a:r>
            <a:r>
              <a:rPr lang="el-GR" sz="1600" dirty="0" smtClean="0"/>
              <a:t>     που είναι ένα ανομολόγητο μεν, αλλά πάλι κυριολεκτικό δάνειο· ακόμη λιγότερο έκδηλη και λιγότερο</a:t>
            </a:r>
          </a:p>
          <a:p>
            <a:pPr marL="0" indent="0">
              <a:spcBef>
                <a:spcPts val="0"/>
              </a:spcBef>
              <a:buNone/>
            </a:pPr>
            <a:r>
              <a:rPr lang="el-GR" sz="1600" dirty="0" smtClean="0"/>
              <a:t> </a:t>
            </a:r>
            <a:r>
              <a:rPr lang="el-GR" sz="1600" dirty="0" smtClean="0"/>
              <a:t>     κυριολεκτική, η μορφή του υπαινιγμού, ενός </a:t>
            </a:r>
            <a:r>
              <a:rPr lang="el-GR" sz="1600" dirty="0" err="1" smtClean="0"/>
              <a:t>εκφωνήματος</a:t>
            </a:r>
            <a:r>
              <a:rPr lang="el-GR" sz="1600" dirty="0" smtClean="0"/>
              <a:t> δηλαδή, που η πλήρης κατανόησή του</a:t>
            </a:r>
          </a:p>
          <a:p>
            <a:pPr marL="0" indent="0">
              <a:spcBef>
                <a:spcPts val="0"/>
              </a:spcBef>
              <a:buNone/>
            </a:pPr>
            <a:r>
              <a:rPr lang="el-GR" sz="1600" dirty="0" smtClean="0"/>
              <a:t> </a:t>
            </a:r>
            <a:r>
              <a:rPr lang="el-GR" sz="1600" dirty="0" smtClean="0"/>
              <a:t>     προϋποθέτει την αντίληψη μιας σχέσης ανάμεσα σε αυτό και σε κάποιο άλλο στο οποίο παραπέμπει</a:t>
            </a:r>
          </a:p>
          <a:p>
            <a:pPr marL="0" indent="0">
              <a:spcBef>
                <a:spcPts val="0"/>
              </a:spcBef>
              <a:buNone/>
            </a:pPr>
            <a:r>
              <a:rPr lang="el-GR" sz="1600" dirty="0" smtClean="0"/>
              <a:t> </a:t>
            </a:r>
            <a:r>
              <a:rPr lang="el-GR" sz="1600" dirty="0" smtClean="0"/>
              <a:t>     αναγκαστικά η τάδε ή η δείνα από τις μεταφωνίες του, μη </a:t>
            </a:r>
            <a:r>
              <a:rPr lang="el-GR" sz="1600" dirty="0" err="1" smtClean="0"/>
              <a:t>προσλήψιμη</a:t>
            </a:r>
            <a:r>
              <a:rPr lang="el-GR" sz="1600" dirty="0" smtClean="0"/>
              <a:t> διαφορετικά»</a:t>
            </a:r>
          </a:p>
          <a:p>
            <a:pPr marL="0" indent="0">
              <a:spcBef>
                <a:spcPts val="0"/>
              </a:spcBef>
              <a:buNone/>
            </a:pPr>
            <a:endParaRPr lang="el-GR" sz="1600" dirty="0" smtClean="0"/>
          </a:p>
          <a:p>
            <a:pPr marL="0" indent="0">
              <a:spcBef>
                <a:spcPts val="0"/>
              </a:spcBef>
              <a:buNone/>
            </a:pPr>
            <a:r>
              <a:rPr lang="el-GR" sz="1600" dirty="0" smtClean="0"/>
              <a:t>Κατά τον </a:t>
            </a:r>
            <a:r>
              <a:rPr lang="el-GR" sz="1600" dirty="0" err="1" smtClean="0"/>
              <a:t>Μίκαελ</a:t>
            </a:r>
            <a:r>
              <a:rPr lang="el-GR" sz="1600" dirty="0" smtClean="0"/>
              <a:t> </a:t>
            </a:r>
            <a:r>
              <a:rPr lang="el-GR" sz="1600" dirty="0" err="1" smtClean="0"/>
              <a:t>Ριφατέρ</a:t>
            </a:r>
            <a:r>
              <a:rPr lang="en-US" sz="1600" dirty="0" smtClean="0"/>
              <a:t>: </a:t>
            </a:r>
            <a:r>
              <a:rPr lang="el-GR" sz="1600" dirty="0" smtClean="0"/>
              <a:t>«Το διακείμενο είναι , για τον αναγνώστη, η αντίληψη σχέσεων ανάμεσα σε ένα έργο και σε άλλα που προηγήθηκαν ή το ακολούθησαν». Και «η διακειμενικότητα είναι […] ο μηχανισμός ο </a:t>
            </a:r>
            <a:r>
              <a:rPr lang="el-GR" sz="1600" dirty="0" err="1" smtClean="0"/>
              <a:t>προσίδιος</a:t>
            </a:r>
            <a:r>
              <a:rPr lang="el-GR" sz="1600" dirty="0" smtClean="0"/>
              <a:t> στη λογοτεχνική ανάγνωση. Πράγματι μόνο αυτή παράγει τη </a:t>
            </a:r>
            <a:r>
              <a:rPr lang="el-GR" sz="1600" dirty="0" err="1" smtClean="0"/>
              <a:t>σημαινότητα</a:t>
            </a:r>
            <a:r>
              <a:rPr lang="el-GR" sz="1600" dirty="0" smtClean="0"/>
              <a:t> ενώ η γραμμική ανάγνωση, κοινή στα λογοτεχνικά και στα μη λογοτεχνικά κείμενα, παράγει απλώς το νόημα». </a:t>
            </a:r>
            <a:endParaRPr lang="en-US" sz="1600" dirty="0" smtClean="0"/>
          </a:p>
          <a:p>
            <a:pPr marL="0" indent="0">
              <a:spcBef>
                <a:spcPts val="0"/>
              </a:spcBef>
              <a:buNone/>
            </a:pPr>
            <a:endParaRPr lang="en-US" sz="1600" dirty="0" smtClean="0"/>
          </a:p>
          <a:p>
            <a:pPr marL="0" indent="0">
              <a:spcBef>
                <a:spcPts val="0"/>
              </a:spcBef>
              <a:buNone/>
            </a:pPr>
            <a:r>
              <a:rPr lang="el-GR" sz="1600" dirty="0" smtClean="0"/>
              <a:t> </a:t>
            </a:r>
            <a:endParaRPr lang="en-US" sz="1600" dirty="0" smtClean="0"/>
          </a:p>
          <a:p>
            <a:pPr marL="0" indent="0">
              <a:spcBef>
                <a:spcPts val="0"/>
              </a:spcBef>
              <a:buNone/>
            </a:pPr>
            <a:endParaRPr lang="en-US" sz="1600" dirty="0" smtClean="0"/>
          </a:p>
          <a:p>
            <a:pPr marL="0" indent="0">
              <a:spcBef>
                <a:spcPts val="0"/>
              </a:spcBef>
              <a:buNone/>
            </a:pPr>
            <a:endParaRPr lang="el-GR"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2290" name="Picture 2" descr="C:\Users\New\Desktop\Διδακτορικό από Γραμέλη\ΠΑΡΑΔΟΤΕΑ ΔΙΔΑΚΤΟΡΙΚΟΥ\ΕΙΚΟΝΕΣ\εικόνα 130.jpg"/>
          <p:cNvPicPr>
            <a:picLocks noChangeAspect="1" noChangeArrowheads="1"/>
          </p:cNvPicPr>
          <p:nvPr/>
        </p:nvPicPr>
        <p:blipFill>
          <a:blip r:embed="rId2"/>
          <a:srcRect/>
          <a:stretch>
            <a:fillRect/>
          </a:stretch>
        </p:blipFill>
        <p:spPr bwMode="auto">
          <a:xfrm>
            <a:off x="1785918" y="0"/>
            <a:ext cx="4357718" cy="6815919"/>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3314" name="Picture 2" descr="C:\Users\New\Desktop\Διδακτορικό από Γραμέλη\ΠΑΡΑΔΟΤΕΑ ΔΙΔΑΚΤΟΡΙΚΟΥ\ΕΙΚΟΝΕΣ\εικόνα 131.jpg"/>
          <p:cNvPicPr>
            <a:picLocks noChangeAspect="1" noChangeArrowheads="1"/>
          </p:cNvPicPr>
          <p:nvPr/>
        </p:nvPicPr>
        <p:blipFill>
          <a:blip r:embed="rId2"/>
          <a:srcRect/>
          <a:stretch>
            <a:fillRect/>
          </a:stretch>
        </p:blipFill>
        <p:spPr bwMode="auto">
          <a:xfrm>
            <a:off x="1811338" y="-1"/>
            <a:ext cx="4455368" cy="685800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4338" name="Picture 2" descr="C:\Users\New\Desktop\Διδακτορικό από Γραμέλη\ΠΑΡΑΔΟΤΕΑ ΔΙΔΑΚΤΟΡΙΚΟΥ\ΕΙΚΟΝΕΣ\εικόνα 132.jpg"/>
          <p:cNvPicPr>
            <a:picLocks noChangeAspect="1" noChangeArrowheads="1"/>
          </p:cNvPicPr>
          <p:nvPr/>
        </p:nvPicPr>
        <p:blipFill>
          <a:blip r:embed="rId2"/>
          <a:srcRect/>
          <a:stretch>
            <a:fillRect/>
          </a:stretch>
        </p:blipFill>
        <p:spPr bwMode="auto">
          <a:xfrm>
            <a:off x="1509869" y="0"/>
            <a:ext cx="5419585" cy="6858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5362" name="Picture 2" descr="C:\Users\New\Desktop\Διδακτορικό από Γραμέλη\ΠΑΡΑΔΟΤΕΑ ΔΙΔΑΚΤΟΡΙΚΟΥ\ΕΙΚΟΝΕΣ\εικόνα 133.jpg"/>
          <p:cNvPicPr>
            <a:picLocks noChangeAspect="1" noChangeArrowheads="1"/>
          </p:cNvPicPr>
          <p:nvPr/>
        </p:nvPicPr>
        <p:blipFill>
          <a:blip r:embed="rId2" cstate="print"/>
          <a:srcRect/>
          <a:stretch>
            <a:fillRect/>
          </a:stretch>
        </p:blipFill>
        <p:spPr bwMode="auto">
          <a:xfrm>
            <a:off x="1785918" y="0"/>
            <a:ext cx="5310187"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6386" name="Picture 2" descr="C:\Users\New\Desktop\Διδακτορικό από Γραμέλη\ΠΑΡΑΔΟΤΕΑ ΔΙΔΑΚΤΟΡΙΚΟΥ\ΕΙΚΟΝΕΣ\εικόνα 134.jpg"/>
          <p:cNvPicPr>
            <a:picLocks noChangeAspect="1" noChangeArrowheads="1"/>
          </p:cNvPicPr>
          <p:nvPr/>
        </p:nvPicPr>
        <p:blipFill>
          <a:blip r:embed="rId2"/>
          <a:srcRect/>
          <a:stretch>
            <a:fillRect/>
          </a:stretch>
        </p:blipFill>
        <p:spPr bwMode="auto">
          <a:xfrm>
            <a:off x="1265238" y="58738"/>
            <a:ext cx="4856162" cy="805656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7410" name="Picture 2" descr="C:\Users\New\Desktop\Διδακτορικό από Γραμέλη\ΠΑΡΑΔΟΤΕΑ ΔΙΔΑΚΤΟΡΙΚΟΥ\ΕΙΚΟΝΕΣ\εικόνα 135.jpg"/>
          <p:cNvPicPr>
            <a:picLocks noChangeAspect="1" noChangeArrowheads="1"/>
          </p:cNvPicPr>
          <p:nvPr/>
        </p:nvPicPr>
        <p:blipFill>
          <a:blip r:embed="rId2"/>
          <a:srcRect/>
          <a:stretch>
            <a:fillRect/>
          </a:stretch>
        </p:blipFill>
        <p:spPr bwMode="auto">
          <a:xfrm>
            <a:off x="214282" y="0"/>
            <a:ext cx="8786842" cy="6840557"/>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8434" name="Picture 2" descr="C:\Users\New\Desktop\Διδακτορικό από Γραμέλη\ΠΑΡΑΔΟΤΕΑ ΔΙΔΑΚΤΟΡΙΚΟΥ\ΕΙΚΟΝΕΣ\εικόνα 136.jpg"/>
          <p:cNvPicPr>
            <a:picLocks noChangeAspect="1" noChangeArrowheads="1"/>
          </p:cNvPicPr>
          <p:nvPr/>
        </p:nvPicPr>
        <p:blipFill>
          <a:blip r:embed="rId2"/>
          <a:srcRect/>
          <a:stretch>
            <a:fillRect/>
          </a:stretch>
        </p:blipFill>
        <p:spPr bwMode="auto">
          <a:xfrm>
            <a:off x="1857356" y="56433"/>
            <a:ext cx="4857784" cy="680156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9458" name="Picture 2" descr="C:\Users\New\Desktop\Διδακτορικό από Γραμέλη\ΠΑΡΑΔΟΤΕΑ ΔΙΔΑΚΤΟΡΙΚΟΥ\ΕΙΚΟΝΕΣ\εικόνα 149.jpg"/>
          <p:cNvPicPr>
            <a:picLocks noChangeAspect="1" noChangeArrowheads="1"/>
          </p:cNvPicPr>
          <p:nvPr/>
        </p:nvPicPr>
        <p:blipFill>
          <a:blip r:embed="rId2"/>
          <a:srcRect/>
          <a:stretch>
            <a:fillRect/>
          </a:stretch>
        </p:blipFill>
        <p:spPr bwMode="auto">
          <a:xfrm>
            <a:off x="642910" y="0"/>
            <a:ext cx="7643834" cy="677117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482" name="Picture 2" descr="C:\Users\New\Desktop\Διδακτορικό από Γραμέλη\ΠΑΡΑΔΟΤΕΑ ΔΙΔΑΚΤΟΡΙΚΟΥ\ΕΙΚΟΝΕΣ\εικόνα 150.jpg"/>
          <p:cNvPicPr>
            <a:picLocks noChangeAspect="1" noChangeArrowheads="1"/>
          </p:cNvPicPr>
          <p:nvPr/>
        </p:nvPicPr>
        <p:blipFill>
          <a:blip r:embed="rId2"/>
          <a:srcRect/>
          <a:stretch>
            <a:fillRect/>
          </a:stretch>
        </p:blipFill>
        <p:spPr bwMode="auto">
          <a:xfrm>
            <a:off x="0" y="142852"/>
            <a:ext cx="9144000" cy="598516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1506" name="Picture 2" descr="C:\Users\New\Desktop\Διδακτορικό από Γραμέλη\ΠΑΡΑΔΟΤΕΑ ΔΙΔΑΚΤΟΡΙΚΟΥ\ΕΙΚΟΝΕΣ\εικόνα 151.jpg"/>
          <p:cNvPicPr>
            <a:picLocks noChangeAspect="1" noChangeArrowheads="1"/>
          </p:cNvPicPr>
          <p:nvPr/>
        </p:nvPicPr>
        <p:blipFill>
          <a:blip r:embed="rId2"/>
          <a:srcRect/>
          <a:stretch>
            <a:fillRect/>
          </a:stretch>
        </p:blipFill>
        <p:spPr bwMode="auto">
          <a:xfrm>
            <a:off x="-35543" y="142852"/>
            <a:ext cx="9179543" cy="592935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None/>
            </a:pPr>
            <a:r>
              <a:rPr lang="el-GR" sz="1600" u="sng" dirty="0" err="1" smtClean="0"/>
              <a:t>Παρακειμενικότητα</a:t>
            </a:r>
            <a:r>
              <a:rPr lang="en-US" sz="1600" u="sng" dirty="0" smtClean="0"/>
              <a:t>:</a:t>
            </a:r>
            <a:r>
              <a:rPr lang="en-US" sz="1600" dirty="0" smtClean="0"/>
              <a:t> </a:t>
            </a:r>
            <a:r>
              <a:rPr lang="el-GR" sz="1600" dirty="0" smtClean="0"/>
              <a:t>«Ο δεύτερος τύπος συγκροτείται από την εν γένει λιγότερο έκδηλη και περισσότερο απόμακρη σχέση, την οποία, μέσα στο σύνολο που απαρτίζει ένα λογοτεχνικό έργο, διατηρεί το κυρίως κείμενο με αυτό που δεν μπορούμε να το ονομάσουμε αλλιώς παρά το παρακείμενό του</a:t>
            </a:r>
            <a:r>
              <a:rPr lang="en-US" sz="1600" dirty="0" smtClean="0"/>
              <a:t>: </a:t>
            </a:r>
            <a:r>
              <a:rPr lang="el-GR" sz="1600" dirty="0" smtClean="0"/>
              <a:t>τίτλος, υπότιτλος, μεσότιτλοι, πρόλογοι, επίλογοι, προλεγόμενα, προοίμια κ.λπ.· σημειώσεις στο περιθώριο, υποσελίδιες ή στο τέλος· προμετωπίδες· εικονογράφηση· </a:t>
            </a:r>
            <a:r>
              <a:rPr lang="el-GR" sz="1600" dirty="0" err="1" smtClean="0"/>
              <a:t>δελτ’ιο</a:t>
            </a:r>
            <a:r>
              <a:rPr lang="el-GR" sz="1600" dirty="0" smtClean="0"/>
              <a:t> τύπου, εκδοτική ταινία, εξώφυλλο, λίγα λόγια στο οπισθόφυλλο, και πολλοί άλλοι τύποι βοηθητικών ενδείξεων, αυτόγραφων ή </a:t>
            </a:r>
            <a:r>
              <a:rPr lang="el-GR" sz="1600" dirty="0" err="1" smtClean="0"/>
              <a:t>αλλόγραφων</a:t>
            </a:r>
            <a:r>
              <a:rPr lang="el-GR" sz="1600" dirty="0" smtClean="0"/>
              <a:t>, που προικίζουν το κείμενο με έναν (ποικιλόμορφο) περίγυρο και ενίοτε ένα σχολιασμό επίσημο ή ανεπίσημο…»</a:t>
            </a:r>
          </a:p>
          <a:p>
            <a:pPr>
              <a:buNone/>
            </a:pPr>
            <a:endParaRPr lang="el-GR" sz="1600" dirty="0" smtClean="0"/>
          </a:p>
          <a:p>
            <a:pPr>
              <a:buNone/>
            </a:pPr>
            <a:r>
              <a:rPr lang="el-GR" sz="1600" u="sng" dirty="0" err="1" smtClean="0"/>
              <a:t>Μετακειμενικότητα</a:t>
            </a:r>
            <a:r>
              <a:rPr lang="en-US" sz="1600" dirty="0" smtClean="0"/>
              <a:t>: </a:t>
            </a:r>
            <a:r>
              <a:rPr lang="el-GR" sz="1600" dirty="0" smtClean="0"/>
              <a:t>«σχέση </a:t>
            </a:r>
            <a:r>
              <a:rPr lang="en-US" sz="1600" dirty="0" smtClean="0"/>
              <a:t>“</a:t>
            </a:r>
            <a:r>
              <a:rPr lang="el-GR" sz="1600" dirty="0" smtClean="0"/>
              <a:t>σχολίου</a:t>
            </a:r>
            <a:r>
              <a:rPr lang="en-US" sz="1600" dirty="0" smtClean="0"/>
              <a:t>”</a:t>
            </a:r>
            <a:r>
              <a:rPr lang="el-GR" sz="1600" dirty="0" smtClean="0"/>
              <a:t>, όπως λέμε συνήθως ενώνει ένα κείμενο με κάποιο άλλο για το οποίο μιλά, χωρίς υποχρεωτικά και να το παραθέτει (να το επικαλείται), και δη, οριακά, χωρίς καν να το κατονομάζει».</a:t>
            </a:r>
          </a:p>
          <a:p>
            <a:pPr>
              <a:buNone/>
            </a:pPr>
            <a:endParaRPr lang="el-GR" sz="1600" dirty="0" smtClean="0"/>
          </a:p>
          <a:p>
            <a:pPr>
              <a:buNone/>
            </a:pPr>
            <a:r>
              <a:rPr lang="el-GR" sz="1600" u="sng" dirty="0" err="1" smtClean="0"/>
              <a:t>Αρχικειμενικότητα</a:t>
            </a:r>
            <a:r>
              <a:rPr lang="en-US" sz="1600" dirty="0" smtClean="0"/>
              <a:t>: </a:t>
            </a:r>
            <a:r>
              <a:rPr lang="el-GR" sz="1600" dirty="0" smtClean="0"/>
              <a:t>«</a:t>
            </a:r>
            <a:r>
              <a:rPr lang="en-US" sz="1600" dirty="0" smtClean="0"/>
              <a:t>o </a:t>
            </a:r>
            <a:r>
              <a:rPr lang="el-GR" sz="1600" dirty="0" smtClean="0"/>
              <a:t>πιο αφαιρετικός και ο πιο </a:t>
            </a:r>
            <a:r>
              <a:rPr lang="el-GR" sz="1600" dirty="0" err="1" smtClean="0"/>
              <a:t>υπόδηλος</a:t>
            </a:r>
            <a:r>
              <a:rPr lang="el-GR" sz="1600" dirty="0" smtClean="0"/>
              <a:t> τύπος. Μια εντελώς βωβή σχέση, που επιπλέον δεν εκφράζει παρά μόνο μια </a:t>
            </a:r>
            <a:r>
              <a:rPr lang="el-GR" sz="1600" dirty="0" err="1" smtClean="0"/>
              <a:t>παρακειμενική</a:t>
            </a:r>
            <a:r>
              <a:rPr lang="el-GR" sz="1600" dirty="0" smtClean="0"/>
              <a:t> μνεία, καθαρά ταξινομικής ένταξης (</a:t>
            </a:r>
            <a:r>
              <a:rPr lang="el-GR" sz="1600" dirty="0" err="1" smtClean="0"/>
              <a:t>τιτλολογικής</a:t>
            </a:r>
            <a:r>
              <a:rPr lang="el-GR" sz="1600" dirty="0" smtClean="0"/>
              <a:t>, όπως Ποιήματα, Δοκίμια, Μυθιστόρημα του Ρόδου κ.λπ., ή συχνότερα, </a:t>
            </a:r>
            <a:r>
              <a:rPr lang="el-GR" sz="1600" dirty="0" err="1" smtClean="0"/>
              <a:t>υποτιτλικής</a:t>
            </a:r>
            <a:r>
              <a:rPr lang="en-US" sz="1600" dirty="0" smtClean="0"/>
              <a:t>: </a:t>
            </a:r>
            <a:r>
              <a:rPr lang="el-GR" sz="1600" dirty="0" smtClean="0"/>
              <a:t>η ένδειξη Μυθιστόρημα, Αφήγηση, Ποιήματα και λοιπά, συνοδευτικής του τίτλου στο εξώφυλλο)». </a:t>
            </a:r>
          </a:p>
          <a:p>
            <a:pPr>
              <a:buNone/>
            </a:pPr>
            <a:endParaRPr lang="el-GR" sz="1600" dirty="0" smtClean="0"/>
          </a:p>
          <a:p>
            <a:pPr>
              <a:buNone/>
            </a:pPr>
            <a:r>
              <a:rPr lang="el-GR" sz="1600" u="sng" dirty="0" err="1" smtClean="0"/>
              <a:t>Υπερκειμενικότητα</a:t>
            </a:r>
            <a:r>
              <a:rPr lang="en-US" sz="1600" dirty="0" smtClean="0"/>
              <a:t>: </a:t>
            </a:r>
            <a:r>
              <a:rPr lang="el-GR" sz="1600" dirty="0" smtClean="0"/>
              <a:t>«Κάθε σχέση που ενώνει ένα κείμενο Β (το αποκαλώ, </a:t>
            </a:r>
            <a:r>
              <a:rPr lang="el-GR" sz="1600" dirty="0" err="1" smtClean="0"/>
              <a:t>υπερ</a:t>
            </a:r>
            <a:r>
              <a:rPr lang="el-GR" sz="1600" dirty="0" smtClean="0"/>
              <a:t>-κείμενο) με ένα προγενέστερο κείμενο Α (το αποκαλώ, βέβαια, </a:t>
            </a:r>
            <a:r>
              <a:rPr lang="el-GR" sz="1600" dirty="0" err="1" smtClean="0"/>
              <a:t>υπο</a:t>
            </a:r>
            <a:r>
              <a:rPr lang="el-GR" sz="1600" dirty="0" smtClean="0"/>
              <a:t>-κείμενο) πάνω στο οποίο ενοφθαλμίζεται κατά τρόπο που δεν είναι ο τρόπος του σχολιασμού». </a:t>
            </a:r>
            <a:endParaRPr lang="el-GR"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22530" name="Picture 2" descr="C:\Users\New\Desktop\Διδακτορικό από Γραμέλη\ΠΑΡΑΔΟΤΕΑ ΔΙΔΑΚΤΟΡΙΚΟΥ\ΕΙΚΟΝΕΣ\εικόνα 152.jpg"/>
          <p:cNvPicPr>
            <a:picLocks noChangeAspect="1" noChangeArrowheads="1"/>
          </p:cNvPicPr>
          <p:nvPr/>
        </p:nvPicPr>
        <p:blipFill>
          <a:blip r:embed="rId2"/>
          <a:srcRect/>
          <a:stretch>
            <a:fillRect/>
          </a:stretch>
        </p:blipFill>
        <p:spPr bwMode="auto">
          <a:xfrm>
            <a:off x="142844" y="-2721"/>
            <a:ext cx="8715403" cy="686072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23554" name="Picture 2" descr="C:\Users\New\Desktop\Διδακτορικό από Γραμέλη\ΠΑΡΑΔΟΤΕΑ ΔΙΔΑΚΤΟΡΙΚΟΥ\ΕΙΚΟΝΕΣ\εικόνα 153.jpg"/>
          <p:cNvPicPr>
            <a:picLocks noChangeAspect="1" noChangeArrowheads="1"/>
          </p:cNvPicPr>
          <p:nvPr/>
        </p:nvPicPr>
        <p:blipFill>
          <a:blip r:embed="rId2"/>
          <a:srcRect/>
          <a:stretch>
            <a:fillRect/>
          </a:stretch>
        </p:blipFill>
        <p:spPr bwMode="auto">
          <a:xfrm>
            <a:off x="365124" y="-1848"/>
            <a:ext cx="8350280" cy="6807871"/>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4578" name="Picture 2" descr="C:\Users\New\Desktop\Διδακτορικό από Γραμέλη\ΠΑΡΑΔΟΤΕΑ ΔΙΔΑΚΤΟΡΙΚΟΥ\ΕΙΚΟΝΕΣ\εικόνα 154.jpg"/>
          <p:cNvPicPr>
            <a:picLocks noChangeAspect="1" noChangeArrowheads="1"/>
          </p:cNvPicPr>
          <p:nvPr/>
        </p:nvPicPr>
        <p:blipFill>
          <a:blip r:embed="rId2"/>
          <a:srcRect/>
          <a:stretch>
            <a:fillRect/>
          </a:stretch>
        </p:blipFill>
        <p:spPr bwMode="auto">
          <a:xfrm>
            <a:off x="0" y="357165"/>
            <a:ext cx="9144000" cy="5555847"/>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5602" name="Picture 2" descr="C:\Users\New\Desktop\Διδακτορικό από Γραμέλη\ΠΑΡΑΔΟΤΕΑ ΔΙΔΑΚΤΟΡΙΚΟΥ\ΕΙΚΟΝΕΣ\εικόνα 155.png"/>
          <p:cNvPicPr>
            <a:picLocks noChangeAspect="1" noChangeArrowheads="1"/>
          </p:cNvPicPr>
          <p:nvPr/>
        </p:nvPicPr>
        <p:blipFill>
          <a:blip r:embed="rId2"/>
          <a:srcRect/>
          <a:stretch>
            <a:fillRect/>
          </a:stretch>
        </p:blipFill>
        <p:spPr bwMode="auto">
          <a:xfrm>
            <a:off x="0" y="357166"/>
            <a:ext cx="9144000" cy="613999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6626" name="Picture 2" descr="C:\Users\New\Desktop\Διδακτορικό από Γραμέλη\ΠΑΡΑΔΟΤΕΑ ΔΙΔΑΚΤΟΡΙΚΟΥ\ΕΙΚΟΝΕΣ\εικόνα 171.jpg"/>
          <p:cNvPicPr>
            <a:picLocks noChangeAspect="1" noChangeArrowheads="1"/>
          </p:cNvPicPr>
          <p:nvPr/>
        </p:nvPicPr>
        <p:blipFill>
          <a:blip r:embed="rId2"/>
          <a:srcRect/>
          <a:stretch>
            <a:fillRect/>
          </a:stretch>
        </p:blipFill>
        <p:spPr bwMode="auto">
          <a:xfrm>
            <a:off x="428596" y="0"/>
            <a:ext cx="8501122" cy="689746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7650" name="Picture 2" descr="C:\Users\New\Desktop\Διδακτορικό από Γραμέλη\ΠΑΡΑΔΟΤΕΑ ΔΙΔΑΚΤΟΡΙΚΟΥ\ΕΙΚΟΝΕΣ\εικόνα 172.jpg"/>
          <p:cNvPicPr>
            <a:picLocks noChangeAspect="1" noChangeArrowheads="1"/>
          </p:cNvPicPr>
          <p:nvPr/>
        </p:nvPicPr>
        <p:blipFill>
          <a:blip r:embed="rId2"/>
          <a:srcRect/>
          <a:stretch>
            <a:fillRect/>
          </a:stretch>
        </p:blipFill>
        <p:spPr bwMode="auto">
          <a:xfrm>
            <a:off x="857223" y="0"/>
            <a:ext cx="7456611"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8674" name="Picture 2" descr="C:\Users\New\Desktop\Διδακτορικό από Γραμέλη\ΠΑΡΑΔΟΤΕΑ ΔΙΔΑΚΤΟΡΙΚΟΥ\ΕΙΚΟΝΕΣ\εικόνα 173.jpg"/>
          <p:cNvPicPr>
            <a:picLocks noChangeAspect="1" noChangeArrowheads="1"/>
          </p:cNvPicPr>
          <p:nvPr/>
        </p:nvPicPr>
        <p:blipFill>
          <a:blip r:embed="rId2"/>
          <a:srcRect/>
          <a:stretch>
            <a:fillRect/>
          </a:stretch>
        </p:blipFill>
        <p:spPr bwMode="auto">
          <a:xfrm>
            <a:off x="928662" y="0"/>
            <a:ext cx="7286676" cy="687866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9698" name="Picture 2" descr="C:\Users\New\Desktop\Διδακτορικό από Γραμέλη\ΠΑΡΑΔΟΤΕΑ ΔΙΔΑΚΤΟΡΙΚΟΥ\ΕΙΚΟΝΕΣ\εικόνα 174.jpg"/>
          <p:cNvPicPr>
            <a:picLocks noChangeAspect="1" noChangeArrowheads="1"/>
          </p:cNvPicPr>
          <p:nvPr/>
        </p:nvPicPr>
        <p:blipFill>
          <a:blip r:embed="rId2"/>
          <a:srcRect/>
          <a:stretch>
            <a:fillRect/>
          </a:stretch>
        </p:blipFill>
        <p:spPr bwMode="auto">
          <a:xfrm>
            <a:off x="642910" y="9525"/>
            <a:ext cx="7450138" cy="6848475"/>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New\Desktop\Διδακτορικό από Γραμέλη\ΠΑΡΑΔΟΤΕΑ ΔΙΔΑΚΤΟΡΙΚΟΥ\ΕΙΚΟΝΕΣ\εικόνα 175.jpg"/>
          <p:cNvPicPr>
            <a:picLocks noChangeAspect="1" noChangeArrowheads="1"/>
          </p:cNvPicPr>
          <p:nvPr/>
        </p:nvPicPr>
        <p:blipFill>
          <a:blip r:embed="rId2" cstate="print"/>
          <a:srcRect/>
          <a:stretch>
            <a:fillRect/>
          </a:stretch>
        </p:blipFill>
        <p:spPr bwMode="auto">
          <a:xfrm>
            <a:off x="0" y="1571612"/>
            <a:ext cx="9144000" cy="3379811"/>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ew\Desktop\Διδακτορικό από Γραμέλη\ΠΑΡΑΔΟΤΕΑ ΔΙΔΑΚΤΟΡΙΚΟΥ\ΕΙΚΟΝΕΣ\εικόνα 176.jpg"/>
          <p:cNvPicPr>
            <a:picLocks noChangeAspect="1" noChangeArrowheads="1"/>
          </p:cNvPicPr>
          <p:nvPr/>
        </p:nvPicPr>
        <p:blipFill>
          <a:blip r:embed="rId2"/>
          <a:srcRect/>
          <a:stretch>
            <a:fillRect/>
          </a:stretch>
        </p:blipFill>
        <p:spPr bwMode="auto">
          <a:xfrm>
            <a:off x="30798" y="634414"/>
            <a:ext cx="9113202" cy="432335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idx="1"/>
          </p:nvPr>
        </p:nvSpPr>
        <p:spPr>
          <a:xfrm>
            <a:off x="0" y="0"/>
            <a:ext cx="9144000" cy="6858000"/>
          </a:xfrm>
        </p:spPr>
        <p:txBody>
          <a:bodyPr>
            <a:normAutofit fontScale="47500" lnSpcReduction="20000"/>
          </a:bodyPr>
          <a:lstStyle/>
          <a:p>
            <a:r>
              <a:rPr lang="el-GR" sz="3400" b="1" u="sng" dirty="0" err="1" smtClean="0"/>
              <a:t>Παστίς</a:t>
            </a:r>
            <a:r>
              <a:rPr lang="el-GR" sz="3400" b="1" u="sng" dirty="0" smtClean="0"/>
              <a:t> (</a:t>
            </a:r>
            <a:r>
              <a:rPr lang="en-US" sz="3400" b="1" u="sng" dirty="0" smtClean="0"/>
              <a:t>Pastiche</a:t>
            </a:r>
            <a:r>
              <a:rPr lang="el-GR" sz="3400" b="1" u="sng" dirty="0" smtClean="0"/>
              <a:t>)</a:t>
            </a:r>
            <a:r>
              <a:rPr lang="el-GR" sz="3400" b="1" dirty="0" smtClean="0"/>
              <a:t>:</a:t>
            </a:r>
            <a:r>
              <a:rPr lang="el-GR" sz="3400" dirty="0" smtClean="0"/>
              <a:t> Εικόνα που έχει δημιουργηθεί από την </a:t>
            </a:r>
            <a:r>
              <a:rPr lang="el-GR" sz="3400" dirty="0" err="1" smtClean="0"/>
              <a:t>συμπαράθεση</a:t>
            </a:r>
            <a:r>
              <a:rPr lang="el-GR" sz="3400" dirty="0" smtClean="0"/>
              <a:t> άλλων εικόνων που συνδυασμένες μεταξύ τους παράγουν ένα νέο έργο. Οι εικόνες μπορούν να είναι πιστά αντίγραφα των πρωτοτύπων τους ή αποτελέσματα μίμησής τους ή/και παραποίησής τους αλλά για να συνθέτουν το </a:t>
            </a:r>
            <a:r>
              <a:rPr lang="el-GR" sz="3400" dirty="0" err="1" smtClean="0"/>
              <a:t>παστίς</a:t>
            </a:r>
            <a:r>
              <a:rPr lang="el-GR" sz="3400" dirty="0" smtClean="0"/>
              <a:t> πρέπει να είναι περισσότερες από μία. Συνήθως ο όρος πραγματώνεται όταν οι εικόνες είναι πολλές και τοποθετημένες με τρόπο που επιδιώκει να δηλώσει ρητά την συνειδητή </a:t>
            </a:r>
            <a:r>
              <a:rPr lang="el-GR" sz="3400" dirty="0" err="1" smtClean="0"/>
              <a:t>συμπαράθεσή</a:t>
            </a:r>
            <a:r>
              <a:rPr lang="el-GR" sz="3400" dirty="0" smtClean="0"/>
              <a:t> τους. Σε δεύτερο επίπεδο, το </a:t>
            </a:r>
            <a:r>
              <a:rPr lang="el-GR" sz="3400" dirty="0" err="1" smtClean="0"/>
              <a:t>παστίς</a:t>
            </a:r>
            <a:r>
              <a:rPr lang="el-GR" sz="3400" dirty="0" smtClean="0"/>
              <a:t> μπορεί να δημιουργηθεί ακόμα και από εικόνες που μιμούνται αναγνωρίσιμα και διακριτά, περισσότερα του ενός, στυλ, μεμονωμένων καλλιτεχνών, καλλιτεχνικών ρευμάτων, εποχών κ.λπ. και όχι συγκεκριμένες εικόνες. Ο όρος, όπως επισημαίνει ο </a:t>
            </a:r>
            <a:r>
              <a:rPr lang="en-US" sz="3400" dirty="0" err="1" smtClean="0"/>
              <a:t>Dentith</a:t>
            </a:r>
            <a:r>
              <a:rPr lang="el-GR" sz="3400" dirty="0" smtClean="0"/>
              <a:t> αποτελεί θεμέλιο της κριτικής του </a:t>
            </a:r>
            <a:r>
              <a:rPr lang="el-GR" sz="3400" dirty="0" err="1" smtClean="0"/>
              <a:t>Φρέντρικ</a:t>
            </a:r>
            <a:r>
              <a:rPr lang="el-GR" sz="3400" dirty="0" smtClean="0"/>
              <a:t> </a:t>
            </a:r>
            <a:r>
              <a:rPr lang="el-GR" sz="3400" dirty="0" err="1" smtClean="0"/>
              <a:t>Τζέιμσον</a:t>
            </a:r>
            <a:r>
              <a:rPr lang="el-GR" sz="3400" dirty="0" smtClean="0"/>
              <a:t> [</a:t>
            </a:r>
            <a:r>
              <a:rPr lang="en-US" sz="3400" dirty="0" smtClean="0"/>
              <a:t>Fredric Jameson</a:t>
            </a:r>
            <a:r>
              <a:rPr lang="el-GR" sz="3400" dirty="0" smtClean="0"/>
              <a:t>] στην πολιτισμική λογική και πρακτική του ύστερου καπιταλισμού. Κι αυτό γιατί σύμφωνα με τον </a:t>
            </a:r>
            <a:r>
              <a:rPr lang="el-GR" sz="3400" dirty="0" err="1" smtClean="0"/>
              <a:t>Τζέιμσον</a:t>
            </a:r>
            <a:r>
              <a:rPr lang="el-GR" sz="3400" dirty="0" smtClean="0"/>
              <a:t>, το </a:t>
            </a:r>
            <a:r>
              <a:rPr lang="el-GR" sz="3400" dirty="0" err="1" smtClean="0"/>
              <a:t>παστίς</a:t>
            </a:r>
            <a:r>
              <a:rPr lang="el-GR" sz="3400" dirty="0" smtClean="0"/>
              <a:t> είναι εντελώς διαφορετικό από την </a:t>
            </a:r>
            <a:r>
              <a:rPr lang="el-GR" sz="3400" dirty="0" err="1" smtClean="0"/>
              <a:t>παρωδία∙</a:t>
            </a:r>
            <a:r>
              <a:rPr lang="el-GR" sz="3400" dirty="0" smtClean="0"/>
              <a:t> δεν κρατά κάποια κριτική απόσταση από τα υλικά που </a:t>
            </a:r>
            <a:r>
              <a:rPr lang="el-GR" sz="3400" dirty="0" err="1" smtClean="0"/>
              <a:t>συμπαραθέτει</a:t>
            </a:r>
            <a:r>
              <a:rPr lang="el-GR" sz="3400" dirty="0" smtClean="0"/>
              <a:t> παρά τα ανακυκλώνει, συχνά με μικρό βαθμό μεταποίησης ή και χωρίς καν αυτήν. Δεν τα σχολιάζει, δεν μπαίνει στη βάσανο της κριτικής και συγκριτικής αξιολόγησής τους αλλά τα εκμεταλλεύεται συνθέτοντας έτσι αυτό που ο </a:t>
            </a:r>
            <a:r>
              <a:rPr lang="el-GR" sz="3400" dirty="0" err="1" smtClean="0"/>
              <a:t>Τζέιμσον</a:t>
            </a:r>
            <a:r>
              <a:rPr lang="el-GR" sz="3400" dirty="0" smtClean="0"/>
              <a:t> αποκαλεί «λευκή παρωδία» (</a:t>
            </a:r>
            <a:r>
              <a:rPr lang="en-US" sz="3400" dirty="0" smtClean="0"/>
              <a:t>blank parody</a:t>
            </a:r>
            <a:r>
              <a:rPr lang="el-GR" sz="3400" dirty="0" smtClean="0"/>
              <a:t>). Ερμηνεύοντας τον </a:t>
            </a:r>
            <a:r>
              <a:rPr lang="el-GR" sz="3400" dirty="0" err="1" smtClean="0"/>
              <a:t>Τζέιμσον</a:t>
            </a:r>
            <a:r>
              <a:rPr lang="el-GR" sz="3400" dirty="0" smtClean="0"/>
              <a:t>, η μεταμοντέρνα παρωδία έχει εκπέσει σε ένα ατέρμονο </a:t>
            </a:r>
            <a:r>
              <a:rPr lang="el-GR" sz="3400" dirty="0" err="1" smtClean="0"/>
              <a:t>παστίς</a:t>
            </a:r>
            <a:r>
              <a:rPr lang="el-GR" sz="3400" dirty="0" smtClean="0"/>
              <a:t> ή, διαφορετικά, η παρωδία έχει χάσει το νόημα της, μεταλλαγμένη σε </a:t>
            </a:r>
            <a:r>
              <a:rPr lang="el-GR" sz="3400" dirty="0" err="1" smtClean="0"/>
              <a:t>παστίς</a:t>
            </a:r>
            <a:r>
              <a:rPr lang="el-GR" sz="3400" dirty="0" smtClean="0"/>
              <a:t>. Υπό μια τέτοια οπτική, το </a:t>
            </a:r>
            <a:r>
              <a:rPr lang="el-GR" sz="3400" dirty="0" err="1" smtClean="0"/>
              <a:t>παστίς</a:t>
            </a:r>
            <a:r>
              <a:rPr lang="el-GR" sz="3400" dirty="0" smtClean="0"/>
              <a:t> απλώς μεταφέρει προϋπάρχουσες εικόνες ατάκτως και απρογραμμάτιστα </a:t>
            </a:r>
            <a:r>
              <a:rPr lang="el-GR" sz="3400" dirty="0" err="1" smtClean="0"/>
              <a:t>ερριμμένες</a:t>
            </a:r>
            <a:r>
              <a:rPr lang="el-GR" sz="3400" dirty="0" smtClean="0"/>
              <a:t> αρνούμενο να προβεί σε συζήτηση για αυτές. Όλες τις θεωρεί και τις μεταχειρίζεται ως ισοδύναμης αξίας αντικείμενα που όπως υπαινίσσεται ο </a:t>
            </a:r>
            <a:r>
              <a:rPr lang="el-GR" sz="3400" dirty="0" err="1" smtClean="0"/>
              <a:t>Τζέιμσον</a:t>
            </a:r>
            <a:r>
              <a:rPr lang="el-GR" sz="3400" dirty="0" smtClean="0"/>
              <a:t>, ομαδοποιημένα χάνουν μέρος ή το σύνολο της πρωταρχικής τους αξίας ή μπορεί ακόμα και να αναβαθμίζονται τοποθετημένα σε ένα περιβάλλον όπου τα γειτνιάζοντα έργα προσδίδουν αίγλη στα διπλανά τους. Σ’ αυτήν την περίπτωση θα μπορούσε να θεωρηθεί ένα αντίστροφο </a:t>
            </a:r>
            <a:r>
              <a:rPr lang="el-GR" sz="3400" dirty="0" err="1" smtClean="0"/>
              <a:t>παστίς</a:t>
            </a:r>
            <a:r>
              <a:rPr lang="el-GR" sz="3400" dirty="0" smtClean="0"/>
              <a:t>: όχι τέτοιο που να υποβαθμίζει προϋπάρχουσες αξίες έργων από την χύδην ανάμιξη αλλά τέτοιο που να προσδίδει αξία σε ευτελή έργα από την εσκεμμένη συνύπαρξή τους με άλλα, όταν αυτό γίνεται σκοπίμως αλλά όχι δηλωμένα. Όπως επισημαίνει και η </a:t>
            </a:r>
            <a:r>
              <a:rPr lang="en-US" sz="3400" dirty="0" smtClean="0"/>
              <a:t>Rose</a:t>
            </a:r>
            <a:r>
              <a:rPr lang="el-GR" sz="3400" dirty="0" smtClean="0"/>
              <a:t>, σε σχέση με τους όρους παρωδία, σάτιρα και ειρωνεία με τους οποίους το </a:t>
            </a:r>
            <a:r>
              <a:rPr lang="el-GR" sz="3400" dirty="0" err="1" smtClean="0"/>
              <a:t>παστίς</a:t>
            </a:r>
            <a:r>
              <a:rPr lang="el-GR" sz="3400" dirty="0" smtClean="0"/>
              <a:t> μπορεί να συγγενεύει και συχνά συγχέεται υπάρχει μια ειδοποιός διαφορά: ενώ οι τρεις προαναφερθέντες όροι έχουν παραδοσιακά συσχετιστεί με κάποια κωμική πρόθεση του δημιουργού και με ένα κωμικό αποτέλεσμα, στο </a:t>
            </a:r>
            <a:r>
              <a:rPr lang="el-GR" sz="3400" dirty="0" err="1" smtClean="0"/>
              <a:t>παστίς</a:t>
            </a:r>
            <a:r>
              <a:rPr lang="el-GR" sz="3400" dirty="0" smtClean="0"/>
              <a:t> αυτό δεν συμβαίνει ή δεν συμβαίνει πάντοτε. Το </a:t>
            </a:r>
            <a:r>
              <a:rPr lang="el-GR" sz="3400" dirty="0" err="1" smtClean="0"/>
              <a:t>παστίς</a:t>
            </a:r>
            <a:r>
              <a:rPr lang="el-GR" sz="3400" dirty="0" smtClean="0"/>
              <a:t>, έτσι, νοείται ως συνονθύλευμα παραποιημένων εικόνων που συνθέτουν ένα νέο έργο τέχνης χωρίς αυτή η σύνθεση να προκαλεί εσκεμμένα κάποιο κωμικό αποτέλεσμα. </a:t>
            </a:r>
          </a:p>
          <a:p>
            <a:r>
              <a:rPr lang="el-GR" sz="3400" dirty="0" smtClean="0"/>
              <a:t>Για μια πιο αναλυτική ερμηνεία του </a:t>
            </a:r>
            <a:r>
              <a:rPr lang="el-GR" sz="3400" dirty="0" err="1" smtClean="0"/>
              <a:t>παστίς</a:t>
            </a:r>
            <a:r>
              <a:rPr lang="el-GR" sz="3400" dirty="0" smtClean="0"/>
              <a:t> και ιδιαίτερα του μεταμοντέρνου</a:t>
            </a:r>
            <a:r>
              <a:rPr lang="en-US" sz="3400" dirty="0" smtClean="0"/>
              <a:t>, </a:t>
            </a:r>
            <a:r>
              <a:rPr lang="el-GR" sz="3400" dirty="0" smtClean="0"/>
              <a:t>βλ</a:t>
            </a:r>
            <a:r>
              <a:rPr lang="en-US" sz="3400" dirty="0" smtClean="0"/>
              <a:t>. </a:t>
            </a:r>
            <a:r>
              <a:rPr lang="el-GR" sz="3400" dirty="0" smtClean="0"/>
              <a:t>και</a:t>
            </a:r>
            <a:r>
              <a:rPr lang="en-US" sz="3400" dirty="0" smtClean="0"/>
              <a:t> Margaret Rose, “Post-Modern Pastiche”, </a:t>
            </a:r>
            <a:r>
              <a:rPr lang="el-GR" sz="3400" dirty="0" smtClean="0"/>
              <a:t>στο </a:t>
            </a:r>
            <a:r>
              <a:rPr lang="en-US" sz="3400" i="1" dirty="0" smtClean="0"/>
              <a:t>British Journal of Aesthetics</a:t>
            </a:r>
            <a:r>
              <a:rPr lang="en-US" sz="3400" dirty="0" smtClean="0"/>
              <a:t>, 31/1, </a:t>
            </a:r>
            <a:r>
              <a:rPr lang="el-GR" sz="3400" dirty="0" smtClean="0"/>
              <a:t>Ιανουάριος</a:t>
            </a:r>
            <a:r>
              <a:rPr lang="en-US" sz="3400" dirty="0" smtClean="0"/>
              <a:t> 1991, </a:t>
            </a:r>
            <a:r>
              <a:rPr lang="el-GR" sz="3400" dirty="0" smtClean="0"/>
              <a:t>σελ</a:t>
            </a:r>
            <a:r>
              <a:rPr lang="en-US" sz="3400" dirty="0" smtClean="0"/>
              <a:t>. </a:t>
            </a:r>
            <a:r>
              <a:rPr lang="en-US" sz="3400" dirty="0" smtClean="0"/>
              <a:t>26-38</a:t>
            </a:r>
            <a:r>
              <a:rPr lang="el-GR" sz="3400" dirty="0" smtClean="0"/>
              <a:t> </a:t>
            </a:r>
            <a:r>
              <a:rPr lang="el-GR" sz="3400" dirty="0" smtClean="0"/>
              <a:t>και</a:t>
            </a:r>
            <a:r>
              <a:rPr lang="en-US" sz="3400" dirty="0" smtClean="0"/>
              <a:t> </a:t>
            </a:r>
            <a:r>
              <a:rPr lang="en-US" sz="3400" dirty="0" smtClean="0"/>
              <a:t>Margaret Rose, </a:t>
            </a:r>
            <a:r>
              <a:rPr lang="en-US" sz="3400" i="1" dirty="0" smtClean="0"/>
              <a:t>Pictorial Irony, Parody and Pastiche</a:t>
            </a:r>
            <a:r>
              <a:rPr lang="en-US" sz="3400" dirty="0" smtClean="0"/>
              <a:t>, </a:t>
            </a:r>
            <a:r>
              <a:rPr lang="el-GR" sz="3400" dirty="0" smtClean="0"/>
              <a:t>σελ</a:t>
            </a:r>
            <a:r>
              <a:rPr lang="en-US" sz="3400" dirty="0" smtClean="0"/>
              <a:t>. 3.</a:t>
            </a:r>
            <a:endParaRPr lang="el-GR" sz="3400" dirty="0" smtClean="0"/>
          </a:p>
          <a:p>
            <a:pPr>
              <a:buNone/>
            </a:pPr>
            <a:endParaRPr lang="el-G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New\Desktop\Διδακτορικό από Γραμέλη\ΠΑΡΑΔΟΤΕΑ ΔΙΔΑΚΤΟΡΙΚΟΥ\ΕΙΚΟΝΕΣ\εικόνα 177.jpg"/>
          <p:cNvPicPr>
            <a:picLocks noChangeAspect="1" noChangeArrowheads="1"/>
          </p:cNvPicPr>
          <p:nvPr/>
        </p:nvPicPr>
        <p:blipFill>
          <a:blip r:embed="rId2"/>
          <a:srcRect/>
          <a:stretch>
            <a:fillRect/>
          </a:stretch>
        </p:blipFill>
        <p:spPr bwMode="auto">
          <a:xfrm>
            <a:off x="1928794" y="0"/>
            <a:ext cx="5572164" cy="675642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endParaRPr lang="el-GR"/>
          </a:p>
        </p:txBody>
      </p:sp>
      <p:pic>
        <p:nvPicPr>
          <p:cNvPr id="48130" name="Picture 2" descr="C:\Users\New\Desktop\Διδακτορικό από Γραμέλη\ΠΑΡΑΔΟΤΕΑ ΔΙΔΑΚΤΟΡΙΚΟΥ\ΕΙΚΟΝΕΣ\Εικόνα 4.jpg"/>
          <p:cNvPicPr>
            <a:picLocks noChangeAspect="1" noChangeArrowheads="1"/>
          </p:cNvPicPr>
          <p:nvPr/>
        </p:nvPicPr>
        <p:blipFill>
          <a:blip r:embed="rId2"/>
          <a:srcRect/>
          <a:stretch>
            <a:fillRect/>
          </a:stretch>
        </p:blipFill>
        <p:spPr bwMode="auto">
          <a:xfrm>
            <a:off x="0" y="357166"/>
            <a:ext cx="9144000" cy="5813289"/>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9154" name="Picture 2" descr="C:\Users\New\Desktop\Διδακτορικό από Γραμέλη\ΠΑΡΑΔΟΤΕΑ ΔΙΔΑΚΤΟΡΙΚΟΥ\ΕΙΚΟΝΕΣ\Εικόνα 5.png"/>
          <p:cNvPicPr>
            <a:picLocks noChangeAspect="1" noChangeArrowheads="1"/>
          </p:cNvPicPr>
          <p:nvPr/>
        </p:nvPicPr>
        <p:blipFill>
          <a:blip r:embed="rId2"/>
          <a:srcRect/>
          <a:stretch>
            <a:fillRect/>
          </a:stretch>
        </p:blipFill>
        <p:spPr bwMode="auto">
          <a:xfrm>
            <a:off x="1588" y="104775"/>
            <a:ext cx="9142412" cy="652902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0178" name="Picture 2" descr="C:\Users\New\Desktop\Διδακτορικό από Γραμέλη\ΠΑΡΑΔΟΤΕΑ ΔΙΔΑΚΤΟΡΙΚΟΥ\ΕΙΚΟΝΕΣ\Εικόνα 6.jpg"/>
          <p:cNvPicPr>
            <a:picLocks noChangeAspect="1" noChangeArrowheads="1"/>
          </p:cNvPicPr>
          <p:nvPr/>
        </p:nvPicPr>
        <p:blipFill>
          <a:blip r:embed="rId2"/>
          <a:srcRect/>
          <a:stretch>
            <a:fillRect/>
          </a:stretch>
        </p:blipFill>
        <p:spPr bwMode="auto">
          <a:xfrm>
            <a:off x="1142976" y="0"/>
            <a:ext cx="7000892" cy="689768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3794" name="Picture 2" descr="C:\Users\New\Desktop\Διδακτορικό από Γραμέλη\ΠΑΡΑΔΟΤΕΑ ΔΙΔΑΚΤΟΡΙΚΟΥ\ΕΙΚΟΝΕΣ\Εικόνα 7.jpg"/>
          <p:cNvPicPr>
            <a:picLocks noChangeAspect="1" noChangeArrowheads="1"/>
          </p:cNvPicPr>
          <p:nvPr/>
        </p:nvPicPr>
        <p:blipFill>
          <a:blip r:embed="rId2"/>
          <a:srcRect/>
          <a:stretch>
            <a:fillRect/>
          </a:stretch>
        </p:blipFill>
        <p:spPr bwMode="auto">
          <a:xfrm>
            <a:off x="0" y="142852"/>
            <a:ext cx="4602023" cy="6429420"/>
          </a:xfrm>
          <a:prstGeom prst="rect">
            <a:avLst/>
          </a:prstGeom>
          <a:noFill/>
        </p:spPr>
      </p:pic>
      <p:pic>
        <p:nvPicPr>
          <p:cNvPr id="33795" name="Picture 3" descr="C:\Users\New\Desktop\Διδακτορικό από Γραμέλη\ΠΑΡΑΔΟΤΕΑ ΔΙΔΑΚΤΟΡΙΚΟΥ\ΕΙΚΟΝΕΣ\Εικόνα 8.jpg"/>
          <p:cNvPicPr>
            <a:picLocks noChangeAspect="1" noChangeArrowheads="1"/>
          </p:cNvPicPr>
          <p:nvPr/>
        </p:nvPicPr>
        <p:blipFill>
          <a:blip r:embed="rId3"/>
          <a:srcRect/>
          <a:stretch>
            <a:fillRect/>
          </a:stretch>
        </p:blipFill>
        <p:spPr bwMode="auto">
          <a:xfrm>
            <a:off x="4836096" y="142852"/>
            <a:ext cx="4165028" cy="642942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4818" name="Picture 2" descr="C:\Users\New\Desktop\Διδακτορικό από Γραμέλη\ΠΑΡΑΔΟΤΕΑ ΔΙΔΑΚΤΟΡΙΚΟΥ\ΕΙΚΟΝΕΣ\Εικόνα 9.jpg"/>
          <p:cNvPicPr>
            <a:picLocks noChangeAspect="1" noChangeArrowheads="1"/>
          </p:cNvPicPr>
          <p:nvPr/>
        </p:nvPicPr>
        <p:blipFill>
          <a:blip r:embed="rId2"/>
          <a:srcRect/>
          <a:stretch>
            <a:fillRect/>
          </a:stretch>
        </p:blipFill>
        <p:spPr bwMode="auto">
          <a:xfrm>
            <a:off x="450850" y="-969963"/>
            <a:ext cx="7050108" cy="7835868"/>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5842" name="Picture 2" descr="C:\Users\New\Desktop\Διδακτορικό από Γραμέλη\ΠΑΡΑΔΟΤΕΑ ΔΙΔΑΚΤΟΡΙΚΟΥ\ΕΙΚΟΝΕΣ\Εικόνα 10.jpg"/>
          <p:cNvPicPr>
            <a:picLocks noChangeAspect="1" noChangeArrowheads="1"/>
          </p:cNvPicPr>
          <p:nvPr/>
        </p:nvPicPr>
        <p:blipFill>
          <a:blip r:embed="rId2"/>
          <a:srcRect/>
          <a:stretch>
            <a:fillRect/>
          </a:stretch>
        </p:blipFill>
        <p:spPr bwMode="auto">
          <a:xfrm>
            <a:off x="0" y="-1"/>
            <a:ext cx="8786842" cy="679195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6866" name="Picture 2" descr="C:\Users\New\Desktop\Διδακτορικό από Γραμέλη\ΠΑΡΑΔΟΤΕΑ ΔΙΔΑΚΤΟΡΙΚΟΥ\ΕΙΚΟΝΕΣ\Εικόνα 11.jpg"/>
          <p:cNvPicPr>
            <a:picLocks noChangeAspect="1" noChangeArrowheads="1"/>
          </p:cNvPicPr>
          <p:nvPr/>
        </p:nvPicPr>
        <p:blipFill>
          <a:blip r:embed="rId2"/>
          <a:srcRect/>
          <a:stretch>
            <a:fillRect/>
          </a:stretch>
        </p:blipFill>
        <p:spPr bwMode="auto">
          <a:xfrm>
            <a:off x="428596" y="-40951"/>
            <a:ext cx="8143900" cy="6898951"/>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7890" name="Picture 2" descr="C:\Users\New\Desktop\Διδακτορικό από Γραμέλη\ΠΑΡΑΔΟΤΕΑ ΔΙΔΑΚΤΟΡΙΚΟΥ\ΕΙΚΟΝΕΣ\Εικόνα 12.jpg"/>
          <p:cNvPicPr>
            <a:picLocks noChangeAspect="1" noChangeArrowheads="1"/>
          </p:cNvPicPr>
          <p:nvPr/>
        </p:nvPicPr>
        <p:blipFill>
          <a:blip r:embed="rId2"/>
          <a:srcRect/>
          <a:stretch>
            <a:fillRect/>
          </a:stretch>
        </p:blipFill>
        <p:spPr bwMode="auto">
          <a:xfrm>
            <a:off x="0" y="571480"/>
            <a:ext cx="9156701" cy="502285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8914" name="Picture 2" descr="C:\Users\New\Desktop\Διδακτορικό από Γραμέλη\ΠΑΡΑΔΟΤΕΑ ΔΙΔΑΚΤΟΡΙΚΟΥ\ΕΙΚΟΝΕΣ\Εικόνα 13.jpg"/>
          <p:cNvPicPr>
            <a:picLocks noChangeAspect="1" noChangeArrowheads="1"/>
          </p:cNvPicPr>
          <p:nvPr/>
        </p:nvPicPr>
        <p:blipFill>
          <a:blip r:embed="rId2"/>
          <a:srcRect/>
          <a:stretch>
            <a:fillRect/>
          </a:stretch>
        </p:blipFill>
        <p:spPr bwMode="auto">
          <a:xfrm>
            <a:off x="0" y="0"/>
            <a:ext cx="9144000" cy="685672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92500" lnSpcReduction="20000"/>
          </a:bodyPr>
          <a:lstStyle/>
          <a:p>
            <a:pPr lvl="0"/>
            <a:r>
              <a:rPr lang="el-GR" b="1" u="sng" dirty="0" smtClean="0"/>
              <a:t>Κολλάζ (</a:t>
            </a:r>
            <a:r>
              <a:rPr lang="en-US" b="1" u="sng" dirty="0" smtClean="0"/>
              <a:t>Collage</a:t>
            </a:r>
            <a:r>
              <a:rPr lang="el-GR" b="1" u="sng" dirty="0" smtClean="0"/>
              <a:t>)</a:t>
            </a:r>
            <a:r>
              <a:rPr lang="el-GR" b="1" dirty="0" smtClean="0"/>
              <a:t>:</a:t>
            </a:r>
            <a:r>
              <a:rPr lang="el-GR" dirty="0" smtClean="0"/>
              <a:t> Προσομοιάζει στο </a:t>
            </a:r>
            <a:r>
              <a:rPr lang="el-GR" dirty="0" err="1" smtClean="0"/>
              <a:t>παστίς</a:t>
            </a:r>
            <a:r>
              <a:rPr lang="el-GR" dirty="0" smtClean="0"/>
              <a:t> αλλά κατά κανόνα δεν έχει πρόθεση να περιπαίξει ή να παρωδήσει. </a:t>
            </a:r>
            <a:r>
              <a:rPr lang="el-GR" dirty="0" err="1" smtClean="0"/>
              <a:t>Συμπαραθέτει</a:t>
            </a:r>
            <a:r>
              <a:rPr lang="el-GR" dirty="0" smtClean="0"/>
              <a:t> εικόνες για ποικίλους σκοπούς που κυμαίνονται από το προκαλούμενο αισθητικό αποτέλεσμα του συνδυασμού τους μέχρι τους συνειρμούς που γεννιούνται από τη γειτνίασή τους. Κρίσιμη στη διαφοροποίηση των όρων είναι η πρόθεση του δημιουργού που όταν δημιουργεί κολάζ από εικόνες τοποθετεί, πιθανώς, σε πρώτο πλάνο το οπτικό αποτέλεσμα που προκαλεί το προκύπτον έργο και όχι την αξία που έχει κάθε μεμονωμένο έργο της σύνθεσης. Επιπλέον, το κολλάζ συντίθεται από πρωτότυπα αντικείμενα/έργα τέχνης/τμήματα έργων ή από αντίγραφά τους με το μέγιστο δυνατό βαθμό πιστότητας σε σχέση με το πρωτότυπο, σε αντίθεση με το </a:t>
            </a:r>
            <a:r>
              <a:rPr lang="el-GR" dirty="0" err="1" smtClean="0"/>
              <a:t>παστίς</a:t>
            </a:r>
            <a:r>
              <a:rPr lang="el-GR" dirty="0" smtClean="0"/>
              <a:t> που τα συστατικά υλικά μπορούν να είναι όλα εκ νέου κατασκευασμένα αρκεί να παραπέμπουν σε κάτι προϋπάρχον.</a:t>
            </a:r>
          </a:p>
          <a:p>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9938" name="Picture 2" descr="C:\Users\New\Desktop\Διδακτορικό από Γραμέλη\ΠΑΡΑΔΟΤΕΑ ΔΙΔΑΚΤΟΡΙΚΟΥ\ΕΙΚΟΝΕΣ\εικόνα 108.jpg"/>
          <p:cNvPicPr>
            <a:picLocks noChangeAspect="1" noChangeArrowheads="1"/>
          </p:cNvPicPr>
          <p:nvPr/>
        </p:nvPicPr>
        <p:blipFill>
          <a:blip r:embed="rId2"/>
          <a:srcRect/>
          <a:stretch>
            <a:fillRect/>
          </a:stretch>
        </p:blipFill>
        <p:spPr bwMode="auto">
          <a:xfrm>
            <a:off x="1571604" y="0"/>
            <a:ext cx="5357850" cy="683684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0962" name="Picture 2" descr="C:\Users\New\Desktop\Διδακτορικό από Γραμέλη\ΠΑΡΑΔΟΤΕΑ ΔΙΔΑΚΤΟΡΙΚΟΥ\ΕΙΚΟΝΕΣ\εικόνα 109.jpg"/>
          <p:cNvPicPr>
            <a:picLocks noChangeAspect="1" noChangeArrowheads="1"/>
          </p:cNvPicPr>
          <p:nvPr/>
        </p:nvPicPr>
        <p:blipFill>
          <a:blip r:embed="rId2" cstate="print"/>
          <a:srcRect/>
          <a:stretch>
            <a:fillRect/>
          </a:stretch>
        </p:blipFill>
        <p:spPr bwMode="auto">
          <a:xfrm>
            <a:off x="2285984" y="0"/>
            <a:ext cx="4357718" cy="682061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1986" name="Picture 2" descr="C:\Users\New\Desktop\Διδακτορικό από Γραμέλη\ΠΑΡΑΔΟΤΕΑ ΔΙΔΑΚΤΟΡΙΚΟΥ\ΕΙΚΟΝΕΣ\εικόνα 110.jpg"/>
          <p:cNvPicPr>
            <a:picLocks noChangeAspect="1" noChangeArrowheads="1"/>
          </p:cNvPicPr>
          <p:nvPr/>
        </p:nvPicPr>
        <p:blipFill>
          <a:blip r:embed="rId2" cstate="print"/>
          <a:srcRect/>
          <a:stretch>
            <a:fillRect/>
          </a:stretch>
        </p:blipFill>
        <p:spPr bwMode="auto">
          <a:xfrm>
            <a:off x="2214546" y="0"/>
            <a:ext cx="5143536" cy="6821013"/>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New\Desktop\Διδακτορικό από Γραμέλη\ΠΑΡΑΔΟΤΕΑ ΔΙΔΑΚΤΟΡΙΚΟΥ\ΕΙΚΟΝΕΣ\εικόνα 111.jpg"/>
          <p:cNvPicPr>
            <a:picLocks noChangeAspect="1" noChangeArrowheads="1"/>
          </p:cNvPicPr>
          <p:nvPr/>
        </p:nvPicPr>
        <p:blipFill>
          <a:blip r:embed="rId2"/>
          <a:srcRect/>
          <a:stretch>
            <a:fillRect/>
          </a:stretch>
        </p:blipFill>
        <p:spPr bwMode="auto">
          <a:xfrm>
            <a:off x="285720" y="285728"/>
            <a:ext cx="3490907" cy="5169710"/>
          </a:xfrm>
          <a:prstGeom prst="rect">
            <a:avLst/>
          </a:prstGeom>
          <a:noFill/>
        </p:spPr>
      </p:pic>
      <p:pic>
        <p:nvPicPr>
          <p:cNvPr id="43011" name="Picture 3" descr="C:\Users\New\Desktop\Διδακτορικό από Γραμέλη\ΠΑΡΑΔΟΤΕΑ ΔΙΔΑΚΤΟΡΙΚΟΥ\ΕΙΚΟΝΕΣ\εικόνα 112.jpg"/>
          <p:cNvPicPr>
            <a:picLocks noChangeAspect="1" noChangeArrowheads="1"/>
          </p:cNvPicPr>
          <p:nvPr/>
        </p:nvPicPr>
        <p:blipFill>
          <a:blip r:embed="rId3"/>
          <a:srcRect/>
          <a:stretch>
            <a:fillRect/>
          </a:stretch>
        </p:blipFill>
        <p:spPr bwMode="auto">
          <a:xfrm>
            <a:off x="4035661" y="1643050"/>
            <a:ext cx="5105707" cy="4071966"/>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4034" name="Picture 2" descr="C:\Users\New\Desktop\Διδακτορικό από Γραμέλη\ΠΑΡΑΔΟΤΕΑ ΔΙΔΑΚΤΟΡΙΚΟΥ\ΕΙΚΟΝΕΣ\εικόνα 116.jpg"/>
          <p:cNvPicPr>
            <a:picLocks noChangeAspect="1" noChangeArrowheads="1"/>
          </p:cNvPicPr>
          <p:nvPr/>
        </p:nvPicPr>
        <p:blipFill>
          <a:blip r:embed="rId2"/>
          <a:srcRect/>
          <a:stretch>
            <a:fillRect/>
          </a:stretch>
        </p:blipFill>
        <p:spPr bwMode="auto">
          <a:xfrm>
            <a:off x="642910" y="-28763"/>
            <a:ext cx="8286776" cy="6886763"/>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5058" name="Picture 2" descr="C:\Users\New\Desktop\Διδακτορικό από Γραμέλη\ΠΑΡΑΔΟΤΕΑ ΔΙΔΑΚΤΟΡΙΚΟΥ\ΕΙΚΟΝΕΣ\εικόνα 117.jpg"/>
          <p:cNvPicPr>
            <a:picLocks noChangeAspect="1" noChangeArrowheads="1"/>
          </p:cNvPicPr>
          <p:nvPr/>
        </p:nvPicPr>
        <p:blipFill>
          <a:blip r:embed="rId2"/>
          <a:srcRect/>
          <a:stretch>
            <a:fillRect/>
          </a:stretch>
        </p:blipFill>
        <p:spPr bwMode="auto">
          <a:xfrm>
            <a:off x="357217" y="0"/>
            <a:ext cx="8643939" cy="6858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6082" name="Picture 2" descr="C:\Users\New\Desktop\Διδακτορικό από Γραμέλη\ΠΑΡΑΔΟΤΕΑ ΔΙΔΑΚΤΟΡΙΚΟΥ\ΕΙΚΟΝΕΣ\εικόνα 118.jpg"/>
          <p:cNvPicPr>
            <a:picLocks noChangeAspect="1" noChangeArrowheads="1"/>
          </p:cNvPicPr>
          <p:nvPr/>
        </p:nvPicPr>
        <p:blipFill>
          <a:blip r:embed="rId2"/>
          <a:srcRect/>
          <a:stretch>
            <a:fillRect/>
          </a:stretch>
        </p:blipFill>
        <p:spPr bwMode="auto">
          <a:xfrm>
            <a:off x="2000232" y="-23554"/>
            <a:ext cx="5643602" cy="688155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7106" name="Picture 2" descr="C:\Users\New\Desktop\Διδακτορικό από Γραμέλη\ΠΑΡΑΔΟΤΕΑ ΔΙΔΑΚΤΟΡΙΚΟΥ\ΕΙΚΟΝΕΣ\εικόνα 119.jpeg"/>
          <p:cNvPicPr>
            <a:picLocks noChangeAspect="1" noChangeArrowheads="1"/>
          </p:cNvPicPr>
          <p:nvPr/>
        </p:nvPicPr>
        <p:blipFill>
          <a:blip r:embed="rId2"/>
          <a:srcRect/>
          <a:stretch>
            <a:fillRect/>
          </a:stretch>
        </p:blipFill>
        <p:spPr bwMode="auto">
          <a:xfrm>
            <a:off x="0" y="357166"/>
            <a:ext cx="9108309" cy="607220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85000" lnSpcReduction="10000"/>
          </a:bodyPr>
          <a:lstStyle/>
          <a:p>
            <a:pPr lvl="0"/>
            <a:r>
              <a:rPr lang="el-GR" b="1" u="sng" dirty="0" err="1" smtClean="0"/>
              <a:t>Σπουφ</a:t>
            </a:r>
            <a:r>
              <a:rPr lang="el-GR" b="1" u="sng" dirty="0" smtClean="0"/>
              <a:t> (</a:t>
            </a:r>
            <a:r>
              <a:rPr lang="en-US" b="1" u="sng" dirty="0" smtClean="0"/>
              <a:t>Spoof</a:t>
            </a:r>
            <a:r>
              <a:rPr lang="el-GR" b="1" u="sng" dirty="0" smtClean="0"/>
              <a:t>)</a:t>
            </a:r>
            <a:r>
              <a:rPr lang="el-GR" b="1" dirty="0" smtClean="0"/>
              <a:t>: </a:t>
            </a:r>
            <a:r>
              <a:rPr lang="el-GR" dirty="0" smtClean="0"/>
              <a:t>Αν και ο όρος συγχέεται συχνά και όχι άδικα με την παρωδία, εντούτοις αναφέρεται κυρίως στην </a:t>
            </a:r>
            <a:r>
              <a:rPr lang="el-GR" dirty="0" err="1" smtClean="0"/>
              <a:t>φαρσικού</a:t>
            </a:r>
            <a:r>
              <a:rPr lang="el-GR" dirty="0" smtClean="0"/>
              <a:t> τύπου διακωμώδηση ενός προϋπάρχοντος έργου ή της συνθήκης εντός της οποίας εκείνο είχε δημιουργηθεί. Μπορεί κάποιες φορές να αποτελεί αποτέλεσμα προθέσεων παραπλάνησης ή ακόμα και εσκεμμένης εξαπάτησης του θεατή με στόχο, όμως, να εκθέσει τον θεατή και όχι το έργο ή τον καλλιτέχνη. Στην περίπτωση αυτή, στόχος είναι το προκύπτον χιούμορ από την αδυναμία μέρους του κοινού να αντιληφθεί το </a:t>
            </a:r>
            <a:r>
              <a:rPr lang="el-GR" dirty="0" err="1" smtClean="0"/>
              <a:t>φαρσικό</a:t>
            </a:r>
            <a:r>
              <a:rPr lang="el-GR" dirty="0" smtClean="0"/>
              <a:t> περιεχόμενο ή από το χιούμορ που προκαλείται από το απρόβλεπτο και αναπάντεχο συνδυασμό θεμάτων ή/και εικόνων με βάση κάποιο σενάριο. Η μίμηση και η απομίμηση μπορεί να ενυπάρχουν, δεν συντελούνται όμως για να αξιώσουν τη σύγκριση ούτε την εξομοίωσή του νέου έργου με το πρωτότυπο αλλά για να προκαλέσουν μέσω μιας ρευστής κλίμακας από ανεπαίσθητες ή ριζικές διαφοροποιήσεις από αυτό ένα χιουμοριστικό αποτέλεσμα </a:t>
            </a:r>
            <a:r>
              <a:rPr lang="el-GR" dirty="0" err="1" smtClean="0"/>
              <a:t>ανοικείωσης</a:t>
            </a:r>
            <a:r>
              <a:rPr lang="el-GR" dirty="0" smtClean="0"/>
              <a:t> μέσα σε νέα συμφραζόμενα και περιβάλλοντα.</a:t>
            </a:r>
          </a:p>
          <a:p>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62500" lnSpcReduction="20000"/>
          </a:bodyPr>
          <a:lstStyle/>
          <a:p>
            <a:r>
              <a:rPr lang="en-US" b="1" u="sng" dirty="0" smtClean="0"/>
              <a:t>Travesty</a:t>
            </a:r>
            <a:r>
              <a:rPr lang="el-GR" b="1" dirty="0" smtClean="0"/>
              <a:t>:</a:t>
            </a:r>
            <a:r>
              <a:rPr lang="el-GR" dirty="0" smtClean="0"/>
              <a:t> Έργο που προκύπτει ως χλευαστικού τύπου παρωδία που έχει ως στόχο της να προσβάλει το πρωτότυπο, τον καλλιτέχνη που το δημιούργησε ή τους θεσμούς που το έχουν αναγορεύσει σε σημαντικό. Το αποτέλεσμα είναι συνήθως η γελοιοποίηση του έργου μέσω της παρουσίασή του με προφανείς μεταβολές σε συστατικά του στοιχεία. Βρίσκει εφαρμογή κυρίως σε περιπτώσεις όπου κάποιο έργο παλαιότερης εποχής, π.χ. ένα κλασικό έργο ή ένα έργο που τυγχάνει της θεσμικής (π.χ. κρατικής, κριτικής κ.λπ.) αναγνώρισης πέφτει θύμα μιας ανελέητης τροποποίησής του ώστε να γίνεται άμεσα και ευρέως αντιληπτό ότι πρόκειται για παλαιότερο έργο που έχει αλλαχθεί μεν, παραπέμπει στο μητρικό του, δε. Με άλλα λόγια, ένα έργο που έχει καταταχθεί θεσμικά ή/και ιστορικά και έχει εγγραφεί στην κοινή συνείδηση ως δείγμα των «καλών τεχνών» μετατρέπεται σε ένα έργο που οι «καλές τέχνες» θα απέρριπταν αλλά μια μερίδα του κοινού, συνήθως μιας άλλης πολιτισμικής, πολιτικής ή ταξικής προέλευσης και αναφοράς, το αγκαλιάζει γιατί σ’ αυτήν την αγκαλιά μπορεί να εκτονώσει την οργή του, την ανία του, την εκδικητικότητά του κ.λπ. απέναντι στους θεσμούς ή τις συνθήκες που αποδέχονται το κλασικό έργο ως θέσφατο. Κατά την </a:t>
            </a:r>
            <a:r>
              <a:rPr lang="en-US" dirty="0" smtClean="0"/>
              <a:t>Sanders</a:t>
            </a:r>
            <a:r>
              <a:rPr lang="el-GR" dirty="0" smtClean="0"/>
              <a:t>, συνοπτικά και απλά, </a:t>
            </a:r>
            <a:r>
              <a:rPr lang="en-US" dirty="0" smtClean="0"/>
              <a:t>travesty</a:t>
            </a:r>
            <a:r>
              <a:rPr lang="el-GR" dirty="0" smtClean="0"/>
              <a:t> είναι «η </a:t>
            </a:r>
            <a:r>
              <a:rPr lang="el-GR" dirty="0" err="1" smtClean="0"/>
              <a:t>γκροτέσκα</a:t>
            </a:r>
            <a:r>
              <a:rPr lang="el-GR" dirty="0" smtClean="0"/>
              <a:t> παραποίηση ή απομίμηση» ενώ κατά τον </a:t>
            </a:r>
            <a:r>
              <a:rPr lang="en-US" dirty="0" err="1" smtClean="0"/>
              <a:t>Dentith</a:t>
            </a:r>
            <a:r>
              <a:rPr lang="el-GR" dirty="0" smtClean="0"/>
              <a:t>, αν και τα παραδείγματά του προέρχονται αποκλειστικά από το χώρο της λογοτεχνίας, ο όρος </a:t>
            </a:r>
            <a:r>
              <a:rPr lang="en-US" dirty="0" smtClean="0"/>
              <a:t>travesty</a:t>
            </a:r>
            <a:r>
              <a:rPr lang="el-GR" dirty="0" smtClean="0"/>
              <a:t> χαρακτηρίζει ένα έργο που υποδηλώνει την εσκεμμένα μειωτική ή υποτιμητική πρόθεσή του «μεταφράζοντας» ένα συγκεκριμένο πρωτότυπο έργο υψηλού κύρους σε κάτι δημώδες, τραχύ και άξεστο. </a:t>
            </a:r>
          </a:p>
          <a:p>
            <a:r>
              <a:rPr lang="el-GR" dirty="0" smtClean="0"/>
              <a:t>Βλ. </a:t>
            </a:r>
            <a:r>
              <a:rPr lang="en-US" dirty="0" smtClean="0"/>
              <a:t>Julie </a:t>
            </a:r>
            <a:r>
              <a:rPr lang="en-US" dirty="0" smtClean="0"/>
              <a:t>Sanders, </a:t>
            </a:r>
            <a:r>
              <a:rPr lang="en-US" i="1" dirty="0" smtClean="0"/>
              <a:t>Adaptation and Appropriation</a:t>
            </a:r>
            <a:r>
              <a:rPr lang="en-US" dirty="0" smtClean="0"/>
              <a:t>, (</a:t>
            </a:r>
            <a:r>
              <a:rPr lang="el-GR" dirty="0" smtClean="0"/>
              <a:t>Λονδίνο</a:t>
            </a:r>
            <a:r>
              <a:rPr lang="en-US" dirty="0" smtClean="0"/>
              <a:t>: </a:t>
            </a:r>
            <a:r>
              <a:rPr lang="en-US" dirty="0" err="1" smtClean="0"/>
              <a:t>Routledge</a:t>
            </a:r>
            <a:r>
              <a:rPr lang="en-US" dirty="0" smtClean="0"/>
              <a:t>, 2006), </a:t>
            </a:r>
            <a:r>
              <a:rPr lang="el-GR" dirty="0" smtClean="0"/>
              <a:t>σελ</a:t>
            </a:r>
            <a:r>
              <a:rPr lang="en-US" dirty="0" smtClean="0"/>
              <a:t>. </a:t>
            </a:r>
            <a:r>
              <a:rPr lang="en-US" dirty="0" smtClean="0"/>
              <a:t>164</a:t>
            </a:r>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92500" lnSpcReduction="20000"/>
          </a:bodyPr>
          <a:lstStyle/>
          <a:p>
            <a:pPr lvl="0"/>
            <a:r>
              <a:rPr lang="en-US" b="1" u="sng" dirty="0" smtClean="0"/>
              <a:t>Burlesque</a:t>
            </a:r>
            <a:r>
              <a:rPr lang="el-GR" b="1" dirty="0" smtClean="0"/>
              <a:t>:</a:t>
            </a:r>
            <a:r>
              <a:rPr lang="el-GR" dirty="0" smtClean="0"/>
              <a:t> Συνήθως περιγράφει ένα έργο που έχει πρόθεση να γελοιοποιήσει κάποιο πρωτότυπο έργο ή κάποιο μοντέλο έργων προκαλώντας και στο κοινό το γέλιο. Μιμείται συγκεκριμένα συστατικά των πρωτοτύπων ώστε να γίνεται άμεσα αντιληπτό σε τι αναφέρεται αλλά οι παρεμβάσεις που έχουν μεσολαβήσει στο σενάριο, τον εκφερόμενο λόγο, την παρουσίαση, τις μορφές, τα πρόσωπα κ.λπ. έχοντας ως στόχο το κωμικό αποτέλεσμα έχουν ριζικά μεταβάλλει το αρχικό έργο σε κωμωδία. Δεν υπάρχει ίχνος σοβαροφάνειας ή σεβασμού στις αξίες που πρεσβεύει το πρωτότυπο με αποτέλεσμα, το </a:t>
            </a:r>
            <a:r>
              <a:rPr lang="en-US" dirty="0" smtClean="0"/>
              <a:t>burlesque</a:t>
            </a:r>
            <a:r>
              <a:rPr lang="el-GR" dirty="0" smtClean="0"/>
              <a:t> ως έννοια να είναι άμεσα συνυφασμένο με το κωμικό – επιθεωρησιακού τύπου στοιχείο έχοντας εξωθήσει στα άκρα, συνειδητά, καταστάσεις, συμπεριφορές, ερμηνείες, εικόνες κ.λπ. που συνδέονται με το πρωτότυπο.   </a:t>
            </a:r>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w\Desktop\Διδακτορικό από Γραμέλη\ΠΑΡΑΔΟΤΕΑ ΔΙΔΑΚΤΟΡΙΚΟΥ\ΕΙΚΟΝΕΣ\εικόνα 58.jpg"/>
          <p:cNvPicPr>
            <a:picLocks noChangeAspect="1" noChangeArrowheads="1"/>
          </p:cNvPicPr>
          <p:nvPr/>
        </p:nvPicPr>
        <p:blipFill>
          <a:blip r:embed="rId2"/>
          <a:srcRect/>
          <a:stretch>
            <a:fillRect/>
          </a:stretch>
        </p:blipFill>
        <p:spPr bwMode="auto">
          <a:xfrm>
            <a:off x="642910" y="357166"/>
            <a:ext cx="1924050" cy="2955925"/>
          </a:xfrm>
          <a:prstGeom prst="rect">
            <a:avLst/>
          </a:prstGeom>
          <a:noFill/>
        </p:spPr>
      </p:pic>
      <p:pic>
        <p:nvPicPr>
          <p:cNvPr id="1027" name="Picture 3" descr="C:\Users\New\Desktop\Διδακτορικό από Γραμέλη\ΠΑΡΑΔΟΤΕΑ ΔΙΔΑΚΤΟΡΙΚΟΥ\ΕΙΚΟΝΕΣ\εικόνα 59.jpg"/>
          <p:cNvPicPr>
            <a:picLocks noChangeAspect="1" noChangeArrowheads="1"/>
          </p:cNvPicPr>
          <p:nvPr/>
        </p:nvPicPr>
        <p:blipFill>
          <a:blip r:embed="rId3" cstate="print"/>
          <a:srcRect/>
          <a:stretch>
            <a:fillRect/>
          </a:stretch>
        </p:blipFill>
        <p:spPr bwMode="auto">
          <a:xfrm>
            <a:off x="3071802" y="142852"/>
            <a:ext cx="1931402" cy="2928958"/>
          </a:xfrm>
          <a:prstGeom prst="rect">
            <a:avLst/>
          </a:prstGeom>
          <a:noFill/>
        </p:spPr>
      </p:pic>
      <p:pic>
        <p:nvPicPr>
          <p:cNvPr id="1028" name="Picture 4" descr="C:\Users\New\Desktop\Διδακτορικό από Γραμέλη\ΠΑΡΑΔΟΤΕΑ ΔΙΔΑΚΤΟΡΙΚΟΥ\ΕΙΚΟΝΕΣ\εικόνα 60.jpg"/>
          <p:cNvPicPr>
            <a:picLocks noChangeAspect="1" noChangeArrowheads="1"/>
          </p:cNvPicPr>
          <p:nvPr/>
        </p:nvPicPr>
        <p:blipFill>
          <a:blip r:embed="rId4"/>
          <a:srcRect/>
          <a:stretch>
            <a:fillRect/>
          </a:stretch>
        </p:blipFill>
        <p:spPr bwMode="auto">
          <a:xfrm>
            <a:off x="5500694" y="0"/>
            <a:ext cx="2332881" cy="3571876"/>
          </a:xfrm>
          <a:prstGeom prst="rect">
            <a:avLst/>
          </a:prstGeom>
          <a:noFill/>
        </p:spPr>
      </p:pic>
      <p:pic>
        <p:nvPicPr>
          <p:cNvPr id="1029" name="Picture 5" descr="C:\Users\New\Desktop\Διδακτορικό από Γραμέλη\ΠΑΡΑΔΟΤΕΑ ΔΙΔΑΚΤΟΡΙΚΟΥ\ΕΙΚΟΝΕΣ\εικόνα 61.jpg"/>
          <p:cNvPicPr>
            <a:picLocks noChangeAspect="1" noChangeArrowheads="1"/>
          </p:cNvPicPr>
          <p:nvPr/>
        </p:nvPicPr>
        <p:blipFill>
          <a:blip r:embed="rId5"/>
          <a:srcRect/>
          <a:stretch>
            <a:fillRect/>
          </a:stretch>
        </p:blipFill>
        <p:spPr bwMode="auto">
          <a:xfrm>
            <a:off x="214282" y="3429000"/>
            <a:ext cx="2044769" cy="3165985"/>
          </a:xfrm>
          <a:prstGeom prst="rect">
            <a:avLst/>
          </a:prstGeom>
          <a:noFill/>
        </p:spPr>
      </p:pic>
      <p:pic>
        <p:nvPicPr>
          <p:cNvPr id="1030" name="Picture 6" descr="C:\Users\New\Desktop\Διδακτορικό από Γραμέλη\ΠΑΡΑΔΟΤΕΑ ΔΙΔΑΚΤΟΡΙΚΟΥ\ΕΙΚΟΝΕΣ\εικόνα 62.jpg"/>
          <p:cNvPicPr>
            <a:picLocks noChangeAspect="1" noChangeArrowheads="1"/>
          </p:cNvPicPr>
          <p:nvPr/>
        </p:nvPicPr>
        <p:blipFill>
          <a:blip r:embed="rId6" cstate="print"/>
          <a:srcRect/>
          <a:stretch>
            <a:fillRect/>
          </a:stretch>
        </p:blipFill>
        <p:spPr bwMode="auto">
          <a:xfrm>
            <a:off x="2928926" y="3500414"/>
            <a:ext cx="2118053" cy="3214734"/>
          </a:xfrm>
          <a:prstGeom prst="rect">
            <a:avLst/>
          </a:prstGeom>
          <a:noFill/>
        </p:spPr>
      </p:pic>
      <p:pic>
        <p:nvPicPr>
          <p:cNvPr id="1031" name="Picture 7" descr="C:\Users\New\Desktop\Διδακτορικό από Γραμέλη\ΠΑΡΑΔΟΤΕΑ ΔΙΔΑΚΤΟΡΙΚΟΥ\ΕΙΚΟΝΕΣ\εικόνα 63.jpg"/>
          <p:cNvPicPr>
            <a:picLocks noChangeAspect="1" noChangeArrowheads="1"/>
          </p:cNvPicPr>
          <p:nvPr/>
        </p:nvPicPr>
        <p:blipFill>
          <a:blip r:embed="rId7" cstate="print"/>
          <a:srcRect/>
          <a:stretch>
            <a:fillRect/>
          </a:stretch>
        </p:blipFill>
        <p:spPr bwMode="auto">
          <a:xfrm>
            <a:off x="5929322" y="3643314"/>
            <a:ext cx="2071702" cy="3194282"/>
          </a:xfrm>
          <a:prstGeom prst="rect">
            <a:avLst/>
          </a:prstGeom>
          <a:noFill/>
        </p:spPr>
      </p:pic>
    </p:spTree>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1749</Words>
  <Application>Microsoft Office PowerPoint</Application>
  <PresentationFormat>Προβολή στην οθόνη (4:3)</PresentationFormat>
  <Paragraphs>35</Paragraphs>
  <Slides>57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57</vt:i4>
      </vt:variant>
    </vt:vector>
  </HeadingPairs>
  <TitlesOfParts>
    <vt:vector size="58" baseType="lpstr">
      <vt:lpstr>1_Θέμα του Office</vt:lpstr>
      <vt:lpstr>   2ο ΜΑΘΗΜΑ ΕΚΛΕΠΤΥΝΣΕΙΣ ΤΗΣ ΔΙΑΚΕΙΜΕΝΙΚΟΤΗΤΑΣ ΕΠΕΚΤΑΣΕΙΣ ΤΗΣ ΔΙΕΙΚΟΝΙΚΟΤΗΤΑΣ   </vt:lpstr>
      <vt:lpstr>Μεταδιακειμενικότητα κατά Gerard Genette</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1ο ΜΑΘΗΜΑ ΕΙΣΑΓΩΓΗ – ΟΡΟΛΟΓΙΑ – ΒΑΣΙΚΕΣ ΕΝΝΟΙΕΣ   </dc:title>
  <dc:creator>New</dc:creator>
  <cp:lastModifiedBy>New</cp:lastModifiedBy>
  <cp:revision>26</cp:revision>
  <dcterms:created xsi:type="dcterms:W3CDTF">2021-02-27T08:25:41Z</dcterms:created>
  <dcterms:modified xsi:type="dcterms:W3CDTF">2021-03-01T11:42:50Z</dcterms:modified>
</cp:coreProperties>
</file>