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6" r:id="rId4"/>
    <p:sldId id="269" r:id="rId5"/>
    <p:sldId id="257" r:id="rId6"/>
    <p:sldId id="258" r:id="rId7"/>
    <p:sldId id="259" r:id="rId8"/>
    <p:sldId id="270"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68" d="100"/>
          <a:sy n="68" d="100"/>
        </p:scale>
        <p:origin x="62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0A48E-0D62-42E2-B502-FD1209B836A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24468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0A48E-0D62-42E2-B502-FD1209B836A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193610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0A48E-0D62-42E2-B502-FD1209B836A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91670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0A48E-0D62-42E2-B502-FD1209B836A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17882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2F0A48E-0D62-42E2-B502-FD1209B836A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405502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0A48E-0D62-42E2-B502-FD1209B836A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345998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0A48E-0D62-42E2-B502-FD1209B836A7}"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191658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0A48E-0D62-42E2-B502-FD1209B836A7}"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76691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0A48E-0D62-42E2-B502-FD1209B836A7}"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204725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F0A48E-0D62-42E2-B502-FD1209B836A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316406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2F0A48E-0D62-42E2-B502-FD1209B836A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CAE5-ACD2-4BBE-8818-EBF191B99D51}" type="slidenum">
              <a:rPr lang="en-US" smtClean="0"/>
              <a:t>‹#›</a:t>
            </a:fld>
            <a:endParaRPr lang="en-US"/>
          </a:p>
        </p:txBody>
      </p:sp>
    </p:spTree>
    <p:extLst>
      <p:ext uri="{BB962C8B-B14F-4D97-AF65-F5344CB8AC3E}">
        <p14:creationId xmlns:p14="http://schemas.microsoft.com/office/powerpoint/2010/main" val="125919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0A48E-0D62-42E2-B502-FD1209B836A7}" type="datetimeFigureOut">
              <a:rPr lang="en-US" smtClean="0"/>
              <a:t>12/28/2023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6CAE5-ACD2-4BBE-8818-EBF191B99D51}" type="slidenum">
              <a:rPr lang="en-US" smtClean="0"/>
              <a:t>‹#›</a:t>
            </a:fld>
            <a:endParaRPr lang="en-US"/>
          </a:p>
        </p:txBody>
      </p:sp>
    </p:spTree>
    <p:extLst>
      <p:ext uri="{BB962C8B-B14F-4D97-AF65-F5344CB8AC3E}">
        <p14:creationId xmlns:p14="http://schemas.microsoft.com/office/powerpoint/2010/main" val="216188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49422" y="0"/>
            <a:ext cx="2494844" cy="117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descr="viber_image_2023-12-20_09-48-11-3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66" y="311668"/>
            <a:ext cx="3516800" cy="8623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256889" y="5431691"/>
            <a:ext cx="24948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ΚΕΛΑΪΔΗ ΟΛΥΜΠΙΑΣ:</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ΕΔΙΠ,Τμήμα Εικαστικών Τεχνών ΑΣΚΤ</a:t>
            </a:r>
            <a:r>
              <a:rPr kumimoji="0" lang="el-GR"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l-GR"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463822" y="1531757"/>
            <a:ext cx="6096000" cy="1077218"/>
          </a:xfrm>
          <a:prstGeom prst="rect">
            <a:avLst/>
          </a:prstGeom>
        </p:spPr>
        <p:txBody>
          <a:bodyPr>
            <a:spAutoFit/>
          </a:bodyPr>
          <a:lstStyle/>
          <a:p>
            <a:r>
              <a:rPr lang="el-GR" i="1" dirty="0" smtClean="0">
                <a:latin typeface="Calibri" panose="020F0502020204030204" pitchFamily="34" charset="0"/>
                <a:ea typeface="Calibri" panose="020F0502020204030204" pitchFamily="34" charset="0"/>
                <a:cs typeface="Arial" panose="020B0604020202020204" pitchFamily="34" charset="0"/>
              </a:rPr>
              <a:t>«</a:t>
            </a:r>
            <a:r>
              <a:rPr lang="en-US" i="1" dirty="0" smtClean="0">
                <a:latin typeface="Calibri" panose="020F0502020204030204" pitchFamily="34" charset="0"/>
                <a:ea typeface="Calibri" panose="020F0502020204030204" pitchFamily="34" charset="0"/>
                <a:cs typeface="Arial" panose="020B0604020202020204" pitchFamily="34" charset="0"/>
              </a:rPr>
              <a:t> </a:t>
            </a:r>
            <a:r>
              <a:rPr lang="el-GR" i="1" dirty="0" smtClean="0">
                <a:latin typeface="Calibri" panose="020F0502020204030204" pitchFamily="34" charset="0"/>
                <a:ea typeface="Calibri" panose="020F0502020204030204" pitchFamily="34" charset="0"/>
                <a:cs typeface="Arial" panose="020B0604020202020204" pitchFamily="34" charset="0"/>
              </a:rPr>
              <a:t>Η </a:t>
            </a:r>
            <a:r>
              <a:rPr lang="el-GR" i="1" dirty="0">
                <a:latin typeface="Calibri" panose="020F0502020204030204" pitchFamily="34" charset="0"/>
                <a:ea typeface="Calibri" panose="020F0502020204030204" pitchFamily="34" charset="0"/>
                <a:cs typeface="Arial" panose="020B0604020202020204" pitchFamily="34" charset="0"/>
              </a:rPr>
              <a:t>Διδακτική της Νωπογραφίας (fresco) για Παιδιά / H Ελληνική Ζωγραφική Παράδοση στον Εκπαιδευτικό Χώρο: </a:t>
            </a:r>
            <a:endParaRPr lang="en-US" i="1" dirty="0" smtClean="0">
              <a:latin typeface="Calibri" panose="020F0502020204030204" pitchFamily="34" charset="0"/>
              <a:ea typeface="Calibri" panose="020F0502020204030204" pitchFamily="34" charset="0"/>
              <a:cs typeface="Arial" panose="020B0604020202020204" pitchFamily="34" charset="0"/>
            </a:endParaRPr>
          </a:p>
          <a:p>
            <a:r>
              <a:rPr lang="el-GR" sz="2000"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Ο </a:t>
            </a:r>
            <a:r>
              <a:rPr lang="el-GR" sz="2000" i="1" dirty="0">
                <a:solidFill>
                  <a:srgbClr val="C00000"/>
                </a:solidFill>
                <a:latin typeface="Calibri" panose="020F0502020204030204" pitchFamily="34" charset="0"/>
                <a:ea typeface="Calibri" panose="020F0502020204030204" pitchFamily="34" charset="0"/>
                <a:cs typeface="Arial" panose="020B0604020202020204" pitchFamily="34" charset="0"/>
              </a:rPr>
              <a:t>Τοίχος έχει τη δική του </a:t>
            </a:r>
            <a:r>
              <a:rPr lang="el-GR" sz="2000"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Ιστορία</a:t>
            </a:r>
            <a:r>
              <a:rPr lang="en-US" sz="2800" i="1" dirty="0" smtClean="0">
                <a:solidFill>
                  <a:srgbClr val="C00000"/>
                </a:solidFill>
                <a:latin typeface="Calibri" panose="020F0502020204030204" pitchFamily="34" charset="0"/>
                <a:ea typeface="Calibri" panose="020F0502020204030204" pitchFamily="34" charset="0"/>
                <a:cs typeface="Arial" panose="020B0604020202020204" pitchFamily="34" charset="0"/>
              </a:rPr>
              <a:t> </a:t>
            </a:r>
            <a:r>
              <a:rPr lang="el-GR" i="1" dirty="0" smtClean="0">
                <a:latin typeface="Calibri" panose="020F0502020204030204" pitchFamily="34" charset="0"/>
                <a:ea typeface="Calibri" panose="020F0502020204030204" pitchFamily="34" charset="0"/>
                <a:cs typeface="Arial" panose="020B0604020202020204" pitchFamily="34" charset="0"/>
              </a:rPr>
              <a:t>»</a:t>
            </a:r>
            <a:endParaRPr lang="en-US" dirty="0"/>
          </a:p>
        </p:txBody>
      </p:sp>
      <p:sp>
        <p:nvSpPr>
          <p:cNvPr id="7" name="Rectangle 6"/>
          <p:cNvSpPr/>
          <p:nvPr/>
        </p:nvSpPr>
        <p:spPr>
          <a:xfrm>
            <a:off x="1693332" y="3511426"/>
            <a:ext cx="9539111" cy="373757"/>
          </a:xfrm>
          <a:prstGeom prst="rect">
            <a:avLst/>
          </a:prstGeom>
        </p:spPr>
        <p:txBody>
          <a:bodyPr wrap="square">
            <a:spAutoFit/>
          </a:bodyPr>
          <a:lstStyle/>
          <a:p>
            <a:pPr>
              <a:lnSpc>
                <a:spcPct val="107000"/>
              </a:lnSpc>
              <a:spcAft>
                <a:spcPts val="800"/>
              </a:spcAft>
            </a:pPr>
            <a:r>
              <a:rPr lang="en-US" b="1" u="sng"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l-GR" b="1" u="sng"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ΣΤΟΙΧΕΙΑ ΣΥΝΘΕΣΗΣ ΚΑΙ ΑΡΜΟΝΙΚΕΣ </a:t>
            </a:r>
            <a:r>
              <a:rPr lang="el-GR" b="1" u="sng" dirty="0" smtClean="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ΧΑΡΑΞΕΙΣ</a:t>
            </a:r>
            <a:r>
              <a:rPr lang="en-US" b="1" u="sng" dirty="0" smtClean="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 </a:t>
            </a:r>
            <a:r>
              <a:rPr lang="el-GR" b="1" u="sng" dirty="0" smtClean="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ΣΤΟ </a:t>
            </a:r>
            <a:r>
              <a:rPr lang="el-GR" b="1" u="sng" dirty="0">
                <a:solidFill>
                  <a:schemeClr val="tx2">
                    <a:lumMod val="50000"/>
                  </a:schemeClr>
                </a:solidFill>
                <a:latin typeface="Arial" panose="020B0604020202020204" pitchFamily="34" charset="0"/>
                <a:ea typeface="Calibri" panose="020F0502020204030204" pitchFamily="34" charset="0"/>
                <a:cs typeface="Times New Roman" panose="02020603050405020304" pitchFamily="18" charset="0"/>
              </a:rPr>
              <a:t>ΤΕΤΡΑΓΩΝΟ </a:t>
            </a:r>
            <a:endPar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88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495" y="747569"/>
            <a:ext cx="4744841" cy="47307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84" y="668546"/>
            <a:ext cx="4660052" cy="4715364"/>
          </a:xfrm>
          <a:prstGeom prst="rect">
            <a:avLst/>
          </a:prstGeom>
        </p:spPr>
      </p:pic>
      <p:sp>
        <p:nvSpPr>
          <p:cNvPr id="6" name="TextBox 5"/>
          <p:cNvSpPr txBox="1"/>
          <p:nvPr/>
        </p:nvSpPr>
        <p:spPr>
          <a:xfrm>
            <a:off x="1522645" y="441574"/>
            <a:ext cx="3056542" cy="338554"/>
          </a:xfrm>
          <a:prstGeom prst="rect">
            <a:avLst/>
          </a:prstGeom>
          <a:noFill/>
        </p:spPr>
        <p:txBody>
          <a:bodyPr wrap="none" rtlCol="0">
            <a:spAutoFit/>
          </a:bodyPr>
          <a:lstStyle/>
          <a:p>
            <a:r>
              <a:rPr lang="el-GR" sz="1600" dirty="0" smtClean="0">
                <a:latin typeface="Arial" panose="020B0604020202020204" pitchFamily="34" charset="0"/>
                <a:cs typeface="Arial" panose="020B0604020202020204" pitchFamily="34" charset="0"/>
              </a:rPr>
              <a:t>ΕΓΓΕΓΡΑΜΜΕΝΑ ΤΕΤΡΑΓΩΝΑ</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7263864" y="441574"/>
            <a:ext cx="2718693" cy="338554"/>
          </a:xfrm>
          <a:prstGeom prst="rect">
            <a:avLst/>
          </a:prstGeom>
          <a:noFill/>
        </p:spPr>
        <p:txBody>
          <a:bodyPr wrap="none" rtlCol="0">
            <a:spAutoFit/>
          </a:bodyPr>
          <a:lstStyle/>
          <a:p>
            <a:r>
              <a:rPr lang="el-GR" sz="1600" dirty="0" smtClean="0">
                <a:latin typeface="Arial" panose="020B0604020202020204" pitchFamily="34" charset="0"/>
                <a:cs typeface="Arial" panose="020B0604020202020204" pitchFamily="34" charset="0"/>
              </a:rPr>
              <a:t>ΕΓΓΕΓΡΑΜΜΕΝΟΙ ΚΥΚΛΟΙ</a:t>
            </a:r>
            <a:endParaRPr lang="en-US" sz="1600" dirty="0">
              <a:latin typeface="Arial" panose="020B0604020202020204" pitchFamily="34" charset="0"/>
              <a:cs typeface="Arial" panose="020B0604020202020204" pitchFamily="34" charset="0"/>
            </a:endParaRPr>
          </a:p>
        </p:txBody>
      </p:sp>
      <p:sp>
        <p:nvSpPr>
          <p:cNvPr id="2" name="Rectangle 1"/>
          <p:cNvSpPr/>
          <p:nvPr/>
        </p:nvSpPr>
        <p:spPr>
          <a:xfrm>
            <a:off x="460386" y="5305039"/>
            <a:ext cx="5181061" cy="1244893"/>
          </a:xfrm>
          <a:prstGeom prst="rect">
            <a:avLst/>
          </a:prstGeom>
        </p:spPr>
        <p:txBody>
          <a:bodyPr wrap="square">
            <a:spAutoFit/>
          </a:bodyPr>
          <a:lstStyle/>
          <a:p>
            <a:pPr marL="457200" marR="0">
              <a:lnSpc>
                <a:spcPct val="107000"/>
              </a:lnSpc>
              <a:spcBef>
                <a:spcPts val="1200"/>
              </a:spcBef>
              <a:spcAft>
                <a:spcPts val="1200"/>
              </a:spcAft>
            </a:pPr>
            <a:r>
              <a:rPr lang="el-GR" sz="1400" dirty="0">
                <a:latin typeface="Arial" panose="020B0604020202020204" pitchFamily="34" charset="0"/>
                <a:ea typeface="Calibri" panose="020F0502020204030204" pitchFamily="34" charset="0"/>
                <a:cs typeface="Times New Roman" panose="02020603050405020304" pitchFamily="18" charset="0"/>
              </a:rPr>
              <a:t>Εγγράφουμε το 1</a:t>
            </a:r>
            <a:r>
              <a:rPr lang="el-GR" sz="1400" baseline="30000" dirty="0">
                <a:latin typeface="Arial" panose="020B0604020202020204" pitchFamily="34" charset="0"/>
                <a:ea typeface="Calibri" panose="020F0502020204030204" pitchFamily="34" charset="0"/>
                <a:cs typeface="Times New Roman" panose="02020603050405020304" pitchFamily="18" charset="0"/>
              </a:rPr>
              <a:t>ο</a:t>
            </a:r>
            <a:r>
              <a:rPr lang="el-GR" sz="1400" dirty="0">
                <a:latin typeface="Arial" panose="020B0604020202020204" pitchFamily="34" charset="0"/>
                <a:ea typeface="Calibri" panose="020F0502020204030204" pitchFamily="34" charset="0"/>
                <a:cs typeface="Times New Roman" panose="02020603050405020304" pitchFamily="18" charset="0"/>
              </a:rPr>
              <a:t> τετράγωνο εσωτερικά του τετραγώνου , ενώνοντας τα σημεία τομής των μεσοκαθέτων στις πλευρές του . Τα καινούργια σημεία τομής του 1</a:t>
            </a:r>
            <a:r>
              <a:rPr lang="el-GR" sz="1400" baseline="30000" dirty="0">
                <a:latin typeface="Arial" panose="020B0604020202020204" pitchFamily="34" charset="0"/>
                <a:ea typeface="Calibri" panose="020F0502020204030204" pitchFamily="34" charset="0"/>
                <a:cs typeface="Times New Roman" panose="02020603050405020304" pitchFamily="18" charset="0"/>
              </a:rPr>
              <a:t>ου</a:t>
            </a:r>
            <a:r>
              <a:rPr lang="el-GR" sz="1400" dirty="0">
                <a:latin typeface="Arial" panose="020B0604020202020204" pitchFamily="34" charset="0"/>
                <a:ea typeface="Calibri" panose="020F0502020204030204" pitchFamily="34" charset="0"/>
                <a:cs typeface="Times New Roman" panose="02020603050405020304" pitchFamily="18" charset="0"/>
              </a:rPr>
              <a:t> εγγεγραμμένου τετραγώνου με τις διαγώνιες του ΑΒΓΔ θα μας δώσουν το 2</a:t>
            </a:r>
            <a:r>
              <a:rPr lang="el-GR" sz="1400" baseline="30000" dirty="0">
                <a:latin typeface="Arial" panose="020B0604020202020204" pitchFamily="34" charset="0"/>
                <a:ea typeface="Calibri" panose="020F0502020204030204" pitchFamily="34" charset="0"/>
                <a:cs typeface="Times New Roman" panose="02020603050405020304" pitchFamily="18" charset="0"/>
              </a:rPr>
              <a:t>ο</a:t>
            </a:r>
            <a:r>
              <a:rPr lang="el-GR" sz="1400" dirty="0">
                <a:latin typeface="Arial" panose="020B0604020202020204" pitchFamily="34" charset="0"/>
                <a:ea typeface="Calibri" panose="020F0502020204030204" pitchFamily="34" charset="0"/>
                <a:cs typeface="Times New Roman" panose="02020603050405020304" pitchFamily="18" charset="0"/>
              </a:rPr>
              <a:t> εγγεγραμμένο τετράγωνο , κ.ο.κ</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401420" y="5156857"/>
            <a:ext cx="5421664" cy="1541256"/>
          </a:xfrm>
          <a:prstGeom prst="rect">
            <a:avLst/>
          </a:prstGeom>
        </p:spPr>
        <p:txBody>
          <a:bodyPr wrap="square">
            <a:spAutoFit/>
          </a:bodyPr>
          <a:lstStyle/>
          <a:p>
            <a:pPr>
              <a:lnSpc>
                <a:spcPct val="107000"/>
              </a:lnSpc>
              <a:spcBef>
                <a:spcPts val="1200"/>
              </a:spcBef>
              <a:spcAft>
                <a:spcPts val="1200"/>
              </a:spcAft>
            </a:pPr>
            <a:r>
              <a:rPr lang="el-GR" dirty="0">
                <a:latin typeface="Arial" panose="020B0604020202020204" pitchFamily="34" charset="0"/>
                <a:ea typeface="Calibri" panose="020F0502020204030204" pitchFamily="34" charset="0"/>
                <a:cs typeface="Times New Roman" panose="02020603050405020304" pitchFamily="18" charset="0"/>
              </a:rPr>
              <a:t> </a:t>
            </a:r>
            <a:r>
              <a:rPr lang="el-GR" sz="1400" dirty="0">
                <a:latin typeface="Arial" panose="020B0604020202020204" pitchFamily="34" charset="0"/>
                <a:ea typeface="Calibri" panose="020F0502020204030204" pitchFamily="34" charset="0"/>
                <a:cs typeface="Times New Roman" panose="02020603050405020304" pitchFamily="18" charset="0"/>
              </a:rPr>
              <a:t>Με άνοιγμα διαβήτη του ημίσεως της μεσοκαθέτου γράφουμε κύκλο από το κέντρο του τετραγώνου. Τα σημεία τομής του εγγεγραμμένου κύκλου με τις διαγώνιες του τετραγώνου θα μας δώσουν το καινούργιο τετράγωνο εγγεγραμένο στον κύκλο . Προχωρούμε με την ίδια χάραξη στο εγγεγραμμένο τετράγωνο κ.ο.κ</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5206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25" y="759591"/>
            <a:ext cx="5979497" cy="6098409"/>
          </a:xfrm>
        </p:spPr>
      </p:pic>
      <p:sp>
        <p:nvSpPr>
          <p:cNvPr id="5" name="TextBox 4"/>
          <p:cNvSpPr txBox="1"/>
          <p:nvPr/>
        </p:nvSpPr>
        <p:spPr>
          <a:xfrm>
            <a:off x="222718" y="390259"/>
            <a:ext cx="5850704" cy="369332"/>
          </a:xfrm>
          <a:prstGeom prst="rect">
            <a:avLst/>
          </a:prstGeom>
          <a:noFill/>
        </p:spPr>
        <p:txBody>
          <a:bodyPr wrap="none" rtlCol="0">
            <a:spAutoFit/>
          </a:bodyPr>
          <a:lstStyle/>
          <a:p>
            <a:r>
              <a:rPr lang="el-GR" dirty="0" smtClean="0"/>
              <a:t>ΣΥΝΔΥΑΣΜΟΣ ΕΓΓΕΓΡΑΜΜΕΝΩΝ ΚΥΚΛΩΝ ΚΑΙ ΤΕΤΡΑΓΩΝΩΝ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800" y="2069822"/>
            <a:ext cx="3770489" cy="3844098"/>
          </a:xfrm>
          <a:prstGeom prst="rect">
            <a:avLst/>
          </a:prstGeom>
        </p:spPr>
      </p:pic>
    </p:spTree>
    <p:extLst>
      <p:ext uri="{BB962C8B-B14F-4D97-AF65-F5344CB8AC3E}">
        <p14:creationId xmlns:p14="http://schemas.microsoft.com/office/powerpoint/2010/main" val="22736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555" y="280376"/>
            <a:ext cx="6146725" cy="61223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6911" y="451556"/>
            <a:ext cx="5886935" cy="5951185"/>
          </a:xfrm>
          <a:prstGeom prst="rect">
            <a:avLst/>
          </a:prstGeom>
        </p:spPr>
      </p:pic>
      <p:sp>
        <p:nvSpPr>
          <p:cNvPr id="6" name="TextBox 5"/>
          <p:cNvSpPr txBox="1"/>
          <p:nvPr/>
        </p:nvSpPr>
        <p:spPr>
          <a:xfrm>
            <a:off x="1999488" y="451556"/>
            <a:ext cx="2647135" cy="369332"/>
          </a:xfrm>
          <a:prstGeom prst="rect">
            <a:avLst/>
          </a:prstGeom>
          <a:noFill/>
        </p:spPr>
        <p:txBody>
          <a:bodyPr wrap="none" rtlCol="0">
            <a:spAutoFit/>
          </a:bodyPr>
          <a:lstStyle/>
          <a:p>
            <a:r>
              <a:rPr lang="el-GR" dirty="0" smtClean="0"/>
              <a:t>ΕΓΓΕΓΡΑΜΕΝΟ ΟΚΤΑΓΩΝΟ</a:t>
            </a:r>
            <a:endParaRPr lang="en-US" dirty="0"/>
          </a:p>
        </p:txBody>
      </p:sp>
      <p:sp>
        <p:nvSpPr>
          <p:cNvPr id="7" name="TextBox 6"/>
          <p:cNvSpPr txBox="1"/>
          <p:nvPr/>
        </p:nvSpPr>
        <p:spPr>
          <a:xfrm>
            <a:off x="5666911" y="451556"/>
            <a:ext cx="6106800" cy="369332"/>
          </a:xfrm>
          <a:prstGeom prst="rect">
            <a:avLst/>
          </a:prstGeom>
          <a:noFill/>
        </p:spPr>
        <p:txBody>
          <a:bodyPr wrap="none" rtlCol="0">
            <a:spAutoFit/>
          </a:bodyPr>
          <a:lstStyle/>
          <a:p>
            <a:r>
              <a:rPr lang="el-GR" dirty="0" smtClean="0"/>
              <a:t>ΣΥΝΔΥΑΣΜΟΣ ΕΓΓΕΓΡΑΜΜΕΝΩΝ ΟΚΤΑΓΩΝΩΝ ΚΑΙ ΤΕΤΡΑΓΩΝΩΝ</a:t>
            </a:r>
            <a:endParaRPr lang="en-US" dirty="0"/>
          </a:p>
        </p:txBody>
      </p:sp>
      <p:sp>
        <p:nvSpPr>
          <p:cNvPr id="2" name="Rectangle 1"/>
          <p:cNvSpPr/>
          <p:nvPr/>
        </p:nvSpPr>
        <p:spPr>
          <a:xfrm>
            <a:off x="612213" y="5571146"/>
            <a:ext cx="6096000" cy="1014380"/>
          </a:xfrm>
          <a:prstGeom prst="rect">
            <a:avLst/>
          </a:prstGeom>
        </p:spPr>
        <p:txBody>
          <a:bodyPr>
            <a:spAutoFit/>
          </a:bodyPr>
          <a:lstStyle/>
          <a:p>
            <a:pPr marL="457200" marR="0">
              <a:lnSpc>
                <a:spcPct val="107000"/>
              </a:lnSpc>
              <a:spcBef>
                <a:spcPts val="1200"/>
              </a:spcBef>
              <a:spcAft>
                <a:spcPts val="1200"/>
              </a:spcAft>
            </a:pPr>
            <a:r>
              <a:rPr lang="el-GR" sz="1400" dirty="0">
                <a:latin typeface="Arial" panose="020B0604020202020204" pitchFamily="34" charset="0"/>
                <a:ea typeface="Calibri" panose="020F0502020204030204" pitchFamily="34" charset="0"/>
                <a:cs typeface="Times New Roman" panose="02020603050405020304" pitchFamily="18" charset="0"/>
              </a:rPr>
              <a:t>Το Οκτάγωνο εγγράφεται ακριβώς μέσα στο τετράγωνο όταν ενώσουμε τα μέσα των πλευρών που βρίσκουμε από τις μεσοκαθέτους </a:t>
            </a:r>
            <a:r>
              <a:rPr lang="el-GR" sz="1400" dirty="0" smtClean="0">
                <a:latin typeface="Arial" panose="020B0604020202020204" pitchFamily="34" charset="0"/>
                <a:ea typeface="Calibri" panose="020F0502020204030204" pitchFamily="34" charset="0"/>
                <a:cs typeface="Times New Roman" panose="02020603050405020304" pitchFamily="18" charset="0"/>
              </a:rPr>
              <a:t>και </a:t>
            </a:r>
            <a:r>
              <a:rPr lang="el-GR" sz="1400" dirty="0">
                <a:latin typeface="Arial" panose="020B0604020202020204" pitchFamily="34" charset="0"/>
                <a:ea typeface="Calibri" panose="020F0502020204030204" pitchFamily="34" charset="0"/>
                <a:cs typeface="Times New Roman" panose="02020603050405020304" pitchFamily="18" charset="0"/>
              </a:rPr>
              <a:t>τα σημεία τομής του εγγεγραμμένου κύκλου με τις διαγώνιες του τετραγώνου.</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76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113" y="1019205"/>
            <a:ext cx="3797415" cy="37805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3528" y="1019205"/>
            <a:ext cx="3775139" cy="37862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7548" y="1019205"/>
            <a:ext cx="3928534" cy="3821443"/>
          </a:xfrm>
          <a:prstGeom prst="rect">
            <a:avLst/>
          </a:prstGeom>
        </p:spPr>
      </p:pic>
      <p:sp>
        <p:nvSpPr>
          <p:cNvPr id="7" name="TextBox 6"/>
          <p:cNvSpPr txBox="1"/>
          <p:nvPr/>
        </p:nvSpPr>
        <p:spPr>
          <a:xfrm>
            <a:off x="4901184" y="499872"/>
            <a:ext cx="1968039" cy="369332"/>
          </a:xfrm>
          <a:prstGeom prst="rect">
            <a:avLst/>
          </a:prstGeom>
          <a:noFill/>
        </p:spPr>
        <p:txBody>
          <a:bodyPr wrap="none" rtlCol="0">
            <a:spAutoFit/>
          </a:bodyPr>
          <a:lstStyle/>
          <a:p>
            <a:r>
              <a:rPr lang="el-GR" dirty="0" smtClean="0"/>
              <a:t>ΧΑΡΑΞΗ ΤΕΤΑΡΤΩΝ</a:t>
            </a:r>
            <a:endParaRPr lang="en-US" dirty="0"/>
          </a:p>
        </p:txBody>
      </p:sp>
      <p:sp>
        <p:nvSpPr>
          <p:cNvPr id="2" name="Rectangle 1"/>
          <p:cNvSpPr/>
          <p:nvPr/>
        </p:nvSpPr>
        <p:spPr>
          <a:xfrm>
            <a:off x="3372262" y="4902279"/>
            <a:ext cx="5025881" cy="1673150"/>
          </a:xfrm>
          <a:prstGeom prst="rect">
            <a:avLst/>
          </a:prstGeom>
        </p:spPr>
        <p:txBody>
          <a:bodyPr wrap="square">
            <a:spAutoFit/>
          </a:bodyPr>
          <a:lstStyle/>
          <a:p>
            <a:pPr marL="457200" marR="0">
              <a:lnSpc>
                <a:spcPct val="107000"/>
              </a:lnSpc>
              <a:spcBef>
                <a:spcPts val="1200"/>
              </a:spcBef>
              <a:spcAft>
                <a:spcPts val="1200"/>
              </a:spcAft>
            </a:pPr>
            <a:r>
              <a:rPr lang="el-GR" sz="1600" dirty="0">
                <a:latin typeface="Arial" panose="020B0604020202020204" pitchFamily="34" charset="0"/>
                <a:ea typeface="Calibri" panose="020F0502020204030204" pitchFamily="34" charset="0"/>
                <a:cs typeface="Times New Roman" panose="02020603050405020304" pitchFamily="18" charset="0"/>
              </a:rPr>
              <a:t>Η </a:t>
            </a:r>
            <a:r>
              <a:rPr lang="el-GR" sz="1600" dirty="0" smtClean="0">
                <a:latin typeface="Arial" panose="020B0604020202020204" pitchFamily="34" charset="0"/>
                <a:ea typeface="Calibri" panose="020F0502020204030204" pitchFamily="34" charset="0"/>
                <a:cs typeface="Times New Roman" panose="02020603050405020304" pitchFamily="18" charset="0"/>
              </a:rPr>
              <a:t>χάραξη </a:t>
            </a:r>
            <a:r>
              <a:rPr lang="el-GR" sz="1600" dirty="0">
                <a:latin typeface="Arial" panose="020B0604020202020204" pitchFamily="34" charset="0"/>
                <a:ea typeface="Calibri" panose="020F0502020204030204" pitchFamily="34" charset="0"/>
                <a:cs typeface="Times New Roman" panose="02020603050405020304" pitchFamily="18" charset="0"/>
              </a:rPr>
              <a:t>των διαγωνίων και μεσοκαθέτων του τετραγώνου , μοιράζει το τετράγωνο σε τέσσερα τετράγωνα όπου τα κέντρα των διαγωνίων τους ορίζουν τις οριζόντιες και τις κάθετες που χωρίζουν τις  πλευρές του τετραγώνου στα τέταρτα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832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517" y="306723"/>
            <a:ext cx="3340107" cy="328623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41" y="334946"/>
            <a:ext cx="3272982" cy="32297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190" y="334946"/>
            <a:ext cx="3272854" cy="32297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179" y="3341634"/>
            <a:ext cx="3615199" cy="3516366"/>
          </a:xfrm>
          <a:prstGeom prst="rect">
            <a:avLst/>
          </a:prstGeom>
        </p:spPr>
      </p:pic>
      <p:sp>
        <p:nvSpPr>
          <p:cNvPr id="8" name="TextBox 7"/>
          <p:cNvSpPr txBox="1"/>
          <p:nvPr/>
        </p:nvSpPr>
        <p:spPr>
          <a:xfrm>
            <a:off x="8375904" y="4120896"/>
            <a:ext cx="1687321" cy="369332"/>
          </a:xfrm>
          <a:prstGeom prst="rect">
            <a:avLst/>
          </a:prstGeom>
          <a:noFill/>
        </p:spPr>
        <p:txBody>
          <a:bodyPr wrap="none" rtlCol="0">
            <a:spAutoFit/>
          </a:bodyPr>
          <a:lstStyle/>
          <a:p>
            <a:r>
              <a:rPr lang="el-GR" dirty="0" smtClean="0"/>
              <a:t>ΧΑΡΑΞΗ ΤΡΙΤΩΝ</a:t>
            </a:r>
            <a:endParaRPr lang="en-US" dirty="0"/>
          </a:p>
        </p:txBody>
      </p:sp>
      <p:sp>
        <p:nvSpPr>
          <p:cNvPr id="2" name="Rectangle 1"/>
          <p:cNvSpPr/>
          <p:nvPr/>
        </p:nvSpPr>
        <p:spPr>
          <a:xfrm>
            <a:off x="228757" y="3755751"/>
            <a:ext cx="3589867" cy="1705916"/>
          </a:xfrm>
          <a:prstGeom prst="rect">
            <a:avLst/>
          </a:prstGeom>
        </p:spPr>
        <p:txBody>
          <a:bodyPr wrap="square">
            <a:spAutoFit/>
          </a:bodyPr>
          <a:lstStyle/>
          <a:p>
            <a:pPr marL="457200" marR="0">
              <a:lnSpc>
                <a:spcPct val="107000"/>
              </a:lnSpc>
              <a:spcBef>
                <a:spcPts val="1200"/>
              </a:spcBef>
              <a:spcAft>
                <a:spcPts val="1200"/>
              </a:spcAft>
            </a:pPr>
            <a:r>
              <a:rPr lang="el-GR" sz="1400" dirty="0">
                <a:latin typeface="Arial" panose="020B0604020202020204" pitchFamily="34" charset="0"/>
                <a:ea typeface="Calibri" panose="020F0502020204030204" pitchFamily="34" charset="0"/>
                <a:cs typeface="Times New Roman" panose="02020603050405020304" pitchFamily="18" charset="0"/>
              </a:rPr>
              <a:t>Τα σημεία τομής των διαγωνίων του τετραγώνου με τις διαγώνιες των παραλληλογράμμων που ορίζονται από την χάραξη των μεσοκαθέτων, μας δίνουν τις οριζόντιες και τις καθέτους που χωρίζουν τις πλευρές του τετραγώνου στα τρίτα.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5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9900" y="516114"/>
            <a:ext cx="4382687" cy="4351338"/>
          </a:xfrm>
        </p:spPr>
      </p:pic>
      <p:sp>
        <p:nvSpPr>
          <p:cNvPr id="5" name="TextBox 4"/>
          <p:cNvSpPr txBox="1"/>
          <p:nvPr/>
        </p:nvSpPr>
        <p:spPr>
          <a:xfrm>
            <a:off x="7120580" y="1836928"/>
            <a:ext cx="2552174" cy="369332"/>
          </a:xfrm>
          <a:prstGeom prst="rect">
            <a:avLst/>
          </a:prstGeom>
          <a:noFill/>
        </p:spPr>
        <p:txBody>
          <a:bodyPr wrap="none" rtlCol="0">
            <a:spAutoFit/>
          </a:bodyPr>
          <a:lstStyle/>
          <a:p>
            <a:r>
              <a:rPr lang="el-GR" dirty="0" smtClean="0"/>
              <a:t>ΙΕΡΗ ΤΟΜΗ ΤΕΤΡΑΓΩΝΟΥ</a:t>
            </a:r>
            <a:endParaRPr lang="en-US" dirty="0"/>
          </a:p>
        </p:txBody>
      </p:sp>
      <p:sp>
        <p:nvSpPr>
          <p:cNvPr id="2" name="Rectangle 1"/>
          <p:cNvSpPr/>
          <p:nvPr/>
        </p:nvSpPr>
        <p:spPr>
          <a:xfrm>
            <a:off x="6310489" y="3468862"/>
            <a:ext cx="5102578" cy="1107996"/>
          </a:xfrm>
          <a:prstGeom prst="rect">
            <a:avLst/>
          </a:prstGeom>
        </p:spPr>
        <p:txBody>
          <a:bodyPr wrap="square">
            <a:spAutoFit/>
          </a:bodyPr>
          <a:lstStyle/>
          <a:p>
            <a:r>
              <a:rPr lang="el-GR" dirty="0">
                <a:latin typeface="Arial" panose="020B0604020202020204" pitchFamily="34" charset="0"/>
                <a:ea typeface="Calibri" panose="020F0502020204030204" pitchFamily="34" charset="0"/>
                <a:cs typeface="Times New Roman" panose="02020603050405020304" pitchFamily="18" charset="0"/>
              </a:rPr>
              <a:t> </a:t>
            </a:r>
            <a:r>
              <a:rPr lang="el-GR" sz="1600" dirty="0">
                <a:latin typeface="Arial" panose="020B0604020202020204" pitchFamily="34" charset="0"/>
                <a:ea typeface="Calibri" panose="020F0502020204030204" pitchFamily="34" charset="0"/>
                <a:cs typeface="Times New Roman" panose="02020603050405020304" pitchFamily="18" charset="0"/>
              </a:rPr>
              <a:t>Με άνοιγμα διαβήτη ίσο με το ήμισυ της διαγωνίου του τετραγώνου , γράφουμε τόξα με κέντρο τις κορυφές (γωνίες) του τετραγώνου, τα οποία και τέμνουν τις πλευρές του τετραγώνου ανά δύο.  </a:t>
            </a:r>
            <a:endParaRPr lang="en-US" dirty="0"/>
          </a:p>
        </p:txBody>
      </p:sp>
    </p:spTree>
    <p:extLst>
      <p:ext uri="{BB962C8B-B14F-4D97-AF65-F5344CB8AC3E}">
        <p14:creationId xmlns:p14="http://schemas.microsoft.com/office/powerpoint/2010/main" val="2710160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 y="94138"/>
            <a:ext cx="6332986" cy="6669848"/>
          </a:xfrm>
        </p:spPr>
      </p:pic>
      <p:sp>
        <p:nvSpPr>
          <p:cNvPr id="5" name="TextBox 4"/>
          <p:cNvSpPr txBox="1"/>
          <p:nvPr/>
        </p:nvSpPr>
        <p:spPr>
          <a:xfrm>
            <a:off x="7449312" y="1158240"/>
            <a:ext cx="4195187" cy="369332"/>
          </a:xfrm>
          <a:prstGeom prst="rect">
            <a:avLst/>
          </a:prstGeom>
          <a:noFill/>
        </p:spPr>
        <p:txBody>
          <a:bodyPr wrap="none" rtlCol="0">
            <a:spAutoFit/>
          </a:bodyPr>
          <a:lstStyle/>
          <a:p>
            <a:r>
              <a:rPr lang="el-GR" dirty="0" smtClean="0"/>
              <a:t>ΑΡΜΟΝΙΚΗ ΧΑΡΑΞΗ ΤΡΙΤΩΝ και ΤΕΤΑΡΤΩΝ</a:t>
            </a:r>
            <a:endParaRPr lang="en-US" dirty="0"/>
          </a:p>
        </p:txBody>
      </p:sp>
    </p:spTree>
    <p:extLst>
      <p:ext uri="{BB962C8B-B14F-4D97-AF65-F5344CB8AC3E}">
        <p14:creationId xmlns:p14="http://schemas.microsoft.com/office/powerpoint/2010/main" val="2754918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9111" y="1955814"/>
            <a:ext cx="3454398" cy="344495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317" y="1955814"/>
            <a:ext cx="3381416" cy="3386602"/>
          </a:xfrm>
          <a:prstGeom prst="rect">
            <a:avLst/>
          </a:prstGeom>
        </p:spPr>
      </p:pic>
      <p:sp>
        <p:nvSpPr>
          <p:cNvPr id="3" name="Rectangle 2"/>
          <p:cNvSpPr/>
          <p:nvPr/>
        </p:nvSpPr>
        <p:spPr>
          <a:xfrm>
            <a:off x="1919111" y="5839773"/>
            <a:ext cx="8181622" cy="1018227"/>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Times New Roman" panose="02020603050405020304" pitchFamily="18" charset="0"/>
              </a:rPr>
              <a:t>Δύο συνθέσεις νωπογραφίας (</a:t>
            </a:r>
            <a:r>
              <a:rPr lang="en-US" b="1" dirty="0">
                <a:latin typeface="Calibri" panose="020F0502020204030204" pitchFamily="34" charset="0"/>
                <a:ea typeface="Calibri" panose="020F0502020204030204" pitchFamily="34" charset="0"/>
                <a:cs typeface="Times New Roman" panose="02020603050405020304" pitchFamily="18" charset="0"/>
              </a:rPr>
              <a:t>Fresco</a:t>
            </a:r>
            <a:r>
              <a:rPr lang="el-GR" b="1" dirty="0">
                <a:latin typeface="Calibri" panose="020F0502020204030204" pitchFamily="34" charset="0"/>
                <a:ea typeface="Calibri" panose="020F0502020204030204" pitchFamily="34" charset="0"/>
                <a:cs typeface="Times New Roman" panose="02020603050405020304" pitchFamily="18" charset="0"/>
              </a:rPr>
              <a:t>)  σε κεραμικό πλακάκι, 20Χ20 εκ.</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600" i="1" dirty="0" smtClean="0">
                <a:latin typeface="Calibri" panose="020F0502020204030204" pitchFamily="34" charset="0"/>
                <a:ea typeface="Calibri" panose="020F0502020204030204" pitchFamily="34" charset="0"/>
                <a:cs typeface="Times New Roman" panose="02020603050405020304" pitchFamily="18" charset="0"/>
              </a:rPr>
              <a:t>Κυριακή </a:t>
            </a:r>
            <a:r>
              <a:rPr lang="el-GR" sz="1600" i="1" dirty="0">
                <a:latin typeface="Calibri" panose="020F0502020204030204" pitchFamily="34" charset="0"/>
                <a:ea typeface="Calibri" panose="020F0502020204030204" pitchFamily="34" charset="0"/>
                <a:cs typeface="Times New Roman" panose="02020603050405020304" pitchFamily="18" charset="0"/>
              </a:rPr>
              <a:t>Μακρή, 2022,  1</a:t>
            </a:r>
            <a:r>
              <a:rPr lang="el-GR" sz="1600" i="1" baseline="30000" dirty="0">
                <a:latin typeface="Calibri" panose="020F0502020204030204" pitchFamily="34" charset="0"/>
                <a:ea typeface="Calibri" panose="020F0502020204030204" pitchFamily="34" charset="0"/>
                <a:cs typeface="Times New Roman" panose="02020603050405020304" pitchFamily="18" charset="0"/>
              </a:rPr>
              <a:t>ο</a:t>
            </a:r>
            <a:r>
              <a:rPr lang="el-GR" sz="1600" i="1" dirty="0">
                <a:latin typeface="Calibri" panose="020F0502020204030204" pitchFamily="34" charset="0"/>
                <a:ea typeface="Calibri" panose="020F0502020204030204" pitchFamily="34" charset="0"/>
                <a:cs typeface="Times New Roman" panose="02020603050405020304" pitchFamily="18" charset="0"/>
              </a:rPr>
              <a:t> έτος, εργαστήριο Νωπογραφίας και Τέχνης των Φορητών Εικόνων, ΑΣΚΤ</a:t>
            </a:r>
            <a:r>
              <a:rPr lang="el-GR" sz="1600" i="1"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444977" y="135693"/>
            <a:ext cx="9369778" cy="1477328"/>
          </a:xfrm>
          <a:prstGeom prst="rect">
            <a:avLst/>
          </a:prstGeom>
        </p:spPr>
        <p:txBody>
          <a:bodyPr wrap="square">
            <a:spAutoFit/>
          </a:bodyPr>
          <a:lstStyle/>
          <a:p>
            <a:r>
              <a:rPr lang="el-GR" dirty="0"/>
              <a:t>Μέσα από τις παραπάνω χαράξεις , δημιουργούνται πλέγματα συμμετρίας, από γραμμές, σημεία και σχήματα τα οποία μπορούν να ορίσουν και τις συνθετικές επιλογές ενός θέματος ,</a:t>
            </a:r>
          </a:p>
          <a:p>
            <a:r>
              <a:rPr lang="el-GR" dirty="0"/>
              <a:t> είτε αυτές ακολουθούν την φανερή γεωμετρία του πλέγματος (εικ. 1),  είτε ακολουθούν  αφανώς την γεωμετρία του πλέγματος που ορίζει και τα σημεία οπτικού ενδιαφέροντος πάνω στα οποία  οργανώνονται οι μορφές της σύνθεσης  (εικ.2). </a:t>
            </a:r>
            <a:endParaRPr lang="en-US" dirty="0"/>
          </a:p>
        </p:txBody>
      </p:sp>
      <p:sp>
        <p:nvSpPr>
          <p:cNvPr id="7" name="TextBox 6"/>
          <p:cNvSpPr txBox="1"/>
          <p:nvPr/>
        </p:nvSpPr>
        <p:spPr>
          <a:xfrm>
            <a:off x="1590715" y="5216101"/>
            <a:ext cx="301686" cy="369332"/>
          </a:xfrm>
          <a:prstGeom prst="rect">
            <a:avLst/>
          </a:prstGeom>
          <a:noFill/>
        </p:spPr>
        <p:txBody>
          <a:bodyPr wrap="none" rtlCol="0">
            <a:spAutoFit/>
          </a:bodyPr>
          <a:lstStyle/>
          <a:p>
            <a:r>
              <a:rPr lang="en-US" dirty="0"/>
              <a:t>1</a:t>
            </a:r>
          </a:p>
        </p:txBody>
      </p:sp>
      <p:sp>
        <p:nvSpPr>
          <p:cNvPr id="8" name="TextBox 7"/>
          <p:cNvSpPr txBox="1"/>
          <p:nvPr/>
        </p:nvSpPr>
        <p:spPr>
          <a:xfrm>
            <a:off x="6009922" y="5216101"/>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80717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071" y="375306"/>
            <a:ext cx="8540045" cy="1380378"/>
          </a:xfrm>
          <a:prstGeom prst="rect">
            <a:avLst/>
          </a:prstGeom>
        </p:spPr>
        <p:txBody>
          <a:bodyPr wrap="square">
            <a:spAutoFit/>
          </a:bodyPr>
          <a:lstStyle/>
          <a:p>
            <a:pPr>
              <a:lnSpc>
                <a:spcPct val="107000"/>
              </a:lnSpc>
              <a:spcAft>
                <a:spcPts val="800"/>
              </a:spcAft>
            </a:pP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Η </a:t>
            </a:r>
            <a:r>
              <a:rPr lang="el-GR"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Σύνθεση</a:t>
            </a:r>
            <a:r>
              <a:rPr lang="el-GR"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είναι </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η τέχνη της </a:t>
            </a:r>
            <a:r>
              <a:rPr lang="el-GR" b="1" dirty="0">
                <a:solidFill>
                  <a:srgbClr val="000000"/>
                </a:solidFill>
                <a:latin typeface="Arial" panose="020B0604020202020204" pitchFamily="34" charset="0"/>
                <a:ea typeface="Calibri" panose="020F0502020204030204" pitchFamily="34" charset="0"/>
                <a:cs typeface="Times New Roman" panose="02020603050405020304" pitchFamily="18" charset="0"/>
              </a:rPr>
              <a:t>οργάνωσης</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και </a:t>
            </a:r>
            <a:r>
              <a:rPr lang="el-GR" b="1" dirty="0">
                <a:latin typeface="Arial" panose="020B0604020202020204" pitchFamily="34" charset="0"/>
                <a:ea typeface="Calibri" panose="020F0502020204030204" pitchFamily="34" charset="0"/>
                <a:cs typeface="Times New Roman" panose="02020603050405020304" pitchFamily="18" charset="0"/>
              </a:rPr>
              <a:t>δομής</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 όλων των μορφικών στοιχείων που αποτελούν </a:t>
            </a:r>
            <a:r>
              <a:rPr lang="el-GR"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ένα </a:t>
            </a:r>
            <a:r>
              <a:rPr lang="el-GR" dirty="0">
                <a:solidFill>
                  <a:srgbClr val="000000"/>
                </a:solidFill>
                <a:latin typeface="Arial" panose="020B0604020202020204" pitchFamily="34" charset="0"/>
                <a:ea typeface="Calibri" panose="020F0502020204030204" pitchFamily="34" charset="0"/>
                <a:cs typeface="Times New Roman" panose="02020603050405020304" pitchFamily="18" charset="0"/>
              </a:rPr>
              <a:t>έργο, έτσι ώστε αυτά  να ισορροπούν και να δένουν σε συνοχή, τόσο μεταξύ τους όσο και με το σύνολο, το όλον</a:t>
            </a:r>
            <a:r>
              <a:rPr lang="el-GR"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l-GR"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328137" y="1651357"/>
            <a:ext cx="9877778" cy="734368"/>
          </a:xfrm>
          <a:prstGeom prst="rect">
            <a:avLst/>
          </a:prstGeom>
        </p:spPr>
        <p:txBody>
          <a:bodyPr wrap="square">
            <a:spAutoFit/>
          </a:bodyPr>
          <a:lstStyle/>
          <a:p>
            <a:pPr>
              <a:lnSpc>
                <a:spcPct val="107000"/>
              </a:lnSpc>
              <a:spcAft>
                <a:spcPts val="800"/>
              </a:spcAft>
            </a:pPr>
            <a:r>
              <a:rPr lang="el-G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Η </a:t>
            </a:r>
            <a:r>
              <a:rPr lang="el-GR" sz="2000" b="1" dirty="0" smtClean="0">
                <a:latin typeface="Arial" panose="020B0604020202020204" pitchFamily="34" charset="0"/>
                <a:ea typeface="Calibri" panose="020F0502020204030204" pitchFamily="34" charset="0"/>
                <a:cs typeface="Times New Roman" panose="02020603050405020304" pitchFamily="18" charset="0"/>
              </a:rPr>
              <a:t>Γεωμετρία </a:t>
            </a:r>
            <a:r>
              <a:rPr lang="el-G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είναι το μυστικό βοήθημα στην διευθέτηση όλων των εικαστικών στοιχείων της σύνθεσης στο χώρο του επιπέδου.</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268" y="2622381"/>
            <a:ext cx="4020538" cy="396313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654" y="2666971"/>
            <a:ext cx="3975302" cy="3918541"/>
          </a:xfrm>
          <a:prstGeom prst="rect">
            <a:avLst/>
          </a:prstGeom>
        </p:spPr>
      </p:pic>
    </p:spTree>
    <p:extLst>
      <p:ext uri="{BB962C8B-B14F-4D97-AF65-F5344CB8AC3E}">
        <p14:creationId xmlns:p14="http://schemas.microsoft.com/office/powerpoint/2010/main" val="1708759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747" y="490297"/>
            <a:ext cx="7691320" cy="54442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99" y="1078113"/>
            <a:ext cx="4801270" cy="20005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326" y="3570902"/>
            <a:ext cx="3364992" cy="2894516"/>
          </a:xfrm>
          <a:prstGeom prst="rect">
            <a:avLst/>
          </a:prstGeom>
        </p:spPr>
      </p:pic>
      <p:sp>
        <p:nvSpPr>
          <p:cNvPr id="2" name="TextBox 1"/>
          <p:cNvSpPr txBox="1"/>
          <p:nvPr/>
        </p:nvSpPr>
        <p:spPr>
          <a:xfrm>
            <a:off x="324212" y="208344"/>
            <a:ext cx="11088855" cy="646331"/>
          </a:xfrm>
          <a:prstGeom prst="rect">
            <a:avLst/>
          </a:prstGeom>
          <a:noFill/>
        </p:spPr>
        <p:txBody>
          <a:bodyPr wrap="square" rtlCol="0">
            <a:spAutoFit/>
          </a:bodyPr>
          <a:lstStyle/>
          <a:p>
            <a:r>
              <a:rPr lang="el-GR" dirty="0">
                <a:latin typeface="Arial" panose="020B0604020202020204" pitchFamily="34" charset="0"/>
                <a:cs typeface="Arial" panose="020B0604020202020204" pitchFamily="34" charset="0"/>
              </a:rPr>
              <a:t>Η</a:t>
            </a:r>
            <a:r>
              <a:rPr lang="el-GR" dirty="0" smtClean="0">
                <a:latin typeface="Arial" panose="020B0604020202020204" pitchFamily="34" charset="0"/>
                <a:cs typeface="Arial" panose="020B0604020202020204" pitchFamily="34" charset="0"/>
              </a:rPr>
              <a:t> εύρευση της ορθής γωνίας και αναλόγως της καθέτου σε μιά ευθεία είναι και η αρχή κάθε κατασκευής στο χώρο ή στο επίπεδο.  </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1735636" y="3078642"/>
            <a:ext cx="1360372" cy="369332"/>
          </a:xfrm>
          <a:prstGeom prst="rect">
            <a:avLst/>
          </a:prstGeom>
          <a:noFill/>
        </p:spPr>
        <p:txBody>
          <a:bodyPr wrap="none" rtlCol="0">
            <a:spAutoFit/>
          </a:bodyPr>
          <a:lstStyle/>
          <a:p>
            <a:r>
              <a:rPr lang="el-GR" b="1" dirty="0" smtClean="0"/>
              <a:t>Η Αρπεδόνη</a:t>
            </a:r>
            <a:endParaRPr lang="en-US" b="1" dirty="0"/>
          </a:p>
        </p:txBody>
      </p:sp>
      <p:sp>
        <p:nvSpPr>
          <p:cNvPr id="7" name="TextBox 6"/>
          <p:cNvSpPr txBox="1"/>
          <p:nvPr/>
        </p:nvSpPr>
        <p:spPr>
          <a:xfrm>
            <a:off x="7913511" y="4552758"/>
            <a:ext cx="2626425" cy="369332"/>
          </a:xfrm>
          <a:prstGeom prst="rect">
            <a:avLst/>
          </a:prstGeom>
          <a:noFill/>
        </p:spPr>
        <p:txBody>
          <a:bodyPr wrap="none" rtlCol="0">
            <a:spAutoFit/>
          </a:bodyPr>
          <a:lstStyle/>
          <a:p>
            <a:r>
              <a:rPr lang="el-GR" b="1" dirty="0" smtClean="0"/>
              <a:t>Το Πυθαγόρειο Θεώρημα</a:t>
            </a:r>
            <a:endParaRPr lang="en-US" b="1" dirty="0"/>
          </a:p>
        </p:txBody>
      </p:sp>
      <p:sp>
        <p:nvSpPr>
          <p:cNvPr id="8" name="Rectangle 7"/>
          <p:cNvSpPr/>
          <p:nvPr/>
        </p:nvSpPr>
        <p:spPr>
          <a:xfrm>
            <a:off x="5348250" y="5365538"/>
            <a:ext cx="6096000" cy="892552"/>
          </a:xfrm>
          <a:prstGeom prst="rect">
            <a:avLst/>
          </a:prstGeom>
        </p:spPr>
        <p:txBody>
          <a:bodyPr>
            <a:spAutoFit/>
          </a:bodyPr>
          <a:lstStyle/>
          <a:p>
            <a:r>
              <a:rPr lang="el-GR" dirty="0">
                <a:solidFill>
                  <a:srgbClr val="000000"/>
                </a:solidFill>
                <a:latin typeface="Arial" panose="020B0604020202020204" pitchFamily="34" charset="0"/>
                <a:ea typeface="Calibri" panose="020F0502020204030204" pitchFamily="34" charset="0"/>
              </a:rPr>
              <a:t>«σε όλα τα ορθογώνια τρίγωνα το άθροισμα των τετραγώνων των καθέτων πλευρών τους οφείλει να είναι</a:t>
            </a:r>
            <a:r>
              <a:rPr lang="el-GR" sz="1600" dirty="0">
                <a:solidFill>
                  <a:srgbClr val="202122"/>
                </a:solidFill>
                <a:latin typeface="Arial" panose="020B0604020202020204" pitchFamily="34" charset="0"/>
                <a:ea typeface="Times New Roman" panose="02020603050405020304" pitchFamily="18" charset="0"/>
              </a:rPr>
              <a:t> ίσο με το τετράγωνο </a:t>
            </a:r>
            <a:r>
              <a:rPr lang="el-GR" sz="1600" dirty="0">
                <a:solidFill>
                  <a:srgbClr val="000000"/>
                </a:solidFill>
                <a:latin typeface="Arial" panose="020B0604020202020204" pitchFamily="34" charset="0"/>
                <a:ea typeface="Times New Roman" panose="02020603050405020304" pitchFamily="18" charset="0"/>
              </a:rPr>
              <a:t>της υποτείνουσας» </a:t>
            </a:r>
            <a:endParaRPr lang="en-US" dirty="0"/>
          </a:p>
        </p:txBody>
      </p:sp>
    </p:spTree>
    <p:extLst>
      <p:ext uri="{BB962C8B-B14F-4D97-AF65-F5344CB8AC3E}">
        <p14:creationId xmlns:p14="http://schemas.microsoft.com/office/powerpoint/2010/main" val="320242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5220225" y="3030966"/>
            <a:ext cx="2785855" cy="2785855"/>
          </a:xfrm>
          <a:prstGeom prst="rect">
            <a:avLst/>
          </a:prstGeom>
        </p:spPr>
      </p:pic>
      <p:pic>
        <p:nvPicPr>
          <p:cNvPr id="5" name="Picture 4"/>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322327" y="2761841"/>
            <a:ext cx="3429215" cy="3429215"/>
          </a:xfrm>
          <a:prstGeom prst="rect">
            <a:avLst/>
          </a:prstGeom>
        </p:spPr>
      </p:pic>
      <p:sp>
        <p:nvSpPr>
          <p:cNvPr id="6" name="TextBox 5"/>
          <p:cNvSpPr txBox="1"/>
          <p:nvPr/>
        </p:nvSpPr>
        <p:spPr>
          <a:xfrm>
            <a:off x="117326" y="6191056"/>
            <a:ext cx="8131393" cy="369332"/>
          </a:xfrm>
          <a:prstGeom prst="rect">
            <a:avLst/>
          </a:prstGeom>
          <a:noFill/>
        </p:spPr>
        <p:txBody>
          <a:bodyPr wrap="none" rtlCol="0">
            <a:spAutoFit/>
          </a:bodyPr>
          <a:lstStyle/>
          <a:p>
            <a:r>
              <a:rPr lang="el-GR" b="1" dirty="0" smtClean="0">
                <a:latin typeface="Arial" panose="020B0604020202020204" pitchFamily="34" charset="0"/>
                <a:cs typeface="Arial" panose="020B0604020202020204" pitchFamily="34" charset="0"/>
              </a:rPr>
              <a:t>Με τον κανόνα και τον διαβήτη – ο αρχαίος ελληνικός τρόπος σχεδίασης</a:t>
            </a:r>
            <a:endParaRPr lang="en-US" b="1" dirty="0">
              <a:latin typeface="Arial" panose="020B0604020202020204" pitchFamily="34" charset="0"/>
              <a:cs typeface="Arial" panose="020B0604020202020204" pitchFamily="34" charset="0"/>
            </a:endParaRPr>
          </a:p>
        </p:txBody>
      </p:sp>
      <p:sp>
        <p:nvSpPr>
          <p:cNvPr id="2" name="Rectangle 1"/>
          <p:cNvSpPr/>
          <p:nvPr/>
        </p:nvSpPr>
        <p:spPr>
          <a:xfrm>
            <a:off x="117326" y="24344"/>
            <a:ext cx="11634216" cy="2632387"/>
          </a:xfrm>
          <a:prstGeom prst="rect">
            <a:avLst/>
          </a:prstGeom>
        </p:spPr>
        <p:txBody>
          <a:bodyPr wrap="square">
            <a:spAutoFit/>
          </a:bodyPr>
          <a:lstStyle/>
          <a:p>
            <a:pPr>
              <a:lnSpc>
                <a:spcPct val="107000"/>
              </a:lnSpc>
              <a:spcAft>
                <a:spcPts val="800"/>
              </a:spcAft>
            </a:pPr>
            <a:r>
              <a:rPr lang="el-GR" sz="1600" dirty="0">
                <a:latin typeface="Arial" panose="020B0604020202020204" pitchFamily="34" charset="0"/>
                <a:ea typeface="Times New Roman" panose="02020603050405020304" pitchFamily="18" charset="0"/>
                <a:cs typeface="Times New Roman" panose="02020603050405020304" pitchFamily="18" charset="0"/>
              </a:rPr>
              <a:t>Οι αρχαίοι Αιγύπτιοι χρησιμοποιούσαν</a:t>
            </a:r>
            <a:r>
              <a:rPr lang="el-GR" sz="2400" b="1" dirty="0">
                <a:latin typeface="Calibri" panose="020F0502020204030204" pitchFamily="34" charset="0"/>
                <a:ea typeface="Calibri" panose="020F0502020204030204" pitchFamily="34" charset="0"/>
                <a:cs typeface="Times New Roman" panose="02020603050405020304" pitchFamily="18" charset="0"/>
              </a:rPr>
              <a:t> </a:t>
            </a:r>
            <a:r>
              <a:rPr lang="el-GR" dirty="0">
                <a:latin typeface="Arial" panose="020B0604020202020204" pitchFamily="34" charset="0"/>
                <a:ea typeface="Calibri" panose="020F0502020204030204" pitchFamily="34" charset="0"/>
                <a:cs typeface="Times New Roman" panose="02020603050405020304" pitchFamily="18" charset="0"/>
              </a:rPr>
              <a:t>ένα βρόχο σχοινιού ή σπάγκου </a:t>
            </a:r>
            <a:r>
              <a:rPr lang="el-GR" b="1" dirty="0">
                <a:latin typeface="Arial" panose="020B0604020202020204" pitchFamily="34" charset="0"/>
                <a:ea typeface="Calibri" panose="020F0502020204030204" pitchFamily="34" charset="0"/>
                <a:cs typeface="Times New Roman" panose="02020603050405020304" pitchFamily="18" charset="0"/>
              </a:rPr>
              <a:t>(αρπεδόνη)</a:t>
            </a:r>
            <a:r>
              <a:rPr lang="el-GR" dirty="0">
                <a:latin typeface="Arial" panose="020B0604020202020204" pitchFamily="34" charset="0"/>
                <a:ea typeface="Calibri" panose="020F0502020204030204" pitchFamily="34" charset="0"/>
                <a:cs typeface="Times New Roman" panose="02020603050405020304" pitchFamily="18" charset="0"/>
              </a:rPr>
              <a:t> με δώδεκα ισαπέχοντες κόμπους.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l-GR" dirty="0">
                <a:latin typeface="Arial" panose="020B0604020202020204" pitchFamily="34" charset="0"/>
                <a:ea typeface="Times New Roman" panose="02020603050405020304" pitchFamily="18" charset="0"/>
                <a:cs typeface="Times New Roman" panose="02020603050405020304" pitchFamily="18" charset="0"/>
              </a:rPr>
              <a:t>Τεντωμένο και κρατημένο σταθερά στον 1ο, 4ο και 8ο κόμβο, σχημάτιζε ένα τρίγωνο με</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πλευρές </a:t>
            </a:r>
            <a:r>
              <a:rPr lang="el-GR" b="1" dirty="0">
                <a:latin typeface="Arial" panose="020B0604020202020204" pitchFamily="34" charset="0"/>
                <a:ea typeface="Times New Roman" panose="02020603050405020304" pitchFamily="18" charset="0"/>
                <a:cs typeface="Times New Roman" panose="02020603050405020304" pitchFamily="18" charset="0"/>
              </a:rPr>
              <a:t>3, 4 </a:t>
            </a:r>
            <a:r>
              <a:rPr lang="el-GR" dirty="0">
                <a:latin typeface="Arial" panose="020B0604020202020204" pitchFamily="34" charset="0"/>
                <a:ea typeface="Times New Roman" panose="02020603050405020304" pitchFamily="18" charset="0"/>
                <a:cs typeface="Times New Roman" panose="02020603050405020304" pitchFamily="18" charset="0"/>
              </a:rPr>
              <a:t>και </a:t>
            </a:r>
            <a:r>
              <a:rPr lang="el-GR" b="1" dirty="0">
                <a:latin typeface="Arial" panose="020B0604020202020204" pitchFamily="34" charset="0"/>
                <a:ea typeface="Times New Roman" panose="02020603050405020304" pitchFamily="18" charset="0"/>
                <a:cs typeface="Times New Roman" panose="02020603050405020304" pitchFamily="18" charset="0"/>
              </a:rPr>
              <a:t>5</a:t>
            </a:r>
            <a:r>
              <a:rPr lang="el-GR" dirty="0">
                <a:latin typeface="Arial" panose="020B0604020202020204" pitchFamily="34" charset="0"/>
                <a:ea typeface="Times New Roman" panose="02020603050405020304" pitchFamily="18" charset="0"/>
                <a:cs typeface="Times New Roman" panose="02020603050405020304" pitchFamily="18" charset="0"/>
              </a:rPr>
              <a:t> . Με αυτόν τον</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τρόπο καταλάβαιναν ότι</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 ένα</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τρίγωνο με</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πλευρές</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3, 4</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και</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a:latin typeface="Arial" panose="020B0604020202020204" pitchFamily="34" charset="0"/>
                <a:ea typeface="Times New Roman" panose="02020603050405020304" pitchFamily="18" charset="0"/>
                <a:cs typeface="Times New Roman" panose="02020603050405020304" pitchFamily="18" charset="0"/>
              </a:rPr>
              <a:t>5 ήταν ορθογώνιο</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l-GR" dirty="0" smtClean="0">
                <a:latin typeface="Arial" panose="020B0604020202020204" pitchFamily="34" charset="0"/>
                <a:ea typeface="Times New Roman" panose="02020603050405020304" pitchFamily="18" charset="0"/>
                <a:cs typeface="Times New Roman" panose="02020603050405020304" pitchFamily="18" charset="0"/>
              </a:rPr>
              <a:t>τρίγωνο</a:t>
            </a:r>
            <a:r>
              <a:rPr lang="el-GR" sz="2400" dirty="0" smtClean="0">
                <a:latin typeface="Arial" panose="020B0604020202020204" pitchFamily="34" charset="0"/>
                <a:ea typeface="Times New Roman" panose="02020603050405020304" pitchFamily="18" charset="0"/>
                <a:cs typeface="Times New Roman" panose="02020603050405020304" pitchFamily="18" charset="0"/>
              </a:rPr>
              <a:t>.</a:t>
            </a:r>
            <a:endParaRPr lang="el-GR" dirty="0" smtClean="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1200"/>
              </a:spcAft>
            </a:pPr>
            <a:r>
              <a:rPr lang="el-GR" dirty="0" smtClean="0">
                <a:latin typeface="Arial" panose="020B0604020202020204" pitchFamily="34" charset="0"/>
                <a:ea typeface="Calibri" panose="020F0502020204030204" pitchFamily="34" charset="0"/>
                <a:cs typeface="Times New Roman" panose="02020603050405020304" pitchFamily="18" charset="0"/>
              </a:rPr>
              <a:t>Η </a:t>
            </a:r>
            <a:r>
              <a:rPr lang="el-GR" dirty="0">
                <a:latin typeface="Arial" panose="020B0604020202020204" pitchFamily="34" charset="0"/>
                <a:ea typeface="Calibri" panose="020F0502020204030204" pitchFamily="34" charset="0"/>
                <a:cs typeface="Times New Roman" panose="02020603050405020304" pitchFamily="18" charset="0"/>
              </a:rPr>
              <a:t>χρησιμότητά του έγκειτο στην ευκολία κατασκευής με αυτό ενός ορθογωνίου τριγώνου με πλευρές 3, 4 και 5, ενός τετραγώνου 3 επί 3, ενός ισοπλεύρου τριγώνου πλευράς 4, ενός κανονικού εξαγώνου πλευράς 2 και άλλων χρήσιμων σχημάτων, μαζί με κανονικά πεντάγωνα και δεκάγωνα.</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2822127"/>
            <a:ext cx="4606096" cy="1919206"/>
          </a:xfrm>
          <a:prstGeom prst="rect">
            <a:avLst/>
          </a:prstGeom>
        </p:spPr>
      </p:pic>
    </p:spTree>
    <p:extLst>
      <p:ext uri="{BB962C8B-B14F-4D97-AF65-F5344CB8AC3E}">
        <p14:creationId xmlns:p14="http://schemas.microsoft.com/office/powerpoint/2010/main" val="130812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375" y="967069"/>
            <a:ext cx="5110348" cy="36251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723" y="756590"/>
            <a:ext cx="5911546" cy="4435360"/>
          </a:xfrm>
          <a:prstGeom prst="rect">
            <a:avLst/>
          </a:prstGeom>
        </p:spPr>
      </p:pic>
      <p:sp>
        <p:nvSpPr>
          <p:cNvPr id="6" name="TextBox 5"/>
          <p:cNvSpPr txBox="1"/>
          <p:nvPr/>
        </p:nvSpPr>
        <p:spPr>
          <a:xfrm>
            <a:off x="585216" y="294925"/>
            <a:ext cx="6647333" cy="461665"/>
          </a:xfrm>
          <a:prstGeom prst="rect">
            <a:avLst/>
          </a:prstGeom>
          <a:noFill/>
        </p:spPr>
        <p:txBody>
          <a:bodyPr wrap="none" rtlCol="0">
            <a:spAutoFit/>
          </a:bodyPr>
          <a:lstStyle/>
          <a:p>
            <a:r>
              <a:rPr lang="en-US" sz="2400" dirty="0" smtClean="0"/>
              <a:t>To </a:t>
            </a:r>
            <a:r>
              <a:rPr lang="el-GR" sz="2400" dirty="0" smtClean="0"/>
              <a:t>σχήμα</a:t>
            </a:r>
            <a:r>
              <a:rPr lang="en-US" sz="2400" dirty="0" smtClean="0"/>
              <a:t>: “</a:t>
            </a:r>
            <a:r>
              <a:rPr lang="en-US" sz="2400" dirty="0" err="1" smtClean="0"/>
              <a:t>Vesica</a:t>
            </a:r>
            <a:r>
              <a:rPr lang="en-US" sz="2400" dirty="0" smtClean="0"/>
              <a:t> </a:t>
            </a:r>
            <a:r>
              <a:rPr lang="en-US" sz="2400" dirty="0" err="1" smtClean="0"/>
              <a:t>pischis</a:t>
            </a:r>
            <a:r>
              <a:rPr lang="en-US" sz="2400" dirty="0" smtClean="0"/>
              <a:t>”   - </a:t>
            </a:r>
            <a:r>
              <a:rPr lang="el-GR" sz="2400" dirty="0" smtClean="0"/>
              <a:t>« κύστη του ψαριού »</a:t>
            </a:r>
            <a:r>
              <a:rPr lang="en-US" sz="2400" dirty="0" smtClean="0"/>
              <a:t>  </a:t>
            </a:r>
            <a:endParaRPr lang="en-US" sz="2400" dirty="0"/>
          </a:p>
        </p:txBody>
      </p:sp>
      <p:sp>
        <p:nvSpPr>
          <p:cNvPr id="2" name="Rectangle 1"/>
          <p:cNvSpPr/>
          <p:nvPr/>
        </p:nvSpPr>
        <p:spPr>
          <a:xfrm>
            <a:off x="2367496" y="5229400"/>
            <a:ext cx="6096000" cy="1200329"/>
          </a:xfrm>
          <a:prstGeom prst="rect">
            <a:avLst/>
          </a:prstGeom>
        </p:spPr>
        <p:txBody>
          <a:bodyPr>
            <a:spAutoFit/>
          </a:bodyPr>
          <a:lstStyle/>
          <a:p>
            <a:r>
              <a:rPr lang="el-GR" dirty="0">
                <a:latin typeface="Arial" panose="020B0604020202020204" pitchFamily="34" charset="0"/>
                <a:ea typeface="Calibri" panose="020F0502020204030204" pitchFamily="34" charset="0"/>
                <a:cs typeface="Times New Roman" panose="02020603050405020304" pitchFamily="18" charset="0"/>
              </a:rPr>
              <a:t> </a:t>
            </a:r>
            <a:r>
              <a:rPr lang="el-GR" dirty="0" smtClean="0">
                <a:latin typeface="Arial" panose="020B0604020202020204" pitchFamily="34" charset="0"/>
                <a:ea typeface="Calibri" panose="020F0502020204030204" pitchFamily="34" charset="0"/>
                <a:cs typeface="Times New Roman" panose="02020603050405020304" pitchFamily="18" charset="0"/>
              </a:rPr>
              <a:t>Η χάραξη </a:t>
            </a:r>
            <a:r>
              <a:rPr lang="el-GR" dirty="0">
                <a:latin typeface="Arial" panose="020B0604020202020204" pitchFamily="34" charset="0"/>
                <a:ea typeface="Calibri" panose="020F0502020204030204" pitchFamily="34" charset="0"/>
                <a:cs typeface="Times New Roman" panose="02020603050405020304" pitchFamily="18" charset="0"/>
              </a:rPr>
              <a:t>δύο κύκλων με ίδια ακτίνα (άνοιγμα διαβήτη) , τεμνόμενων στο κέντρο τους </a:t>
            </a:r>
            <a:r>
              <a:rPr lang="el-GR" dirty="0" smtClean="0">
                <a:latin typeface="Arial" panose="020B0604020202020204" pitchFamily="34" charset="0"/>
                <a:ea typeface="Calibri" panose="020F0502020204030204" pitchFamily="34" charset="0"/>
                <a:cs typeface="Times New Roman" panose="02020603050405020304" pitchFamily="18" charset="0"/>
              </a:rPr>
              <a:t>.Τα </a:t>
            </a:r>
            <a:r>
              <a:rPr lang="el-GR" dirty="0">
                <a:latin typeface="Arial" panose="020B0604020202020204" pitchFamily="34" charset="0"/>
                <a:ea typeface="Calibri" panose="020F0502020204030204" pitchFamily="34" charset="0"/>
                <a:cs typeface="Times New Roman" panose="02020603050405020304" pitchFamily="18" charset="0"/>
              </a:rPr>
              <a:t>σημεία τομής τους  ορίζουν  την κάθετο  πάνω στην οριζόντιο που διέρχεται των κέντρων τους. </a:t>
            </a:r>
            <a:endParaRPr lang="en-US" dirty="0"/>
          </a:p>
        </p:txBody>
      </p:sp>
    </p:spTree>
    <p:extLst>
      <p:ext uri="{BB962C8B-B14F-4D97-AF65-F5344CB8AC3E}">
        <p14:creationId xmlns:p14="http://schemas.microsoft.com/office/powerpoint/2010/main" val="63685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263" y="1385359"/>
            <a:ext cx="4351338" cy="4351338"/>
          </a:xfrm>
        </p:spPr>
      </p:pic>
      <p:sp>
        <p:nvSpPr>
          <p:cNvPr id="5" name="TextBox 4"/>
          <p:cNvSpPr txBox="1"/>
          <p:nvPr/>
        </p:nvSpPr>
        <p:spPr>
          <a:xfrm>
            <a:off x="1585863" y="471876"/>
            <a:ext cx="3179973" cy="461665"/>
          </a:xfrm>
          <a:prstGeom prst="rect">
            <a:avLst/>
          </a:prstGeom>
          <a:noFill/>
        </p:spPr>
        <p:txBody>
          <a:bodyPr wrap="none" rtlCol="0">
            <a:spAutoFit/>
          </a:bodyPr>
          <a:lstStyle/>
          <a:p>
            <a:r>
              <a:rPr lang="el-GR" sz="2400" dirty="0" smtClean="0"/>
              <a:t>«Το λουλούδι της ζωής»</a:t>
            </a:r>
            <a:endParaRPr lang="en-US" sz="2400" dirty="0"/>
          </a:p>
        </p:txBody>
      </p:sp>
      <p:sp>
        <p:nvSpPr>
          <p:cNvPr id="2" name="Rectangle 1"/>
          <p:cNvSpPr/>
          <p:nvPr/>
        </p:nvSpPr>
        <p:spPr>
          <a:xfrm>
            <a:off x="5667023" y="5046460"/>
            <a:ext cx="6096000" cy="1574149"/>
          </a:xfrm>
          <a:prstGeom prst="rect">
            <a:avLst/>
          </a:prstGeom>
        </p:spPr>
        <p:txBody>
          <a:bodyPr>
            <a:spAutoFit/>
          </a:bodyPr>
          <a:lstStyle/>
          <a:p>
            <a:pPr>
              <a:lnSpc>
                <a:spcPct val="107000"/>
              </a:lnSpc>
              <a:spcBef>
                <a:spcPts val="1200"/>
              </a:spcBef>
              <a:spcAft>
                <a:spcPts val="1200"/>
              </a:spcAft>
            </a:pPr>
            <a:r>
              <a:rPr lang="el-GR" dirty="0">
                <a:latin typeface="Arial" panose="020B0604020202020204" pitchFamily="34" charset="0"/>
                <a:ea typeface="Calibri" panose="020F0502020204030204" pitchFamily="34" charset="0"/>
                <a:cs typeface="Times New Roman" panose="02020603050405020304" pitchFamily="18" charset="0"/>
              </a:rPr>
              <a:t>Συνεχίζοντας τον σχεδιασμό του σχήματος, </a:t>
            </a:r>
            <a:r>
              <a:rPr lang="en-US" dirty="0" err="1">
                <a:latin typeface="Arial" panose="020B0604020202020204" pitchFamily="34" charset="0"/>
                <a:ea typeface="Calibri" panose="020F0502020204030204" pitchFamily="34" charset="0"/>
                <a:cs typeface="Times New Roman" panose="02020603050405020304" pitchFamily="18" charset="0"/>
              </a:rPr>
              <a:t>vesica</a:t>
            </a:r>
            <a:r>
              <a:rPr lang="en-US" dirty="0">
                <a:latin typeface="Arial" panose="020B0604020202020204" pitchFamily="34" charset="0"/>
                <a:ea typeface="Calibri" panose="020F0502020204030204" pitchFamily="34" charset="0"/>
                <a:cs typeface="Times New Roman" panose="02020603050405020304" pitchFamily="18" charset="0"/>
              </a:rPr>
              <a:t> </a:t>
            </a:r>
            <a:r>
              <a:rPr lang="en-US" dirty="0" err="1">
                <a:latin typeface="Arial" panose="020B0604020202020204" pitchFamily="34" charset="0"/>
                <a:ea typeface="Calibri" panose="020F0502020204030204" pitchFamily="34" charset="0"/>
                <a:cs typeface="Times New Roman" panose="02020603050405020304" pitchFamily="18" charset="0"/>
              </a:rPr>
              <a:t>pischis</a:t>
            </a:r>
            <a:r>
              <a:rPr lang="el-GR" dirty="0">
                <a:latin typeface="Arial" panose="020B0604020202020204" pitchFamily="34" charset="0"/>
                <a:ea typeface="Calibri" panose="020F0502020204030204" pitchFamily="34" charset="0"/>
                <a:cs typeface="Times New Roman" panose="02020603050405020304" pitchFamily="18" charset="0"/>
              </a:rPr>
              <a:t>, κάθε σημείο τομής των κύκλων μπορεί να γίνει το κέντρο ενός νέου κύκλου , φτάνοντας έτσι στον σχεδιασμό έξι τεμνόμενων κύκλων που σχηματίζουν το λουλούδι της ζωής.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933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73" y="1152484"/>
            <a:ext cx="4761433" cy="4256910"/>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806" y="319124"/>
            <a:ext cx="6796061" cy="5923631"/>
          </a:xfrm>
          <a:prstGeom prst="rect">
            <a:avLst/>
          </a:prstGeom>
        </p:spPr>
      </p:pic>
      <p:sp>
        <p:nvSpPr>
          <p:cNvPr id="6" name="TextBox 5"/>
          <p:cNvSpPr txBox="1"/>
          <p:nvPr/>
        </p:nvSpPr>
        <p:spPr>
          <a:xfrm>
            <a:off x="475488" y="319123"/>
            <a:ext cx="9008813" cy="400110"/>
          </a:xfrm>
          <a:prstGeom prst="rect">
            <a:avLst/>
          </a:prstGeom>
          <a:noFill/>
        </p:spPr>
        <p:txBody>
          <a:bodyPr wrap="none" rtlCol="0">
            <a:spAutoFit/>
          </a:bodyPr>
          <a:lstStyle/>
          <a:p>
            <a:r>
              <a:rPr lang="el-GR" sz="2000" dirty="0" smtClean="0">
                <a:latin typeface="Arial" panose="020B0604020202020204" pitchFamily="34" charset="0"/>
                <a:cs typeface="Arial" panose="020B0604020202020204" pitchFamily="34" charset="0"/>
              </a:rPr>
              <a:t>Η μέθοδος των τεσσάρων κύκλων ή τόξων για την κατασκευή του τετραγώνου</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115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0870"/>
            <a:ext cx="10515600" cy="4351338"/>
          </a:xfrm>
        </p:spPr>
        <p:txBody>
          <a:bodyPr>
            <a:normAutofit fontScale="85000" lnSpcReduction="20000"/>
          </a:bodyPr>
          <a:lstStyle/>
          <a:p>
            <a:r>
              <a:rPr lang="el-GR" dirty="0"/>
              <a:t>Στό ευθύγραμμο τμήμα ΑΒ και πλευρά του τετραγώνου που θέλουμε να κατασκευάσουμε , γράφουμε τον 1ο κύκλο με κέντρο το Α και ακτίνα μικρότερη του ημίσεος του ΑΒ. </a:t>
            </a:r>
            <a:endParaRPr lang="en-US" dirty="0"/>
          </a:p>
          <a:p>
            <a:r>
              <a:rPr lang="el-GR" dirty="0"/>
              <a:t>Το σημείο τομής του 1</a:t>
            </a:r>
            <a:r>
              <a:rPr lang="el-GR" baseline="30000" dirty="0"/>
              <a:t>ου</a:t>
            </a:r>
            <a:r>
              <a:rPr lang="el-GR" dirty="0"/>
              <a:t> κύκλου με το ευθύγραμο τμήμα ΑΒ είναι το κέντρο του 2</a:t>
            </a:r>
            <a:r>
              <a:rPr lang="el-GR" baseline="30000" dirty="0"/>
              <a:t>ου</a:t>
            </a:r>
            <a:r>
              <a:rPr lang="el-GR" dirty="0"/>
              <a:t>  κύκλου.  Πάντα με το ίδιο άνοιγμα  διαβήτη συνεχίζουμε το γράφιμο του 3</a:t>
            </a:r>
            <a:r>
              <a:rPr lang="el-GR" baseline="30000" dirty="0"/>
              <a:t>ου</a:t>
            </a:r>
            <a:r>
              <a:rPr lang="el-GR" dirty="0"/>
              <a:t>  κύκλου με κέντρο τώρα το σημείο τομής του 1</a:t>
            </a:r>
            <a:r>
              <a:rPr lang="el-GR" baseline="30000" dirty="0"/>
              <a:t>ου</a:t>
            </a:r>
            <a:r>
              <a:rPr lang="el-GR" dirty="0"/>
              <a:t> και 2</a:t>
            </a:r>
            <a:r>
              <a:rPr lang="el-GR" baseline="30000" dirty="0"/>
              <a:t>ου</a:t>
            </a:r>
            <a:r>
              <a:rPr lang="el-GR" dirty="0"/>
              <a:t> κύκλου. Το σημείο τομής του 3</a:t>
            </a:r>
            <a:r>
              <a:rPr lang="el-GR" baseline="30000" dirty="0"/>
              <a:t>ου</a:t>
            </a:r>
            <a:r>
              <a:rPr lang="el-GR" dirty="0"/>
              <a:t>  με τον πρώτο  κύκλο θα μας δώσει και το κέντρο του τέταρτου κύκλου. </a:t>
            </a:r>
            <a:endParaRPr lang="en-US" dirty="0"/>
          </a:p>
          <a:p>
            <a:r>
              <a:rPr lang="el-GR" dirty="0"/>
              <a:t>Τέλος ενώνουμε το σημείο τομής του 3ου με τον 4ο κύκλο με το σημείο Α του ευθυγράμμου τμήματος ΑΒ και δημιουργούμε την κάθετη στο ΑΒ</a:t>
            </a:r>
            <a:endParaRPr lang="en-US" dirty="0"/>
          </a:p>
          <a:p>
            <a:r>
              <a:rPr lang="el-GR" dirty="0"/>
              <a:t>Προεκτείνουμε την κάθετο και σημειώνουμε, με άνοιγμα διαβήτη = ΑΒ, το σημείο </a:t>
            </a:r>
            <a:r>
              <a:rPr lang="el-GR" dirty="0" smtClean="0"/>
              <a:t>Γ</a:t>
            </a:r>
          </a:p>
          <a:p>
            <a:r>
              <a:rPr lang="el-GR" dirty="0"/>
              <a:t>Με κέντρο το σημείο Γ γράφουμε τόξο , το ίδιο κι από το σημείο Β. Η τομή τους μας δίνει το σημείο Δ . Ενώνουμε τα σημεία Γ Δ και Δ Β και το τετράγωνο έχει ολοκληρωθεί.     </a:t>
            </a:r>
            <a:endParaRPr lang="en-US" dirty="0"/>
          </a:p>
          <a:p>
            <a:endParaRPr lang="en-US" dirty="0"/>
          </a:p>
          <a:p>
            <a:endParaRPr lang="en-US" dirty="0"/>
          </a:p>
        </p:txBody>
      </p:sp>
    </p:spTree>
    <p:extLst>
      <p:ext uri="{BB962C8B-B14F-4D97-AF65-F5344CB8AC3E}">
        <p14:creationId xmlns:p14="http://schemas.microsoft.com/office/powerpoint/2010/main" val="2408809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735" y="1230489"/>
            <a:ext cx="3362653" cy="326249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1141412"/>
            <a:ext cx="3386666" cy="334242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1278" y="1230489"/>
            <a:ext cx="3348084" cy="3309088"/>
          </a:xfrm>
          <a:prstGeom prst="rect">
            <a:avLst/>
          </a:prstGeom>
        </p:spPr>
      </p:pic>
      <p:sp>
        <p:nvSpPr>
          <p:cNvPr id="9" name="TextBox 8"/>
          <p:cNvSpPr txBox="1"/>
          <p:nvPr/>
        </p:nvSpPr>
        <p:spPr>
          <a:xfrm>
            <a:off x="2910823" y="422150"/>
            <a:ext cx="6187143" cy="400110"/>
          </a:xfrm>
          <a:prstGeom prst="rect">
            <a:avLst/>
          </a:prstGeom>
          <a:noFill/>
        </p:spPr>
        <p:txBody>
          <a:bodyPr wrap="none" rtlCol="0">
            <a:spAutoFit/>
          </a:bodyPr>
          <a:lstStyle/>
          <a:p>
            <a:r>
              <a:rPr lang="el-GR" sz="2000" dirty="0" smtClean="0">
                <a:latin typeface="Arial" panose="020B0604020202020204" pitchFamily="34" charset="0"/>
                <a:cs typeface="Arial" panose="020B0604020202020204" pitchFamily="34" charset="0"/>
              </a:rPr>
              <a:t>Χάραξη διαγωνίων και μεσοκαθέτων του τετραγώνου</a:t>
            </a:r>
            <a:endParaRPr lang="en-US" sz="2000" dirty="0">
              <a:latin typeface="Arial" panose="020B0604020202020204" pitchFamily="34" charset="0"/>
              <a:cs typeface="Arial" panose="020B0604020202020204" pitchFamily="34" charset="0"/>
            </a:endParaRPr>
          </a:p>
        </p:txBody>
      </p:sp>
      <p:sp>
        <p:nvSpPr>
          <p:cNvPr id="2" name="Rectangle 1"/>
          <p:cNvSpPr/>
          <p:nvPr/>
        </p:nvSpPr>
        <p:spPr>
          <a:xfrm>
            <a:off x="4064000" y="4777771"/>
            <a:ext cx="3880790" cy="1936620"/>
          </a:xfrm>
          <a:prstGeom prst="rect">
            <a:avLst/>
          </a:prstGeom>
        </p:spPr>
        <p:txBody>
          <a:bodyPr wrap="square">
            <a:spAutoFit/>
          </a:bodyPr>
          <a:lstStyle/>
          <a:p>
            <a:pPr marR="0" lvl="0">
              <a:lnSpc>
                <a:spcPct val="107000"/>
              </a:lnSpc>
              <a:spcBef>
                <a:spcPts val="1200"/>
              </a:spcBef>
              <a:spcAft>
                <a:spcPts val="1200"/>
              </a:spcAft>
            </a:pPr>
            <a:r>
              <a:rPr lang="el-GR" sz="1600" dirty="0">
                <a:latin typeface="Arial" panose="020B0604020202020204" pitchFamily="34" charset="0"/>
                <a:ea typeface="Calibri" panose="020F0502020204030204" pitchFamily="34" charset="0"/>
                <a:cs typeface="Times New Roman" panose="02020603050405020304" pitchFamily="18" charset="0"/>
              </a:rPr>
              <a:t>Αν από κάθε κορυφή του τετραγώνου γράψουμε τόξα, με άνοιγμα διαβήτη την πλευρά του τετραγώνου , τότε μπορούμε να φέρουμε τις μεσοκαθέτους του τετραγώνου που διέρχονται από τα σημεία τομής τους και το κέντρο του τετραγώνου.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438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957</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cp:revision>
  <dcterms:created xsi:type="dcterms:W3CDTF">2023-12-10T14:36:31Z</dcterms:created>
  <dcterms:modified xsi:type="dcterms:W3CDTF">2023-12-28T06:38:36Z</dcterms:modified>
</cp:coreProperties>
</file>