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1" r:id="rId4"/>
    <p:sldId id="263" r:id="rId5"/>
    <p:sldId id="273" r:id="rId6"/>
    <p:sldId id="274" r:id="rId7"/>
    <p:sldId id="279" r:id="rId8"/>
    <p:sldId id="280" r:id="rId9"/>
    <p:sldId id="281" r:id="rId10"/>
    <p:sldId id="275" r:id="rId11"/>
    <p:sldId id="276" r:id="rId12"/>
    <p:sldId id="278" r:id="rId13"/>
    <p:sldId id="270" r:id="rId14"/>
    <p:sldId id="271" r:id="rId15"/>
    <p:sldId id="272" r:id="rId16"/>
    <p:sldId id="267" r:id="rId17"/>
    <p:sldId id="268" r:id="rId18"/>
    <p:sldId id="269" r:id="rId19"/>
    <p:sldId id="266" r:id="rId20"/>
    <p:sldId id="264" r:id="rId21"/>
    <p:sldId id="265" r:id="rId22"/>
    <p:sldId id="282" r:id="rId23"/>
    <p:sldId id="306" r:id="rId24"/>
    <p:sldId id="307" r:id="rId25"/>
    <p:sldId id="308" r:id="rId26"/>
    <p:sldId id="309" r:id="rId27"/>
    <p:sldId id="302" r:id="rId28"/>
    <p:sldId id="303" r:id="rId29"/>
    <p:sldId id="304" r:id="rId30"/>
    <p:sldId id="305" r:id="rId31"/>
    <p:sldId id="298" r:id="rId32"/>
    <p:sldId id="299" r:id="rId33"/>
    <p:sldId id="300" r:id="rId34"/>
    <p:sldId id="301" r:id="rId35"/>
    <p:sldId id="294" r:id="rId36"/>
    <p:sldId id="295" r:id="rId37"/>
    <p:sldId id="296" r:id="rId38"/>
    <p:sldId id="297" r:id="rId39"/>
    <p:sldId id="290" r:id="rId40"/>
    <p:sldId id="291" r:id="rId41"/>
    <p:sldId id="292" r:id="rId42"/>
    <p:sldId id="293" r:id="rId43"/>
    <p:sldId id="286" r:id="rId44"/>
    <p:sldId id="287" r:id="rId45"/>
    <p:sldId id="288" r:id="rId46"/>
    <p:sldId id="289" r:id="rId47"/>
    <p:sldId id="285" r:id="rId48"/>
    <p:sldId id="284" r:id="rId49"/>
    <p:sldId id="283" r:id="rId50"/>
    <p:sldId id="310" r:id="rId51"/>
    <p:sldId id="311" r:id="rId52"/>
    <p:sldId id="312" r:id="rId53"/>
    <p:sldId id="313" r:id="rId54"/>
    <p:sldId id="314" r:id="rId55"/>
    <p:sldId id="315" r:id="rId56"/>
    <p:sldId id="316" r:id="rId5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7/4/2021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l-GR" sz="8000" b="1" dirty="0" smtClean="0"/>
              <a:t>6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ΠΩΣ ΟΙ ΛΕΞΕΙΣ ΓΙΝΟΝΤΑΙ ΕΙΚΟΝΕΣ</a:t>
            </a:r>
            <a:r>
              <a:rPr lang="en-US" b="1" dirty="0" smtClean="0"/>
              <a:t>;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1800" b="1" dirty="0" smtClean="0"/>
              <a:t>(</a:t>
            </a:r>
            <a:r>
              <a:rPr lang="el-GR" sz="2000" b="1" dirty="0" smtClean="0"/>
              <a:t>Η ΜΕΤΑΦΟΡΑ ΤΗΣ ΛΟΓΟΤΕΧΝΙΑΣ </a:t>
            </a:r>
            <a:r>
              <a:rPr lang="el-GR" sz="2000" b="1" smtClean="0"/>
              <a:t>ΣΕ </a:t>
            </a:r>
            <a:r>
              <a:rPr lang="el-GR" sz="2000" b="1" smtClean="0"/>
              <a:t>ΕΙΚΟΝΟΓΡΑΦΗΜΕΝΕΣ </a:t>
            </a:r>
            <a:r>
              <a:rPr lang="el-GR" sz="2000" b="1" dirty="0" smtClean="0"/>
              <a:t>ΑΦΗΓΗΣΕΙΣ</a:t>
            </a:r>
            <a:br>
              <a:rPr lang="el-GR" sz="2000" b="1" dirty="0" smtClean="0"/>
            </a:br>
            <a:r>
              <a:rPr lang="el-GR" sz="2000" b="1" dirty="0" smtClean="0"/>
              <a:t>ΜΕΡΟΣ 1 – ΠΑΡΩΔΙΕΣ ΚΑΙ ΑΝΑΠΛΑΙΣΙΩΣΕΙΣ</a:t>
            </a:r>
            <a:r>
              <a:rPr lang="el-GR" sz="1800" b="1" dirty="0" smtClean="0"/>
              <a:t>)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Διδακτορικό από Γραμέλη\ΠΑΡΑΔΟΤΕΑ ΔΙΔΑΚΤΟΡΙΚΟΥ\ΕΙΚΟΝΕΣ\εικόνα 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-21247"/>
            <a:ext cx="4429156" cy="6852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Διδακτορικό από Γραμέλη\ΠΑΡΑΔΟΤΕΑ ΔΙΔΑΚΤΟΡΙΚΟΥ\ΕΙΚΟΝΕΣ\εικόνα 3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1"/>
            <a:ext cx="4929222" cy="684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New\Desktop\Διδακτορικό από Γραμέλη\ΠΑΡΑΔΟΤΕΑ ΔΙΔΑΚΤΟΡΙΚΟΥ\ΕΙΚΟΝΕΣ\εικόνα 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65199" cy="5483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New\Desktop\Διδακτορικό από Γραμέλη\ΠΑΡΑΔΟΤΕΑ ΔΙΔΑΚΤΟΡΙΚΟΥ\ΕΙΚΟΝΕΣ\εικόνα 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43" y="285728"/>
            <a:ext cx="9076174" cy="5980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New\Desktop\Διδακτορικό από Γραμέλη\ΠΑΡΑΔΟΤΕΑ ΔΙΔΑΚΤΟΡΙΚΟΥ\ΕΙΚΟΝΕΣ\εικόνα 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286412" cy="6947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New\Desktop\Διδακτορικό από Γραμέλη\ΠΑΡΑΔΟΤΕΑ ΔΙΔΑΚΤΟΡΙΚΟΥ\ΕΙΚΟΝΕΣ\εικόνα 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300" y="-29974"/>
            <a:ext cx="4965716" cy="680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New\Desktop\Διδακτορικό από Γραμέλη\ΠΑΡΑΔΟΤΕΑ ΔΙΔΑΚΤΟΡΙΚΟΥ\ΕΙΚΟΝΕΣ\εικόνα 3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429156" cy="6843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New\Desktop\Διδακτορικό από Γραμέλη\ΠΑΡΑΔΟΤΕΑ ΔΙΔΑΚΤΟΡΙΚΟΥ\ΕΙΚΟΝΕΣ\εικόνα 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9946"/>
            <a:ext cx="4643469" cy="6835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New\Desktop\Διδακτορικό από Γραμέλη\ΠΑΡΑΔΟΤΕΑ ΔΙΔΑΚΤΟΡΙΚΟΥ\ΕΙΚΟΝΕΣ\εικόνα 3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4148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New\Desktop\Διδακτορικό από Γραμέλη\ΠΑΡΑΔΟΤΕΑ ΔΙΔΑΚΤΟΡΙΚΟΥ\ΕΙΚΟΝΕΣ\εικόνα 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357718" cy="6799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858016" y="4357694"/>
            <a:ext cx="2285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Eugene Delacroix, </a:t>
            </a:r>
          </a:p>
          <a:p>
            <a:r>
              <a:rPr lang="el-GR" i="1" dirty="0" smtClean="0"/>
              <a:t>Ο Άμλετ και ο Οράτιος στο Νεκροταφείο</a:t>
            </a:r>
            <a:r>
              <a:rPr lang="el-GR" dirty="0" smtClean="0"/>
              <a:t>, </a:t>
            </a:r>
            <a:r>
              <a:rPr lang="en-US" dirty="0" smtClean="0"/>
              <a:t>1828</a:t>
            </a:r>
            <a:endParaRPr lang="el-GR" dirty="0"/>
          </a:p>
        </p:txBody>
      </p:sp>
      <p:pic>
        <p:nvPicPr>
          <p:cNvPr id="1026" name="Picture 2" descr="C:\Users\New\Desktop\Διδακτορικό από Γραμέλη\ΠΑΡΑΔΟΤΕΑ ΔΙΔΑΚΤΟΡΙΚΟΥ\ΕΙΚΟΝΕΣ\εικόνα 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5500726" cy="6857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New\Desktop\Διδακτορικό από Γραμέλη\ΠΑΡΑΔΟΤΕΑ ΔΙΔΑΚΤΟΡΙΚΟΥ\ΕΙΚΟΝΕΣ\εικόνα 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-37663"/>
            <a:ext cx="6929486" cy="6852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C:\Users\New\Desktop\Διδακτορικό από Γραμέλη\ΠΑΡΑΔΟΤΕΑ ΔΙΔΑΚΤΟΡΙΚΟΥ\ΕΙΚΟΝΕΣ\εικόνα 3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-27896"/>
            <a:ext cx="7000924" cy="6809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New\Desktop\Διδακτορικό από Γραμέλη\ΠΑΡΑΔΟΤΕΑ ΔΙΔΑΚΤΟΡΙΚΟΥ\ΕΙΚΟΝΕΣ\εικόνα 3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44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New\Desktop\Διδακτορικό από Γραμέλη\ΠΑΡΑΔΟΤΕΑ ΔΙΔΑΚΤΟΡΙΚΟΥ\ΕΙΚΟΝΕΣ\εικόνα 33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-1"/>
            <a:ext cx="4786346" cy="6829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New\Desktop\Διδακτορικό από Γραμέλη\ΠΑΡΑΔΟΤΕΑ ΔΙΔΑΚΤΟΡΙΚΟΥ\ΕΙΚΟΝΕΣ\εικόνα 33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55894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New\Desktop\Διδακτορικό από Γραμέλη\ΠΑΡΑΔΟΤΕΑ ΔΙΔΑΚΤΟΡΙΚΟΥ\ΕΙΚΟΝΕΣ\εικόνα 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500594" cy="6954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New\Desktop\Διδακτορικό από Γραμέλη\ΠΑΡΑΔΟΤΕΑ ΔΙΔΑΚΤΟΡΙΚΟΥ\ΕΙΚΟΝΕΣ\εικόνα 3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4786346" cy="6860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New\Desktop\Διδακτορικό από Γραμέλη\ΠΑΡΑΔΟΤΕΑ ΔΙΔΑΚΤΟΡΙΚΟΥ\ΕΙΚΟΝΕΣ\εικόνα 3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-1"/>
            <a:ext cx="4857784" cy="6844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New\Desktop\Διδακτορικό από Γραμέλη\ΠΑΡΑΔΟΤΕΑ ΔΙΔΑΚΤΟΡΙΚΟΥ\ΕΙΚΟΝΕΣ\εικόνα 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1"/>
            <a:ext cx="4500594" cy="6932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New\Desktop\Διδακτορικό από Γραμέλη\ΠΑΡΑΔΟΤΕΑ ΔΙΔΑΚΤΟΡΙΚΟΥ\ΕΙΚΟΝΕΣ\εικόνα 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214546" y="0"/>
            <a:ext cx="4429156" cy="681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w\Desktop\Διδακτορικό από Γραμέλη\ΠΑΡΑΔΟΤΕΑ ΔΙΔΑΚΤΟΡΙΚΟΥ\ΕΙΚΟΝΕΣ\εικόνα 3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4429156" cy="6858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New\Desktop\Διδακτορικό από Γραμέλη\ΠΑΡΑΔΟΤΕΑ ΔΙΔΑΚΤΟΡΙΚΟΥ\ΕΙΚΟΝΕΣ\εικόνα 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-1"/>
            <a:ext cx="5286412" cy="6865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New\Desktop\Διδακτορικό από Γραμέλη\ΠΑΡΑΔΟΤΕΑ ΔΙΔΑΚΤΟΡΙΚΟΥ\ΕΙΚΟΝΕΣ\εικόνα 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429156" cy="6808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Διδακτορικό από Γραμέλη\ΠΑΡΑΔΟΤΕΑ ΔΙΔΑΚΤΟΡΙΚΟΥ\ΕΙΚΟΝΕΣ\εικόνα 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470167" cy="7340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New\Desktop\Διδακτορικό από Γραμέλη\ΠΑΡΑΔΟΤΕΑ ΔΙΔΑΚΤΟΡΙΚΟΥ\ΕΙΚΟΝΕΣ\εικόνα 4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08737" cy="4892693"/>
          </a:xfrm>
          <a:prstGeom prst="rect">
            <a:avLst/>
          </a:prstGeom>
          <a:noFill/>
        </p:spPr>
      </p:pic>
      <p:pic>
        <p:nvPicPr>
          <p:cNvPr id="32771" name="Picture 3" descr="C:\Users\New\Desktop\ΜΑΘΗΜΑΤΑ ΑΣΚΤ\ΔΙΕΙΚΟΝΙΚΟΤΗΤΑ ΣΤΗΝ ΕΙΚΟΝΟΓΡΑΦΗΜΕΝΗ ΑΦΗΓΗΣΗ - 2021\1158px-Edouard_Manet_-_Luncheon_on_the_Grass_-_Google_Art_Proj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05014" cy="1636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ew\Desktop\Διδακτορικό από Γραμέλη\ΠΑΡΑΔΟΤΕΑ ΔΙΔΑΚΤΟΡΙΚΟΥ\ΕΙΚΟΝΕΣ\εικόνα 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953168" cy="4786346"/>
          </a:xfrm>
          <a:prstGeom prst="rect">
            <a:avLst/>
          </a:prstGeom>
          <a:noFill/>
        </p:spPr>
      </p:pic>
      <p:pic>
        <p:nvPicPr>
          <p:cNvPr id="33795" name="Picture 3" descr="C:\Users\New\Desktop\Διδακτορικό από Γραμέλη\ΠΑΡΑΔΟΤΕΑ ΔΙΔΑΚΤΟΡΙΚΟΥ\ΕΙΚΟΝΕΣ\εικόνα 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0780" y="1785927"/>
            <a:ext cx="5163220" cy="2500330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5929330"/>
            <a:ext cx="40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Καραβάτζιο</a:t>
            </a:r>
            <a:r>
              <a:rPr lang="el-GR" dirty="0" smtClean="0"/>
              <a:t>, </a:t>
            </a:r>
            <a:r>
              <a:rPr lang="el-GR" i="1" dirty="0" smtClean="0"/>
              <a:t>Νάρκισσος</a:t>
            </a:r>
            <a:r>
              <a:rPr lang="el-GR" dirty="0" smtClean="0"/>
              <a:t>, </a:t>
            </a:r>
          </a:p>
          <a:p>
            <a:r>
              <a:rPr lang="el-GR" dirty="0" smtClean="0"/>
              <a:t>1597 - 1599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ew\Desktop\Διδακτορικό από Γραμέλη\ΠΑΡΑΔΟΤΕΑ ΔΙΔΑΚΤΟΡΙΚΟΥ\ΕΙΚΟΝΕΣ\εικόνα 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2867006" cy="2028407"/>
          </a:xfrm>
          <a:prstGeom prst="rect">
            <a:avLst/>
          </a:prstGeom>
          <a:noFill/>
        </p:spPr>
      </p:pic>
      <p:pic>
        <p:nvPicPr>
          <p:cNvPr id="34819" name="Picture 3" descr="C:\Users\New\Desktop\Διδακτορικό από Γραμέλη\ΠΑΡΑΔΟΤΕΑ ΔΙΔΑΚΤΟΡΙΚΟΥ\ΕΙΚΟΝΕΣ\εικόνα 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57166"/>
            <a:ext cx="6143636" cy="6302061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4143380"/>
            <a:ext cx="314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Σαλβαντόρ Νταλί, </a:t>
            </a:r>
          </a:p>
          <a:p>
            <a:r>
              <a:rPr lang="el-GR" i="1" dirty="0" smtClean="0"/>
              <a:t>Ο Πειρασμός του </a:t>
            </a:r>
          </a:p>
          <a:p>
            <a:r>
              <a:rPr lang="el-GR" i="1" dirty="0" smtClean="0"/>
              <a:t>Αγίου Αντωνίου, </a:t>
            </a:r>
            <a:r>
              <a:rPr lang="el-GR" dirty="0" smtClean="0"/>
              <a:t>1946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ew\Desktop\Διδακτορικό από Γραμέλη\ΠΑΡΑΔΟΤΕΑ ΔΙΔΑΚΤΟΡΙΚΟΥ\ΕΙΚΟΝΕΣ\εικόνα 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5251"/>
            <a:ext cx="9082010" cy="4312749"/>
          </a:xfrm>
          <a:prstGeom prst="rect">
            <a:avLst/>
          </a:prstGeom>
          <a:noFill/>
        </p:spPr>
      </p:pic>
      <p:pic>
        <p:nvPicPr>
          <p:cNvPr id="35843" name="Picture 3" descr="C:\Users\New\Desktop\ΜΑΘΗΜΑΤΑ ΑΣΚΤ\ΔΙΕΙΚΟΝΙΚΟΤΗΤΑ ΣΤΗΝ ΕΙΚΟΝΟΓΡΑΦΗΜΕΝΗ ΑΦΗΓΗΣΗ - 2021\Caspar_David_Friedrich_-_Wanderer_above_the_sea_of_fo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"/>
            <a:ext cx="1729284" cy="221455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000232" y="285728"/>
            <a:ext cx="5072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Κάσπαρ</a:t>
            </a:r>
            <a:r>
              <a:rPr lang="el-GR" dirty="0" smtClean="0"/>
              <a:t> </a:t>
            </a:r>
            <a:r>
              <a:rPr lang="el-GR" dirty="0" err="1" smtClean="0"/>
              <a:t>Νταβίντ</a:t>
            </a:r>
            <a:r>
              <a:rPr lang="el-GR" dirty="0" smtClean="0"/>
              <a:t> Φρίντριχ, </a:t>
            </a:r>
          </a:p>
          <a:p>
            <a:r>
              <a:rPr lang="el-GR" i="1" dirty="0" smtClean="0"/>
              <a:t>Οδοιπόρος πάνω από τη Θάλασσα της Ομίχ</a:t>
            </a:r>
            <a:r>
              <a:rPr lang="el-GR" dirty="0" smtClean="0"/>
              <a:t>λης, </a:t>
            </a:r>
          </a:p>
          <a:p>
            <a:r>
              <a:rPr lang="el-GR" dirty="0" smtClean="0"/>
              <a:t>1818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ew\Desktop\Διδακτορικό από Γραμέλη\ΠΑΡΑΔΟΤΕΑ ΔΙΔΑΚΤΟΡΙΚΟΥ\ΕΙΚΟΝΕΣ\εικόνα 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433819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5643578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Τζιορτζιόνε</a:t>
            </a:r>
            <a:r>
              <a:rPr lang="el-GR" dirty="0" smtClean="0"/>
              <a:t>, </a:t>
            </a:r>
            <a:r>
              <a:rPr lang="el-GR" i="1" dirty="0" smtClean="0"/>
              <a:t>Κοιμώμενη Αφροδίτη</a:t>
            </a:r>
            <a:r>
              <a:rPr lang="el-GR" dirty="0" smtClean="0"/>
              <a:t>, 1510</a:t>
            </a:r>
            <a:endParaRPr lang="el-GR" dirty="0"/>
          </a:p>
        </p:txBody>
      </p:sp>
      <p:pic>
        <p:nvPicPr>
          <p:cNvPr id="36867" name="Picture 3" descr="C:\Users\New\Desktop\ΜΑΘΗΜΑΤΑ ΑΣΚΤ\ΔΙΕΙΚΟΝΙΚΟΤΗΤΑ ΣΤΗΝ ΕΙΚΟΝΟΓΡΑΦΗΜΕΝΗ ΑΦΗΓΗΣΗ - 2021\800px-Giorgione_-_Sleeping_Venus_-_Google_Art_Proje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765812"/>
            <a:ext cx="3360735" cy="2092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New\Desktop\Διδακτορικό από Γραμέλη\ΠΑΡΑΔΟΤΕΑ ΔΙΔΑΚΤΟΡΙΚΟΥ\ΕΙΚΟΝΕΣ\εικόνα 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4000496" cy="3275450"/>
          </a:xfrm>
          <a:prstGeom prst="rect">
            <a:avLst/>
          </a:prstGeom>
          <a:noFill/>
        </p:spPr>
      </p:pic>
      <p:pic>
        <p:nvPicPr>
          <p:cNvPr id="37891" name="Picture 3" descr="C:\Users\New\Desktop\Διδακτορικό από Γραμέλη\ΠΑΡΑΔΟΤΕΑ ΔΙΔΑΚΤΟΡΙΚΟΥ\ΕΙΚΟΝΕΣ\εικόνα 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214554"/>
            <a:ext cx="5072066" cy="244858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5357826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Ζαν Φρανσουά </a:t>
            </a:r>
            <a:r>
              <a:rPr lang="el-GR" dirty="0" err="1" smtClean="0"/>
              <a:t>Μιλλέ</a:t>
            </a:r>
            <a:r>
              <a:rPr lang="el-GR" dirty="0" smtClean="0"/>
              <a:t>, </a:t>
            </a:r>
          </a:p>
          <a:p>
            <a:r>
              <a:rPr lang="el-GR" i="1" dirty="0" smtClean="0"/>
              <a:t>Το Κορίτσι με τις Χήνες</a:t>
            </a:r>
            <a:r>
              <a:rPr lang="el-GR" dirty="0" smtClean="0"/>
              <a:t>, 1863</a:t>
            </a:r>
            <a:endParaRPr lang="el-G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ew\Desktop\Διδακτορικό από Γραμέλη\ΠΑΡΑΔΟΤΕΑ ΔΙΔΑΚΤΟΡΙΚΟΥ\ΕΙΚΟΝΕΣ\εικόνα 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3571868" cy="1861228"/>
          </a:xfrm>
          <a:prstGeom prst="rect">
            <a:avLst/>
          </a:prstGeom>
          <a:noFill/>
        </p:spPr>
      </p:pic>
      <p:pic>
        <p:nvPicPr>
          <p:cNvPr id="38915" name="Picture 3" descr="C:\Users\New\Desktop\Διδακτορικό από Γραμέλη\ΠΑΡΑΔΟΤΕΑ ΔΙΔΑΚΤΟΡΙΚΟΥ\ΕΙΚΟΝΕΣ\εικόνα 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462" y="1071546"/>
            <a:ext cx="5443538" cy="398938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4500570"/>
            <a:ext cx="41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Τεόντορ</a:t>
            </a:r>
            <a:r>
              <a:rPr lang="el-GR" dirty="0" smtClean="0"/>
              <a:t> </a:t>
            </a:r>
            <a:r>
              <a:rPr lang="el-GR" dirty="0" err="1" smtClean="0"/>
              <a:t>Ρομπάουτς</a:t>
            </a:r>
            <a:r>
              <a:rPr lang="el-GR" dirty="0" smtClean="0"/>
              <a:t>, </a:t>
            </a:r>
          </a:p>
          <a:p>
            <a:r>
              <a:rPr lang="el-GR" i="1" dirty="0" smtClean="0"/>
              <a:t>Ο Κομπογιαννίτης Εξαγωγέας Δοντιών</a:t>
            </a:r>
            <a:r>
              <a:rPr lang="el-GR" dirty="0" smtClean="0"/>
              <a:t>, 1620 - 1625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Διδακτορικό από Γραμέλη\ΠΑΡΑΔΟΤΕΑ ΔΙΔΑΚΤΟΡΙΚΟΥ\ΕΙΚΟΝΕΣ\εικόνα 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1"/>
            <a:ext cx="4357718" cy="6780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New\Desktop\Διδακτορικό από Γραμέλη\ΠΑΡΑΔΟΤΕΑ ΔΙΔΑΚΤΟΡΙΚΟΥ\ΕΙΚΟΝΕΣ\εικόνα 4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57"/>
            <a:ext cx="5214942" cy="3280841"/>
          </a:xfrm>
          <a:prstGeom prst="rect">
            <a:avLst/>
          </a:prstGeom>
          <a:noFill/>
        </p:spPr>
      </p:pic>
      <p:pic>
        <p:nvPicPr>
          <p:cNvPr id="39939" name="Picture 3" descr="C:\Users\New\Desktop\Διδακτορικό από Γραμέλη\ΠΑΡΑΔΟΤΕΑ ΔΙΔΑΚΤΟΡΙΚΟΥ\ΕΙΚΟΝΕΣ\εικόνα 4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357561"/>
            <a:ext cx="6715172" cy="3426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New\Desktop\Διδακτορικό από Γραμέλη\ΠΑΡΑΔΟΤΕΑ ΔΙΔΑΚΤΟΡΙΚΟΥ\ΕΙΚΟΝΕΣ\εικόνα 4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3067050" cy="3292475"/>
          </a:xfrm>
          <a:prstGeom prst="rect">
            <a:avLst/>
          </a:prstGeom>
          <a:noFill/>
        </p:spPr>
      </p:pic>
      <p:pic>
        <p:nvPicPr>
          <p:cNvPr id="40963" name="Picture 3" descr="C:\Users\New\Desktop\Διδακτορικό από Γραμέλη\ΠΑΡΑΔΟΤΕΑ ΔΙΔΑΚΤΟΡΙΚΟΥ\ΕΙΚΟΝΕΣ\εικόνα 4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286124"/>
            <a:ext cx="3440108" cy="3440108"/>
          </a:xfrm>
          <a:prstGeom prst="rect">
            <a:avLst/>
          </a:prstGeom>
          <a:noFill/>
        </p:spPr>
      </p:pic>
      <p:pic>
        <p:nvPicPr>
          <p:cNvPr id="40964" name="Picture 4" descr="C:\Users\New\Desktop\Διδακτορικό από Γραμέλη\ΠΑΡΑΔΟΤΕΑ ΔΙΔΑΚΤΟΡΙΚΟΥ\ΕΙΚΟΝΕΣ\εικόνα 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825" y="214290"/>
            <a:ext cx="4575175" cy="2849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ew\Desktop\Διδακτορικό από Γραμέλη\ΠΑΡΑΔΟΤΕΑ ΔΙΔΑΚΤΟΡΙΚΟΥ\ΕΙΚΟΝΕΣ\εικόνα 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500438"/>
            <a:ext cx="1559688" cy="2600296"/>
          </a:xfrm>
          <a:prstGeom prst="rect">
            <a:avLst/>
          </a:prstGeom>
          <a:noFill/>
        </p:spPr>
      </p:pic>
      <p:pic>
        <p:nvPicPr>
          <p:cNvPr id="41987" name="Picture 3" descr="C:\Users\New\Desktop\Διδακτορικό από Γραμέλη\ΠΑΡΑΔΟΤΕΑ ΔΙΔΑΚΤΟΡΙΚΟΥ\ΕΙΚΟΝΕΣ\εικόνα 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00504"/>
            <a:ext cx="1865173" cy="2465376"/>
          </a:xfrm>
          <a:prstGeom prst="rect">
            <a:avLst/>
          </a:prstGeom>
          <a:noFill/>
        </p:spPr>
      </p:pic>
      <p:pic>
        <p:nvPicPr>
          <p:cNvPr id="41988" name="Picture 4" descr="C:\Users\New\Desktop\Διδακτορικό από Γραμέλη\ΠΑΡΑΔΟΤΕΑ ΔΙΔΑΚΤΟΡΙΚΟΥ\ΕΙΚΟΝΕΣ\εικόνα 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299407" cy="2786083"/>
          </a:xfrm>
          <a:prstGeom prst="rect">
            <a:avLst/>
          </a:prstGeom>
          <a:noFill/>
        </p:spPr>
      </p:pic>
      <p:pic>
        <p:nvPicPr>
          <p:cNvPr id="41989" name="Picture 5" descr="C:\Users\New\Desktop\Διδακτορικό από Γραμέλη\ΠΑΡΑΔΟΤΕΑ ΔΙΔΑΚΤΟΡΙΚΟΥ\ΕΙΚΟΝΕΣ\εικόνα 4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285728"/>
            <a:ext cx="2215453" cy="2832088"/>
          </a:xfrm>
          <a:prstGeom prst="rect">
            <a:avLst/>
          </a:prstGeom>
          <a:noFill/>
        </p:spPr>
      </p:pic>
      <p:pic>
        <p:nvPicPr>
          <p:cNvPr id="41990" name="Picture 6" descr="C:\Users\New\Desktop\Διδακτορικό από Γραμέλη\ΠΑΡΑΔΟΤΕΑ ΔΙΔΑΚΤΟΡΙΚΟΥ\ΕΙΚΟΝΕΣ\εικόνα 4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57166"/>
            <a:ext cx="4143372" cy="5937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New\Desktop\Διδακτορικό από Γραμέλη\ΠΑΡΑΔΟΤΕΑ ΔΙΔΑΚΤΟΡΙΚΟΥ\ΕΙΚΟΝΕΣ\εικόνα 5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4451012" cy="4191005"/>
          </a:xfrm>
          <a:prstGeom prst="rect">
            <a:avLst/>
          </a:prstGeom>
          <a:noFill/>
        </p:spPr>
      </p:pic>
      <p:pic>
        <p:nvPicPr>
          <p:cNvPr id="43011" name="Picture 3" descr="C:\Users\New\Desktop\Διδακτορικό από Γραμέλη\ΠΑΡΑΔΟΤΕΑ ΔΙΔΑΚΤΟΡΙΚΟΥ\ΕΙΚΟΝΕΣ\εικόνα 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520" y="1643050"/>
            <a:ext cx="465148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New\Desktop\Διδακτορικό από Γραμέλη\ΠΑΡΑΔΟΤΕΑ ΔΙΔΑΚΤΟΡΙΚΟΥ\ΕΙΚΟΝΕΣ\εικόνα 6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4012" y="65088"/>
            <a:ext cx="5734069" cy="6774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New\Desktop\Διδακτορικό από Γραμέλη\ΠΑΡΑΔΟΤΕΑ ΔΙΔΑΚΤΟΡΙΚΟΥ\ΕΙΚΟΝΕΣ\εικόνα 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4572032" cy="6698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New\Desktop\Διδακτορικό από Γραμέλη\ΠΑΡΑΔΟΤΕΑ ΔΙΔΑΚΤΟΡΙΚΟΥ\ΕΙΚΟΝΕΣ\εικόνα 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4786346" cy="6878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7106" name="Picture 2" descr="C:\Users\New\Desktop\Διδακτορικό από Γραμέλη\ΠΑΡΑΔΟΤΕΑ ΔΙΔΑΚΤΟΡΙΚΟΥ\ΕΙΚΟΝΕΣ\εικόνα 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3" y="0"/>
            <a:ext cx="43913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New\Desktop\Διδακτορικό από Γραμέλη\ΠΑΡΑΔΟΤΕΑ ΔΙΔΑΚΤΟΡΙΚΟΥ\ΕΙΚΟΝΕΣ\εικόνα 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47983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C:\Users\New\Desktop\Διδακτορικό από Γραμέλη\ΠΑΡΑΔΟΤΕΑ ΔΙΔΑΚΤΟΡΙΚΟΥ\ΕΙΚΟΝΕΣ\εικόνα 9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709"/>
            <a:ext cx="9143999" cy="660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Διδακτορικό από Γραμέλη\ΠΑΡΑΔΟΤΕΑ ΔΙΔΑΚΤΟΡΙΚΟΥ\ΕΙΚΟΝΕΣ\εικόνα 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358214" cy="6539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New\Desktop\Διδακτορικό από Γραμέλη\ΠΑΡΑΔΟΤΕΑ ΔΙΔΑΚΤΟΡΙΚΟΥ\ΕΙΚΟΝΕΣ\εικόνα 9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9068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New\Desktop\Διδακτορικό από Γραμέλη\ΠΑΡΑΔΟΤΕΑ ΔΙΔΑΚΤΟΡΙΚΟΥ\ΕΙΚΟΝΕΣ\εικόνα 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"/>
            <a:ext cx="4643470" cy="6837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New\Desktop\Διδακτορικό από Γραμέλη\ΠΑΡΑΔΟΤΕΑ ΔΙΔΑΚΤΟΡΙΚΟΥ\ΕΙΚΟΝΕΣ\εικόνα 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388" y="63500"/>
            <a:ext cx="5264150" cy="8040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New\Desktop\Διδακτορικό από Γραμέλη\ΠΑΡΑΔΟΤΕΑ ΔΙΔΑΚΤΟΡΙΚΟΥ\ΕΙΚΟΝΕΣ\εικόνα 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369993" cy="6827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4" name="Picture 2" descr="C:\Users\New\Desktop\Διδακτορικό από Γραμέλη\ΠΑΡΑΔΟΤΕΑ ΔΙΔΑΚΤΟΡΙΚΟΥ\ΕΙΚΟΝΕΣ\εικόνα 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-1"/>
            <a:ext cx="4500594" cy="6734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298" name="Picture 2" descr="C:\Users\New\Desktop\Διδακτορικό από Γραμέλη\ΠΑΡΑΔΟΤΕΑ ΔΙΔΑΚΤΟΡΙΚΟΥ\ΕΙΚΟΝΕΣ\εικόνα 9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04328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New\Desktop\Διδακτορικό από Γραμέλη\ΠΑΡΑΔΟΤΕΑ ΔΙΔΑΚΤΟΡΙΚΟΥ\ΕΙΚΟΝΕΣ\εικόνα 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928802"/>
            <a:ext cx="9144000" cy="215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Διδακτορικό από Γραμέλη\ΠΑΡΑΔΟΤΕΑ ΔΙΔΑΚΤΟΡΙΚΟΥ\ΕΙΚΟΝΕΣ\εικόνα 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4429156" cy="6843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Διδακτορικό από Γραμέλη\ΠΑΡΑΔΟΤΕΑ ΔΙΔΑΚΤΟΡΙΚΟΥ\ΕΙΚΟΝΕΣ\εικόνα 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422816" cy="6843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Διδακτορικό από Γραμέλη\ΠΑΡΑΔΟΤΕΑ ΔΙΔΑΚΤΟΡΙΚΟΥ\ΕΙΚΟΝΕΣ\εικόνα 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75872" cy="416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Διδακτορικό από Γραμέλη\ΠΑΡΑΔΟΤΕΑ ΔΙΔΑΚΤΟΡΙΚΟΥ\ΕΙΚΟΝΕΣ\εικόνα 31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-40415"/>
            <a:ext cx="3929090" cy="6803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85</Words>
  <Application>Microsoft Office PowerPoint</Application>
  <PresentationFormat>Προβολή στην οθόνη (4:3)</PresentationFormat>
  <Paragraphs>19</Paragraphs>
  <Slides>56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7" baseType="lpstr">
      <vt:lpstr>1_Θέμα του Office</vt:lpstr>
      <vt:lpstr>   6ο ΜΑΘΗΜΑ ΠΩΣ ΟΙ ΛΕΞΕΙΣ ΓΙΝΟΝΤΑΙ ΕΙΚΟΝΕΣ; (Η ΜΕΤΑΦΟΡΑ ΤΗΣ ΛΟΓΟΤΕΧΝΙΑΣ ΣΕ ΕΙΚΟΝΟΓΡΑΦΗΜΕΝΕΣ ΑΦΗΓΗΣΕΙΣ ΜΕΡΟΣ 1 – ΠΑΡΩΔΙΕΣ ΚΑΙ ΑΝΑΠΛΑΙΣΙΩΣΕΙΣ)  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6ο ΜΑΘΗΜΑ ΠΩΣ ΟΙ ΛΕΞΕΙΣ ΓΙΝΟΝΤΑΙ ΕΙΚΟΝΕΣ; (Η ΜΕΤΑΦΟΡΑ ΤΗΣ ΛΟΓΟΤΕΧΝΙΑΣ ΣΕ ΕΙΟΝΟΓΡΑΦΗΜΕΝΕΣ ΑΦΗΓΗΣΕΙΣ)</dc:title>
  <dc:creator>New</dc:creator>
  <cp:lastModifiedBy>New</cp:lastModifiedBy>
  <cp:revision>163</cp:revision>
  <dcterms:created xsi:type="dcterms:W3CDTF">2021-04-04T05:21:46Z</dcterms:created>
  <dcterms:modified xsi:type="dcterms:W3CDTF">2021-04-07T07:08:17Z</dcterms:modified>
</cp:coreProperties>
</file>