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49" r:id="rId3"/>
    <p:sldId id="319" r:id="rId4"/>
    <p:sldId id="318" r:id="rId5"/>
    <p:sldId id="258" r:id="rId6"/>
    <p:sldId id="311" r:id="rId7"/>
    <p:sldId id="264" r:id="rId8"/>
    <p:sldId id="263" r:id="rId9"/>
    <p:sldId id="261" r:id="rId10"/>
    <p:sldId id="305" r:id="rId11"/>
    <p:sldId id="310" r:id="rId12"/>
    <p:sldId id="306" r:id="rId13"/>
    <p:sldId id="307" r:id="rId14"/>
    <p:sldId id="308" r:id="rId15"/>
    <p:sldId id="309" r:id="rId16"/>
    <p:sldId id="312" r:id="rId17"/>
    <p:sldId id="313" r:id="rId18"/>
    <p:sldId id="300" r:id="rId19"/>
    <p:sldId id="301" r:id="rId20"/>
    <p:sldId id="315" r:id="rId21"/>
    <p:sldId id="316" r:id="rId22"/>
    <p:sldId id="353" r:id="rId23"/>
    <p:sldId id="302" r:id="rId24"/>
    <p:sldId id="314" r:id="rId25"/>
    <p:sldId id="352" r:id="rId26"/>
    <p:sldId id="351" r:id="rId27"/>
    <p:sldId id="303" r:id="rId28"/>
    <p:sldId id="304" r:id="rId29"/>
    <p:sldId id="295" r:id="rId30"/>
    <p:sldId id="296" r:id="rId31"/>
    <p:sldId id="331" r:id="rId32"/>
    <p:sldId id="317" r:id="rId33"/>
    <p:sldId id="297" r:id="rId34"/>
    <p:sldId id="354" r:id="rId35"/>
    <p:sldId id="355" r:id="rId36"/>
    <p:sldId id="356" r:id="rId37"/>
    <p:sldId id="298" r:id="rId38"/>
    <p:sldId id="320" r:id="rId39"/>
    <p:sldId id="321" r:id="rId40"/>
    <p:sldId id="322" r:id="rId41"/>
    <p:sldId id="323" r:id="rId42"/>
    <p:sldId id="332" r:id="rId43"/>
    <p:sldId id="335" r:id="rId44"/>
    <p:sldId id="324" r:id="rId45"/>
    <p:sldId id="325" r:id="rId46"/>
    <p:sldId id="327" r:id="rId47"/>
    <p:sldId id="328" r:id="rId48"/>
    <p:sldId id="330" r:id="rId49"/>
    <p:sldId id="341" r:id="rId50"/>
    <p:sldId id="342" r:id="rId51"/>
    <p:sldId id="334" r:id="rId52"/>
    <p:sldId id="333" r:id="rId53"/>
    <p:sldId id="357" r:id="rId54"/>
    <p:sldId id="336" r:id="rId55"/>
    <p:sldId id="339" r:id="rId56"/>
    <p:sldId id="338" r:id="rId57"/>
    <p:sldId id="337" r:id="rId58"/>
    <p:sldId id="340" r:id="rId59"/>
    <p:sldId id="345" r:id="rId60"/>
    <p:sldId id="346" r:id="rId61"/>
    <p:sldId id="344" r:id="rId62"/>
    <p:sldId id="343" r:id="rId63"/>
    <p:sldId id="347" r:id="rId64"/>
    <p:sldId id="348" r:id="rId65"/>
    <p:sldId id="299" r:id="rId66"/>
    <p:sldId id="290" r:id="rId6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17/3/2022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17/3/2022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17/3/2022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17/3/2022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17/3/2022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17/3/2022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17/3/2022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17/3/2022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17/3/2022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17/3/2022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17/3/2022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0CB6F-A7EE-44B1-9FBD-885E2AF45FDF}" type="datetimeFigureOut">
              <a:rPr lang="el-GR" smtClean="0"/>
              <a:pPr/>
              <a:t>17/3/2022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1500174"/>
            <a:ext cx="9144000" cy="928694"/>
          </a:xfrm>
        </p:spPr>
        <p:txBody>
          <a:bodyPr>
            <a:noAutofit/>
          </a:bodyPr>
          <a:lstStyle/>
          <a:p>
            <a:pPr algn="l"/>
            <a:r>
              <a:rPr lang="el-GR" sz="8000" b="1" dirty="0" smtClean="0"/>
              <a:t> </a:t>
            </a:r>
            <a:r>
              <a:rPr lang="en-US" sz="8000" b="1" dirty="0" smtClean="0"/>
              <a:t> </a:t>
            </a:r>
            <a:r>
              <a:rPr lang="el-GR" sz="8000" b="1" dirty="0" smtClean="0"/>
              <a:t/>
            </a:r>
            <a:br>
              <a:rPr lang="el-GR" sz="8000" b="1" dirty="0" smtClean="0"/>
            </a:br>
            <a:r>
              <a:rPr lang="el-GR" sz="8000" b="1" dirty="0" smtClean="0"/>
              <a:t>3</a:t>
            </a:r>
            <a:r>
              <a:rPr lang="el-GR" sz="8000" b="1" baseline="30000" dirty="0" smtClean="0"/>
              <a:t>ο</a:t>
            </a:r>
            <a:r>
              <a:rPr lang="el-GR" sz="8000" b="1" dirty="0" smtClean="0"/>
              <a:t> ΜΑΘΗΜΑ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smtClean="0"/>
              <a:t>ΕΓΚΙΒΩΤΙΣΜΕΝΕΣ ΕΙΚΟΝΟΓΡΑΦ</a:t>
            </a:r>
            <a:r>
              <a:rPr lang="en-US" b="1" dirty="0" smtClean="0"/>
              <a:t>H</a:t>
            </a:r>
            <a:r>
              <a:rPr lang="el-GR" b="1" dirty="0" smtClean="0"/>
              <a:t>ΣΕΙΣ (</a:t>
            </a:r>
            <a:r>
              <a:rPr lang="en-US" b="1" dirty="0" smtClean="0"/>
              <a:t>MISE EN ABYM, DROSTE EFFECT</a:t>
            </a:r>
            <a:r>
              <a:rPr lang="el-GR" b="1" dirty="0" smtClean="0"/>
              <a:t>)</a:t>
            </a:r>
            <a:br>
              <a:rPr lang="el-GR" b="1" dirty="0" smtClean="0"/>
            </a:br>
            <a:r>
              <a:rPr lang="el-GR" b="1" dirty="0" smtClean="0"/>
              <a:t>ΚΑΙ ΠΑΛΙΜΨΗΣΤΕΣ ΑΝΑΠΛΑΙΣΙΩΣΕΙΣ</a:t>
            </a:r>
            <a:r>
              <a:rPr lang="en-US" b="1" dirty="0" smtClean="0"/>
              <a:t> </a:t>
            </a:r>
            <a:r>
              <a:rPr lang="el-GR" sz="3600" b="1" dirty="0" smtClean="0"/>
              <a:t/>
            </a:r>
            <a:br>
              <a:rPr lang="el-GR" sz="3600" b="1" dirty="0" smtClean="0"/>
            </a:br>
            <a:r>
              <a:rPr lang="el-GR" sz="3600" b="1" dirty="0" smtClean="0"/>
              <a:t> </a:t>
            </a:r>
            <a:r>
              <a:rPr lang="el-GR" sz="1600" b="1" dirty="0" smtClean="0"/>
              <a:t/>
            </a:r>
            <a:br>
              <a:rPr lang="el-GR" sz="1600" b="1" dirty="0" smtClean="0"/>
            </a:br>
            <a:endParaRPr lang="el-GR" sz="16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0" y="0"/>
            <a:ext cx="5100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latin typeface="Helvetica"/>
              </a:rPr>
              <a:t>ΔΙ-ΕΙΚΟΝΙΚΟΤΗΤΑ ΣΤΗΝ ΕΙΚΟΝΟΓΡΑΦΗΜΕΝΗ ΑΦΗΓΗΣΗ</a:t>
            </a:r>
          </a:p>
          <a:p>
            <a:r>
              <a:rPr lang="el-GR" sz="1400" b="1" dirty="0" smtClean="0">
                <a:latin typeface="Helvetica"/>
              </a:rPr>
              <a:t>ΤΜΗΜΑ ΘΕΩΡΙΑΣ ΚΑΙ ΙΣΤΟΡΙΑΣ ΤΗΣ ΤΕΧΝΗΣ - ΑΣΚΤ</a:t>
            </a:r>
            <a:endParaRPr lang="el-GR" sz="1400" b="1" dirty="0">
              <a:latin typeface="Helvetica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929454" y="0"/>
            <a:ext cx="1780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/>
              <a:t>ΓΙΑΝΝΗΣ ΚΟΥΚΟΥΛΑΣ</a:t>
            </a:r>
            <a:endParaRPr lang="el-G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9" name="Picture 3" descr="C:\Users\New\Desktop\Διδακτορικό από Γραμέλη\ΠΑΡΑΔΟΤΕΑ ΔΙΔΑΚΤΟΡΙΚΟΥ\ΕΙΚΟΝΕΣ\εικόνα 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6844" y="0"/>
            <a:ext cx="8802874" cy="6416090"/>
          </a:xfrm>
          <a:prstGeom prst="rect">
            <a:avLst/>
          </a:prstGeom>
          <a:noFill/>
        </p:spPr>
      </p:pic>
      <p:sp>
        <p:nvSpPr>
          <p:cNvPr id="7" name="1 - Τίτλος"/>
          <p:cNvSpPr txBox="1">
            <a:spLocks/>
          </p:cNvSpPr>
          <p:nvPr/>
        </p:nvSpPr>
        <p:spPr>
          <a:xfrm>
            <a:off x="0" y="6357958"/>
            <a:ext cx="91440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Giovanni Paolo Panini, 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Ancient Rome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1758  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5" name="Picture 3" descr="C:\Users\New\Desktop\ΜΑΘΗΜΑΤΑ ΑΣΚΤ\ΔΙΕΙΚΟΝΙΚΟΤΗΤΑ ΣΤΗΝ ΕΙΚΟΝΟΓΡΑΦΗΜΕΝΗ ΑΦΗΓΗΣΗ - 2021\ΕΙΚΟΝΕΣ 1ο ΜΑΘΗΜΑ\Pannini,_Giovanni_Paolo_-_Roma_Antica_-_1754-17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5128" cy="6126164"/>
          </a:xfrm>
          <a:prstGeom prst="rect">
            <a:avLst/>
          </a:prstGeom>
          <a:noFill/>
        </p:spPr>
      </p:pic>
      <p:sp>
        <p:nvSpPr>
          <p:cNvPr id="7" name="1 - Τίτλος"/>
          <p:cNvSpPr txBox="1">
            <a:spLocks/>
          </p:cNvSpPr>
          <p:nvPr/>
        </p:nvSpPr>
        <p:spPr>
          <a:xfrm>
            <a:off x="0" y="6357958"/>
            <a:ext cx="91440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Giovanni Paolo Panini,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400" i="1" dirty="0" smtClean="0">
                <a:latin typeface="+mj-lt"/>
                <a:ea typeface="+mj-ea"/>
                <a:cs typeface="+mj-cs"/>
              </a:rPr>
              <a:t>Ancient Rome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, 1754-1757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New\Desktop\Διδακτορικό από Γραμέλη\ΠΑΡΑΔΟΤΕΑ ΔΙΔΑΚΤΟΡΙΚΟΥ\ΕΙΚΟΝΕΣ\εικόνα 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8143900" cy="6335321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357958"/>
            <a:ext cx="91440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Κινεζικό (πρωτότυπο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;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αντίγραφο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New\Desktop\Διδακτορικό από Γραμέλη\ΠΑΡΑΔΟΤΕΑ ΔΙΔΑΚΤΟΡΙΚΟΥ\ΕΙΚΟΝΕΣ\εικόνα 37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667276" cy="6478003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429396"/>
            <a:ext cx="9144000" cy="428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Andrea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Volo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Pagina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Finita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2000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New\Desktop\Διδακτορικό από Γραμέλη\ΠΑΡΑΔΟΤΕΑ ΔΙΔΑΚΤΟΡΙΚΟΥ\ΕΙΚΟΝΕΣ\εικόνα 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6603" y="-1"/>
            <a:ext cx="8804553" cy="6370163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429396"/>
            <a:ext cx="9144000" cy="428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Lluis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Barba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Travelers in Time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2012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29322" y="274638"/>
            <a:ext cx="3214678" cy="60833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Robert Rauschenberg, </a:t>
            </a:r>
            <a:r>
              <a:rPr lang="en-US" sz="2400" i="1" dirty="0" smtClean="0"/>
              <a:t>Erased de </a:t>
            </a:r>
            <a:r>
              <a:rPr lang="en-US" sz="2400" i="1" dirty="0" err="1" smtClean="0"/>
              <a:t>Kooning</a:t>
            </a:r>
            <a:r>
              <a:rPr lang="en-US" sz="2400" dirty="0" smtClean="0"/>
              <a:t>,</a:t>
            </a:r>
            <a:br>
              <a:rPr lang="en-US" sz="2400" dirty="0" smtClean="0"/>
            </a:br>
            <a:r>
              <a:rPr lang="en-US" sz="2400" dirty="0" smtClean="0"/>
              <a:t>1953  </a:t>
            </a:r>
            <a:endParaRPr lang="el-GR" sz="2400" dirty="0"/>
          </a:p>
        </p:txBody>
      </p:sp>
      <p:pic>
        <p:nvPicPr>
          <p:cNvPr id="9219" name="Picture 3" descr="C:\Users\New\Desktop\ΜΑΘΗΜΑΤΑ ΑΣΚΤ\ΔΙΕΙΚΟΝΙΚΟΤΗΤΑ ΣΤΗΝ ΕΙΚΟΝΟΓΡΑΦΗΜΕΝΗ ΑΦΗΓΗΣΗ - 2021\ΕΙΚΟΝΕΣ 1ο ΜΑΘΗΜΑ\53.D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7322"/>
            <a:ext cx="5936730" cy="686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57884" y="5715000"/>
            <a:ext cx="297179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Jan </a:t>
            </a:r>
            <a:r>
              <a:rPr lang="en-US" sz="2400" dirty="0" err="1" smtClean="0"/>
              <a:t>Misset</a:t>
            </a:r>
            <a:r>
              <a:rPr lang="en-US" sz="2400" dirty="0" smtClean="0"/>
              <a:t>, 1904</a:t>
            </a:r>
            <a:endParaRPr lang="el-GR" sz="2400" dirty="0"/>
          </a:p>
        </p:txBody>
      </p:sp>
      <p:pic>
        <p:nvPicPr>
          <p:cNvPr id="12290" name="Picture 2" descr="C:\Users\New\Desktop\ΜΑΘΗΜΑΤΑ ΑΣΚΤ\ΔΙΕΙΚΟΝΙΚΟΤΗΤΑ ΣΤΗΝ ΕΙΚΟΝΟΓΡΑΦΗΜΕΝΗ ΑΦΗΓΗΣΗ - 2021\ΕΙΚΟΝΕΣ 1ο ΜΑΘΗΜΑ\Droste_cacao_100gr_blikje,_foto_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0"/>
            <a:ext cx="4714908" cy="7155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502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785786" y="5715000"/>
            <a:ext cx="80438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Arthur Hanson, 1928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ew\Desktop\ΜΑΘΗΜΑΤΑ ΑΣΚΤ\ΔΙΕΙΚΟΝΙΚΟΤΗΤΑ ΣΤΗΝ ΕΙΚΟΝΟΓΡΑΦΗΜΕΝΗ ΑΦΗΓΗΣΗ - 2021\ΕΙΚΟΝΕΣ 1ο ΜΑΘΗΜΑ\81-Joj09kIL._SL1300_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530"/>
            <a:ext cx="6834981" cy="6834981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6858016" y="274638"/>
            <a:ext cx="2285984" cy="6083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Pink Floyd,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Ummagumma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1969 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New\Desktop\ΜΑΘΗΜΑΤΑ ΑΣΚΤ\ΔΙΕΙΚΟΝΙΚΟΤΗΤΑ ΣΤΗΝ ΕΙΚΟΝΟΓΡΑΦΗΜΕΝΗ ΑΦΗΓΗΣΗ - 2021\ΕΙΚΟΝΕΣ 1ο ΜΑΘΗΜΑ\img_67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6572264" cy="4929199"/>
          </a:xfrm>
          <a:prstGeom prst="rect">
            <a:avLst/>
          </a:prstGeom>
          <a:noFill/>
        </p:spPr>
      </p:pic>
      <p:pic>
        <p:nvPicPr>
          <p:cNvPr id="13316" name="Picture 4" descr="C:\Users\New\Desktop\ΜΑΘΗΜΑΤΑ ΑΣΚΤ\ΔΙΕΙΚΟΝΙΚΟΤΗΤΑ ΣΤΗΝ ΕΙΚΟΝΟΓΡΑΦΗΜΕΝΗ ΑΦΗΓΗΣΗ - 2021\ΕΙΚΟΝΕΣ 1ο ΜΑΘΗΜΑ\img_6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46" y="3286124"/>
            <a:ext cx="2357454" cy="3143272"/>
          </a:xfrm>
          <a:prstGeom prst="rect">
            <a:avLst/>
          </a:prstGeom>
          <a:noFill/>
        </p:spPr>
      </p:pic>
      <p:sp>
        <p:nvSpPr>
          <p:cNvPr id="7" name="6 - Δεξιό βέλος"/>
          <p:cNvSpPr/>
          <p:nvPr/>
        </p:nvSpPr>
        <p:spPr>
          <a:xfrm rot="1268684">
            <a:off x="2581772" y="5210043"/>
            <a:ext cx="4274093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0" y="5286388"/>
            <a:ext cx="4572000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Giotto, </a:t>
            </a: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Τρίπτυχο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Stefaneschi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περ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1320 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l-GR" dirty="0" smtClean="0"/>
              <a:t>Η</a:t>
            </a:r>
            <a:r>
              <a:rPr lang="en-US" dirty="0" smtClean="0"/>
              <a:t>,</a:t>
            </a:r>
            <a:r>
              <a:rPr lang="el-GR" dirty="0" smtClean="0"/>
              <a:t> μυστικιστικής και νοσταλγικής χροιάς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l-GR" dirty="0" err="1" smtClean="0"/>
              <a:t>Aura</a:t>
            </a:r>
            <a:r>
              <a:rPr lang="el-GR" dirty="0" smtClean="0"/>
              <a:t> του </a:t>
            </a:r>
            <a:r>
              <a:rPr lang="el-GR" dirty="0" err="1" smtClean="0"/>
              <a:t>Walter</a:t>
            </a:r>
            <a:r>
              <a:rPr lang="el-GR" dirty="0" smtClean="0"/>
              <a:t> </a:t>
            </a:r>
            <a:r>
              <a:rPr lang="el-GR" dirty="0" err="1" smtClean="0"/>
              <a:t>Benjamin</a:t>
            </a:r>
            <a:r>
              <a:rPr lang="el-GR" dirty="0" smtClean="0"/>
              <a:t>, την εποχή της μηχανικής </a:t>
            </a:r>
            <a:r>
              <a:rPr lang="el-GR" dirty="0" err="1" smtClean="0"/>
              <a:t>αναπαραγωγιμότητας</a:t>
            </a:r>
            <a:r>
              <a:rPr lang="el-GR" dirty="0" smtClean="0"/>
              <a:t> του έργου τέχνης, έχει δώσει τη θέση της στην έννοια του απολύτως άυλου, του έργου τέχνης που “δεν υπάρχει” ως πρωτότυπο. </a:t>
            </a:r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 descr="C:\Users\New\Desktop\ΜΑΘΗΜΑΤΑ ΑΣΚΤ\ΔΙΕΙΚΟΝΙΚΟΤΗΤΑ ΣΤΗΝ ΕΙΚΟΝΟΓΡΑΦΗΜΕΝΗ ΑΦΗΓΗΣΗ - 2021\ΕΙΚΟΝΕΣ 1ο ΜΑΘΗΜΑ\print-gallery-esche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6786610" cy="6820543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7286644" y="1571612"/>
            <a:ext cx="1857356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 C. Escher,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Print Gallery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1956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https://auralcrave.com/en/2017/10/29/la-gallery-of-prints-of-escher-the-painting-that-just-the-computer-managed-to-finish/</a:t>
            </a:r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8307" name="Picture 3" descr="C:\Users\New\Desktop\ΜΑΘΗΜΑΤΑ ΑΣΚΤ\ΔΙΕΙΚΟΝΙΚΟΤΗΤΑ ΣΤΗΝ ΕΙΚΟΝΟΓΡΑΦΗΜΕΝΗ ΑΦΗΓΗΣΗ - 2021\ΕΙΚΟΝΕΣ 1ο ΜΑΘΗΜΑ\e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4871"/>
            <a:ext cx="9144000" cy="6443661"/>
          </a:xfrm>
          <a:prstGeom prst="rect">
            <a:avLst/>
          </a:prstGeom>
          <a:noFill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Paul Kirchner, 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Bus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1987  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6745935" y="6324055"/>
            <a:ext cx="325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,</a:t>
            </a:r>
            <a:endParaRPr lang="el-G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ew\Desktop\ΜΑΘΗΜΑΤΑ ΑΣΚΤ\ΔΙΕΙΚΟΝΙΚΟΤΗΤΑ ΣΤΗΝ ΕΙΚΟΝΟΓΡΑΦΗΜΕΝΗ ΑΦΗΓΗΣΗ - 2021\ΒΙΒΛΙΟΘΗΚΗ ΜΠΟΡΧΕΣ\μπορχες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0"/>
            <a:ext cx="4643470" cy="6767585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5857884" y="5715000"/>
            <a:ext cx="2971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Manara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1984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1" name="Picture 1" descr="C:\Users\New\Desktop\ΜΑΘΗΜΑΤΑ ΑΣΚΤ\ΔΙΕΙΚΟΝΙΚΟΤΗΤΑ ΣΤΗΝ ΕΙΚΟΝΟΓΡΑΦΗΜΕΝΗ ΑΦΗΓΗΣΗ - 2021\ΕΙΚΟΝΕΣ 1ο ΜΑΘΗΜΑ\wlvd69dbl4q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66675"/>
            <a:ext cx="9144001" cy="672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6260" name="Picture 4" descr="C:\Users\New\Desktop\ΜΑΘΗΜΑΤΑ ΑΣΚΤ\ΔΙΕΙΚΟΝΙΚΟΤΗΤΑ ΣΤΗΝ ΕΙΚΟΝΟΓΡΑΦΗΜΕΝΗ ΑΦΗΓΗΣΗ - 2021\ΕΙΚΟΝΕΣ 1ο ΜΑΘΗΜΑ\2df0347cc9aa33facfed881d9d8b360e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-18695"/>
            <a:ext cx="5214974" cy="6876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7282" name="Picture 2" descr="C:\Users\New\Desktop\ΜΑΘΗΜΑΤΑ ΑΣΚΤ\ΔΙΕΙΚΟΝΙΚΟΤΗΤΑ ΣΤΗΝ ΕΙΚΟΝΟΓΡΑΦΗΜΕΝΗ ΑΦΗΓΗΣΗ - 2021\ΕΙΚΟΝΕΣ 1ο ΜΑΘΗΜΑ\tumblr_plebxmyiUC1txeruoo1_r1_400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4572032" cy="6858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ew\Desktop\ΜΑΘΗΜΑΤΑ ΑΣΚΤ\ΔΙΕΙΚΟΝΙΚΟΤΗΤΑ ΣΤΗΝ ΕΙΚΟΝΟΓΡΑΦΗΜΕΝΗ ΑΦΗΓΗΣΗ - 2021\ΕΙΚΟΝΕΣ 1ο ΜΑΘΗΜΑ\Milo Manara Μπορχες\62fbb910-8e9c-4977-b9de-f2c5074fab37-1370x204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606675" cy="6858001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4429124" y="4714884"/>
            <a:ext cx="4714876" cy="2143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 C. Escher,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Hand with a Reflecting Sphere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1935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ew\Desktop\ΜΑΘΗΜΑΤΑ ΑΣΚΤ\ΔΙΕΙΚΟΝΙΚΟΤΗΤΑ ΣΤΗΝ ΕΙΚΟΝΟΓΡΑΦΗΜΕΝΗ ΑΦΗΓΗΣΗ - 2021\ΕΙΚΟΝΕΣ 1ο ΜΑΘΗΜΑ\Die_Elster_auf_dem_Gal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824"/>
            <a:ext cx="7643834" cy="6796950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7643834" y="500042"/>
            <a:ext cx="1500166" cy="6357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Pieter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Bruegel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Elder,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Magpie on the Gallows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1568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ew\Desktop\Διδακτορικό από Γραμέλη\ΠΑΡΑΔΟΤΕΑ ΔΙΔΑΚΤΟΡΙΚΟΥ\ΕΙΚΟΝΕΣ\εικόνα 3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40705" cy="6858000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5572132" y="285728"/>
            <a:ext cx="3571868" cy="5811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 C. Escher,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Ascending and Descending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1960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5778" name="Picture 2" descr="C:\Users\New\Desktop\ΜΑΘΗΜΑΤΑ ΑΣΚΤ\ΔΙΕΙΚΟΝΙΚΟΤΗΤΑ ΣΤΗΝ ΕΙΚΟΝΟΓΡΑΦΗΜΕΝΗ ΑΦΗΓΗΣΗ - 2021\ΕΙΚΟΝΕΣ 1ο ΜΑΘΗΜΑ\72fcc9147a47eba7bf88940249c78e9a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-1"/>
            <a:ext cx="8501122" cy="6375843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357958"/>
            <a:ext cx="91440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Ryan Gander,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 Need a Meaning I Can Memorize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2012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Simpsons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1993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 descr="2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666549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7826" name="Picture 2" descr="C:\Users\New\Desktop\ΜΑΘΗΜΑΤΑ ΑΣΚΤ\ΔΙΕΙΚΟΝΙΚΟΤΗΤΑ ΣΤΗΝ ΕΙΚΟΝΟΓΡΑΦΗΜΕΝΗ ΑΦΗΓΗΣΗ - 2021\ΕΙΚΟΝΕΣ 1ο ΜΑΘΗΜΑ\ddc44d729744b47c11ff9d246a1a6a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4664" y="0"/>
            <a:ext cx="8464031" cy="6357958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Simpsons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2007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0" y="6429396"/>
            <a:ext cx="9144000" cy="428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Giovanni Battista Piranesi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The Gothic Arch (Imaginary Prisons), </a:t>
            </a: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1761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6" name="Picture 4" descr="https://upload.wikimedia.org/wikipedia/commons/0/0b/Giovanni_Battista_Piranesi_-_Le_Carceri_d%27Invenzione_-_Second_Edition_-_1761_-_14_-_The_Gothic_Arc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-50279"/>
            <a:ext cx="8358246" cy="6444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New\Desktop\ΜΑΘΗΜΑΤΑ ΑΣΚΤ\ΔΙΕΙΚΟΝΙΚΟΤΗΤΑ ΣΤΗΝ ΕΙΚΟΝΟΓΡΑΦΗΜΕΝΗ ΑΦΗΓΗΣΗ - 2021\ΕΙΚΟΝΕΣ 1ο ΜΑΘΗΜΑ\stai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152"/>
            <a:ext cx="6948516" cy="6864152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 noGrp="1"/>
          </p:cNvSpPr>
          <p:nvPr>
            <p:ph idx="1"/>
          </p:nvPr>
        </p:nvSpPr>
        <p:spPr>
          <a:xfrm>
            <a:off x="6929454" y="1571612"/>
            <a:ext cx="2214546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 C. Escher,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Relativity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1953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ΑΣΚΤ\ΜΑΘΗΜΑΤΑ ΑΣΚΤ\ΔΙΕΙΚΟΝΙΚΟΤΗΤΑ ΣΤΗΝ ΕΙΚΟΝΟΓΡΑΦΗΜΕΝΗ ΑΦΗΓΗΣΗ - 2021\ΕΙΚΟΝΕΣ 3ο ΜΑΘΗΜΑ\Little_Nemo_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868" y="0"/>
            <a:ext cx="4471036" cy="6858000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2285992"/>
            <a:ext cx="3643306" cy="4572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Eric </a:t>
            </a:r>
            <a:r>
              <a:rPr kumimoji="0" lang="en-US" sz="20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Shanower</a:t>
            </a: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Gabriel Rodriguez,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Nelson Daniel,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 smtClean="0">
                <a:latin typeface="+mj-lt"/>
                <a:ea typeface="+mj-ea"/>
                <a:cs typeface="+mj-cs"/>
              </a:rPr>
              <a:t>Little </a:t>
            </a:r>
            <a:r>
              <a:rPr lang="en-US" sz="2000" i="1" dirty="0" err="1" smtClean="0">
                <a:latin typeface="+mj-lt"/>
                <a:ea typeface="+mj-ea"/>
                <a:cs typeface="+mj-cs"/>
              </a:rPr>
              <a:t>Nemo</a:t>
            </a:r>
            <a:r>
              <a:rPr lang="en-US" sz="2000" i="1" dirty="0" smtClean="0">
                <a:latin typeface="+mj-lt"/>
                <a:ea typeface="+mj-ea"/>
                <a:cs typeface="+mj-cs"/>
              </a:rPr>
              <a:t> Returns in </a:t>
            </a:r>
            <a:r>
              <a:rPr lang="en-US" sz="2000" i="1" dirty="0" err="1" smtClean="0">
                <a:latin typeface="+mj-lt"/>
                <a:ea typeface="+mj-ea"/>
                <a:cs typeface="+mj-cs"/>
              </a:rPr>
              <a:t>Slumberland</a:t>
            </a:r>
            <a:r>
              <a:rPr lang="en-US" sz="2000" i="1" dirty="0" smtClean="0"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014  </a:t>
            </a:r>
            <a:endParaRPr kumimoji="0" lang="el-GR" sz="20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ΑΣΚΤ\ΜΑΘΗΜΑΤΑ ΑΣΚΤ\ΔΙΕΙΚΟΝΙΚΟΤΗΤΑ ΣΤΗΝ ΕΙΚΟΝΟΓΡΑΦΗΜΕΝΗ ΑΦΗΓΗΣΗ - 2021\ΕΙΚΟΝΕΣ 3ο ΜΑΘΗΜΑ\tumblr_ngw6fjgzcz1rl69coo1_1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-44580"/>
            <a:ext cx="4429156" cy="6902580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2285992"/>
            <a:ext cx="3643306" cy="4572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Eric </a:t>
            </a:r>
            <a:r>
              <a:rPr kumimoji="0" lang="en-US" sz="20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Shanower</a:t>
            </a: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Gabriel Rodriguez,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Nelson Daniel,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 smtClean="0">
                <a:latin typeface="+mj-lt"/>
                <a:ea typeface="+mj-ea"/>
                <a:cs typeface="+mj-cs"/>
              </a:rPr>
              <a:t>Little </a:t>
            </a:r>
            <a:r>
              <a:rPr lang="en-US" sz="2000" i="1" dirty="0" err="1" smtClean="0">
                <a:latin typeface="+mj-lt"/>
                <a:ea typeface="+mj-ea"/>
                <a:cs typeface="+mj-cs"/>
              </a:rPr>
              <a:t>Nemo</a:t>
            </a:r>
            <a:r>
              <a:rPr lang="en-US" sz="2000" i="1" dirty="0" smtClean="0">
                <a:latin typeface="+mj-lt"/>
                <a:ea typeface="+mj-ea"/>
                <a:cs typeface="+mj-cs"/>
              </a:rPr>
              <a:t> Returns in </a:t>
            </a:r>
            <a:r>
              <a:rPr lang="en-US" sz="2000" i="1" dirty="0" err="1" smtClean="0">
                <a:latin typeface="+mj-lt"/>
                <a:ea typeface="+mj-ea"/>
                <a:cs typeface="+mj-cs"/>
              </a:rPr>
              <a:t>Slumberland</a:t>
            </a:r>
            <a:r>
              <a:rPr lang="en-US" sz="2000" i="1" dirty="0" smtClean="0"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014  </a:t>
            </a:r>
            <a:endParaRPr kumimoji="0" lang="el-GR" sz="20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ΑΣΚΤ\ΜΑΘΗΜΑΤΑ ΑΣΚΤ\ΔΙΕΙΚΟΝΙΚΟΤΗΤΑ ΣΤΗΝ ΕΙΚΟΝΟΓΡΑΦΗΜΕΝΗ ΑΦΗΓΗΣΗ - 2021\ΕΙΚΟΝΕΣ 3ο ΜΑΘΗΜΑ\tumblr_ngw6fjgzcz1rl69coo4_12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14744" y="0"/>
            <a:ext cx="4357718" cy="6808505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2285992"/>
            <a:ext cx="3643306" cy="4572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Eric </a:t>
            </a:r>
            <a:r>
              <a:rPr kumimoji="0" lang="en-US" sz="20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Shanower</a:t>
            </a: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Gabriel Rodriguez,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Nelson Daniel,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 smtClean="0">
                <a:latin typeface="+mj-lt"/>
                <a:ea typeface="+mj-ea"/>
                <a:cs typeface="+mj-cs"/>
              </a:rPr>
              <a:t>Little </a:t>
            </a:r>
            <a:r>
              <a:rPr lang="en-US" sz="2000" i="1" dirty="0" err="1" smtClean="0">
                <a:latin typeface="+mj-lt"/>
                <a:ea typeface="+mj-ea"/>
                <a:cs typeface="+mj-cs"/>
              </a:rPr>
              <a:t>Nemo</a:t>
            </a:r>
            <a:r>
              <a:rPr lang="en-US" sz="2000" i="1" dirty="0" smtClean="0">
                <a:latin typeface="+mj-lt"/>
                <a:ea typeface="+mj-ea"/>
                <a:cs typeface="+mj-cs"/>
              </a:rPr>
              <a:t> Returns in </a:t>
            </a:r>
            <a:r>
              <a:rPr lang="en-US" sz="2000" i="1" dirty="0" err="1" smtClean="0">
                <a:latin typeface="+mj-lt"/>
                <a:ea typeface="+mj-ea"/>
                <a:cs typeface="+mj-cs"/>
              </a:rPr>
              <a:t>Slumberland</a:t>
            </a:r>
            <a:r>
              <a:rPr lang="en-US" sz="2000" i="1" dirty="0" smtClean="0"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014  </a:t>
            </a:r>
            <a:endParaRPr kumimoji="0" lang="el-GR" sz="20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New\Desktop\ΜΑΘΗΜΑΤΑ ΑΣΚΤ\ΔΙΕΙΚΟΝΙΚΟΤΗΤΑ ΣΤΗΝ ΕΙΚΟΝΟΓΡΑΦΗΜΕΝΗ ΑΦΗΓΗΣΗ - 2021\ΕΙΚΟΝΕΣ 1ο ΜΑΘΗΜΑ\hardtim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4429156" cy="6768725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 noGrp="1"/>
          </p:cNvSpPr>
          <p:nvPr>
            <p:ph idx="1"/>
          </p:nvPr>
        </p:nvSpPr>
        <p:spPr>
          <a:xfrm>
            <a:off x="5143504" y="0"/>
            <a:ext cx="35719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Steve Gerber, Brian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Hurtt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Hard Time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#6,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2004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250" cy="1522413"/>
          </a:xfrm>
          <a:prstGeom prst="rect">
            <a:avLst/>
          </a:prstGeom>
          <a:noFill/>
        </p:spPr>
      </p:pic>
      <p:pic>
        <p:nvPicPr>
          <p:cNvPr id="310275" name="Picture 3" descr="2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775" y="0"/>
            <a:ext cx="57467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5286412" cy="690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- Τίτλος"/>
          <p:cNvSpPr txBox="1">
            <a:spLocks noGrp="1"/>
          </p:cNvSpPr>
          <p:nvPr>
            <p:ph idx="1"/>
          </p:nvPr>
        </p:nvSpPr>
        <p:spPr>
          <a:xfrm>
            <a:off x="5500694" y="0"/>
            <a:ext cx="3643306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Paolo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Eleuteri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Serpieri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, </a:t>
            </a:r>
            <a:r>
              <a:rPr lang="en-US" sz="2400" i="1" dirty="0" err="1" smtClean="0">
                <a:latin typeface="+mj-lt"/>
                <a:ea typeface="+mj-ea"/>
                <a:cs typeface="+mj-cs"/>
              </a:rPr>
              <a:t>Creatura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1990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l-GR" sz="2000" dirty="0"/>
          </a:p>
          <a:p>
            <a:pPr>
              <a:lnSpc>
                <a:spcPct val="90000"/>
              </a:lnSpc>
            </a:pPr>
            <a:r>
              <a:rPr lang="el-GR" sz="2400" dirty="0"/>
              <a:t>Την εποχή του “τέλους των μεγάλων αφηγήσεων” (</a:t>
            </a:r>
            <a:r>
              <a:rPr lang="el-GR" sz="2400" dirty="0" err="1"/>
              <a:t>Lyotard</a:t>
            </a:r>
            <a:r>
              <a:rPr lang="el-GR" sz="2400" dirty="0"/>
              <a:t>), του “τέλους της ιστορίας” (</a:t>
            </a:r>
            <a:r>
              <a:rPr lang="el-GR" sz="2400" dirty="0" err="1"/>
              <a:t>Fukuyama</a:t>
            </a:r>
            <a:r>
              <a:rPr lang="el-GR" sz="2400" dirty="0"/>
              <a:t>), του “θανάτου του Θεού” (</a:t>
            </a:r>
            <a:r>
              <a:rPr lang="el-GR" sz="2400" dirty="0" err="1"/>
              <a:t>Nietsche</a:t>
            </a:r>
            <a:r>
              <a:rPr lang="el-GR" sz="2400" dirty="0"/>
              <a:t>), του “θανάτου του συγγραφέα” (</a:t>
            </a:r>
            <a:r>
              <a:rPr lang="el-GR" sz="2400" dirty="0" err="1"/>
              <a:t>Foucault</a:t>
            </a:r>
            <a:r>
              <a:rPr lang="el-GR" sz="2400" dirty="0"/>
              <a:t>, </a:t>
            </a:r>
            <a:r>
              <a:rPr lang="el-GR" sz="2400" dirty="0" err="1"/>
              <a:t>Barthes</a:t>
            </a:r>
            <a:r>
              <a:rPr lang="el-GR" sz="2400" dirty="0"/>
              <a:t>), της </a:t>
            </a:r>
            <a:r>
              <a:rPr lang="el-GR" sz="2400" dirty="0" smtClean="0"/>
              <a:t>(μεσσιανικής</a:t>
            </a:r>
            <a:r>
              <a:rPr lang="en-US" sz="2400" dirty="0" smtClean="0"/>
              <a:t>;</a:t>
            </a:r>
            <a:r>
              <a:rPr lang="el-GR" sz="2400" dirty="0" smtClean="0"/>
              <a:t>) </a:t>
            </a:r>
            <a:r>
              <a:rPr lang="el-GR" sz="2400" dirty="0"/>
              <a:t>έλευσης του τέλους της τέχνης (</a:t>
            </a:r>
            <a:r>
              <a:rPr lang="el-GR" sz="2400" dirty="0" err="1"/>
              <a:t>Hegel</a:t>
            </a:r>
            <a:r>
              <a:rPr lang="el-GR" sz="2400" dirty="0"/>
              <a:t>), το έργο τέχνης ως πολλαπλότητα, ανατροφοδοτείται, γεννιέται και πεθαίνει κάθε μέρα από κάθε διάδοχό του.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250" cy="1522413"/>
          </a:xfrm>
          <a:prstGeom prst="rect">
            <a:avLst/>
          </a:prstGeom>
          <a:noFill/>
        </p:spPr>
      </p:pic>
      <p:pic>
        <p:nvPicPr>
          <p:cNvPr id="312325" name="Picture 5" descr="2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692150"/>
            <a:ext cx="7451725" cy="6165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7" name="Picture 3" descr="2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8358246" cy="6269574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 noGrp="1"/>
          </p:cNvSpPr>
          <p:nvPr>
            <p:ph idx="1"/>
          </p:nvPr>
        </p:nvSpPr>
        <p:spPr>
          <a:xfrm>
            <a:off x="0" y="6286520"/>
            <a:ext cx="9144000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smtClean="0">
                <a:latin typeface="+mj-lt"/>
                <a:ea typeface="+mj-ea"/>
                <a:cs typeface="+mj-cs"/>
              </a:rPr>
              <a:t>The Simpsons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, 1994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8850" name="Picture 2" descr="C:\Users\New\Desktop\ΜΑΘΗΜΑΤΑ ΑΣΚΤ\ΔΙΕΙΚΟΝΙΚΟΤΗΤΑ ΣΤΗΝ ΕΙΚΟΝΟΓΡΑΦΗΜΕΝΗ ΑΦΗΓΗΣΗ - 2021\ΕΙΚΟΝΕΣ 1ο ΜΑΘΗΜΑ\Mcescher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572528" cy="6429396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429396"/>
            <a:ext cx="9144000" cy="428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Family Guy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2007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0899" name="Picture 3" descr="C:\Users\New\Desktop\ΜΑΘΗΜΑΤΑ ΑΣΚΤ\ΔΙΕΙΚΟΝΙΚΟΤΗΤΑ ΣΤΗΝ ΕΙΚΟΝΟΓΡΑΦΗΜΕΝΗ ΑΦΗΓΗΣΗ - 2021\ΕΙΚΟΝΕΣ 1ο ΜΑΘΗΜΑ\2b8a333dd318f55bb729f25ca7b48bd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396" y="0"/>
            <a:ext cx="8557434" cy="6500813"/>
          </a:xfrm>
          <a:prstGeom prst="rect">
            <a:avLst/>
          </a:prstGeom>
          <a:noFill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Futurama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1999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1" name="Picture 3" descr="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7425" y="0"/>
            <a:ext cx="5616575" cy="6858000"/>
          </a:xfrm>
          <a:prstGeom prst="rect">
            <a:avLst/>
          </a:prstGeom>
          <a:noFill/>
        </p:spPr>
      </p:pic>
      <p:sp>
        <p:nvSpPr>
          <p:cNvPr id="4" name="1 - Τίτλος"/>
          <p:cNvSpPr txBox="1">
            <a:spLocks noGrp="1"/>
          </p:cNvSpPr>
          <p:nvPr>
            <p:ph idx="1"/>
          </p:nvPr>
        </p:nvSpPr>
        <p:spPr>
          <a:xfrm>
            <a:off x="0" y="0"/>
            <a:ext cx="3571868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Rick Trembles,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smtClean="0">
                <a:latin typeface="+mj-lt"/>
                <a:ea typeface="+mj-ea"/>
                <a:cs typeface="+mj-cs"/>
              </a:rPr>
              <a:t>Motion Picture Purgatory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2002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250" cy="1522413"/>
          </a:xfrm>
          <a:prstGeom prst="rect">
            <a:avLst/>
          </a:prstGeom>
          <a:noFill/>
        </p:spPr>
      </p:pic>
      <p:pic>
        <p:nvPicPr>
          <p:cNvPr id="315395" name="Picture 3" descr="2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411163"/>
            <a:ext cx="7380287" cy="6446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250" cy="1522413"/>
          </a:xfrm>
          <a:prstGeom prst="rect">
            <a:avLst/>
          </a:prstGeom>
          <a:noFill/>
        </p:spPr>
      </p:pic>
      <p:pic>
        <p:nvPicPr>
          <p:cNvPr id="317443" name="Picture 3" descr="2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0"/>
            <a:ext cx="61658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250" cy="1522413"/>
          </a:xfrm>
          <a:prstGeom prst="rect">
            <a:avLst/>
          </a:prstGeom>
          <a:noFill/>
        </p:spPr>
      </p:pic>
      <p:pic>
        <p:nvPicPr>
          <p:cNvPr id="318467" name="Picture 3" descr="26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-28575"/>
            <a:ext cx="7451725" cy="6886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250" cy="1522413"/>
          </a:xfrm>
          <a:prstGeom prst="rect">
            <a:avLst/>
          </a:prstGeom>
          <a:noFill/>
        </p:spPr>
      </p:pic>
      <p:pic>
        <p:nvPicPr>
          <p:cNvPr id="320515" name="Picture 3" descr="26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8288" y="0"/>
            <a:ext cx="63087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7042" name="Picture 2" descr="C:\Users\New\Desktop\ΜΑΘΗΜΑΤΑ ΑΣΚΤ\ΔΙΕΙΚΟΝΙΚΟΤΗΤΑ ΣΤΗΝ ΕΙΚΟΝΟΓΡΑΦΗΜΕΝΗ ΑΦΗΓΗΣΗ - 2021\ΕΙΚΟΝΕΣ 1ο ΜΑΘΗΜΑ\sky-and-water-i.jpg!Larg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0826"/>
            <a:ext cx="7000892" cy="6796982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6929454" y="3500439"/>
            <a:ext cx="2214546" cy="3357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 C. Escher,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Sky and Water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1938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57826"/>
          </a:xfrm>
        </p:spPr>
        <p:txBody>
          <a:bodyPr>
            <a:normAutofit fontScale="90000"/>
          </a:bodyPr>
          <a:lstStyle/>
          <a:p>
            <a:pPr algn="l"/>
            <a:r>
              <a:rPr lang="el-GR" dirty="0" smtClean="0"/>
              <a:t>Πόσες εικόνες χωράνε σε μια εικόνα </a:t>
            </a:r>
            <a:r>
              <a:rPr lang="en-US" dirty="0" smtClean="0"/>
              <a:t>;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sz="2700" dirty="0" smtClean="0"/>
              <a:t>Η «Ιδιωτική Πινακοθήκη» του Ζωρζ </a:t>
            </a:r>
            <a:r>
              <a:rPr lang="el-GR" sz="2700" dirty="0" err="1" smtClean="0"/>
              <a:t>Περέκ</a:t>
            </a:r>
            <a:r>
              <a:rPr lang="el-GR" sz="2700" dirty="0" smtClean="0"/>
              <a:t> (1979)</a:t>
            </a:r>
            <a:br>
              <a:rPr lang="el-GR" sz="2700" dirty="0" smtClean="0"/>
            </a:br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2700" dirty="0" smtClean="0"/>
              <a:t>Το «Άγνωστο Αριστούργημα» του </a:t>
            </a:r>
            <a:r>
              <a:rPr lang="el-GR" sz="2700" dirty="0" err="1" smtClean="0"/>
              <a:t>Ονορέ</a:t>
            </a:r>
            <a:r>
              <a:rPr lang="el-GR" sz="2700" dirty="0" smtClean="0"/>
              <a:t> ντε </a:t>
            </a:r>
            <a:r>
              <a:rPr lang="el-GR" sz="2700" dirty="0" err="1" smtClean="0"/>
              <a:t>Μπαλζάκ</a:t>
            </a:r>
            <a:r>
              <a:rPr lang="el-GR" sz="2700" dirty="0" smtClean="0"/>
              <a:t> (1831)</a:t>
            </a:r>
            <a:br>
              <a:rPr lang="el-GR" sz="2700" dirty="0" smtClean="0"/>
            </a:br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2700" dirty="0" smtClean="0"/>
              <a:t>Οι πίνακες του Τζιοβάνι Πάολο </a:t>
            </a:r>
            <a:r>
              <a:rPr lang="el-GR" sz="2700" dirty="0" err="1" smtClean="0"/>
              <a:t>Πανίνι</a:t>
            </a:r>
            <a:r>
              <a:rPr lang="en-US" sz="2700" dirty="0" smtClean="0"/>
              <a:t> (18</a:t>
            </a:r>
            <a:r>
              <a:rPr lang="el-GR" sz="2700" baseline="30000" dirty="0" err="1" smtClean="0"/>
              <a:t>ος</a:t>
            </a:r>
            <a:r>
              <a:rPr lang="el-GR" sz="2700" dirty="0" smtClean="0"/>
              <a:t> αι.)</a:t>
            </a:r>
            <a:br>
              <a:rPr lang="el-GR" sz="2700" dirty="0" smtClean="0"/>
            </a:br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2700" dirty="0" smtClean="0"/>
              <a:t/>
            </a:r>
            <a:br>
              <a:rPr lang="el-GR" sz="2700" dirty="0" smtClean="0"/>
            </a:br>
            <a:endParaRPr lang="el-GR" sz="27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5000612"/>
            <a:ext cx="9144000" cy="185738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l-GR" sz="16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l-GR" sz="1600" dirty="0" smtClean="0"/>
              <a:t> </a:t>
            </a: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New\Desktop\ΜΑΘΗΜΑΤΑ ΑΣΚΤ\ΔΙΕΙΚΟΝΙΚΟΤΗΤΑ ΣΤΗΝ ΕΙΚΟΝΟΓΡΑΦΗΜΕΝΗ ΑΦΗΓΗΣΗ - 2021\ΕΙΚΟΝΕΣ 1ο ΜΑΘΗΜΑ\geese and fish in oil_c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6793"/>
            <a:ext cx="4643469" cy="6841207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6929454" y="3500439"/>
            <a:ext cx="2214546" cy="3357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Bob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Staake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smtClean="0">
                <a:latin typeface="+mj-lt"/>
                <a:ea typeface="+mj-ea"/>
                <a:cs typeface="+mj-cs"/>
              </a:rPr>
              <a:t>New Yorker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2010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6018" name="Picture 2" descr="C:\Users\New\Desktop\ΜΑΘΗΜΑΤΑ ΑΣΚΤ\ΔΙΕΙΚΟΝΙΚΟΤΗΤΑ ΣΤΗΝ ΕΙΚΟΝΟΓΡΑΦΗΜΕΝΗ ΑΦΗΓΗΣΗ - 2021\ΕΙΚΟΝΕΣ 1ο ΜΑΘΗΜΑ\wallpapertip_escher-wallpaper_23577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5360701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5761061"/>
            <a:ext cx="9144000" cy="1096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 C. Escher,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Day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Night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1938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9874" name="Picture 2" descr="C:\Users\New\Desktop\ΜΑΘΗΜΑΤΑ ΑΣΚΤ\ΔΙΕΙΚΟΝΙΚΟΤΗΤΑ ΣΤΗΝ ΕΙΚΟΝΟΓΡΑΦΗΜΕΝΗ ΑΦΗΓΗΣΗ - 2021\ΕΙΚΟΝΕΣ 1ο ΜΑΘΗΜΑ\simpsons-escher-s21e12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818" y="285728"/>
            <a:ext cx="9124182" cy="4420411"/>
          </a:xfrm>
          <a:prstGeom prst="rect">
            <a:avLst/>
          </a:prstGeom>
          <a:noFill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0" y="6286520"/>
            <a:ext cx="9144000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Simpsons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2015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F:\ΑΣΚΤ\ΜΑΘΗΜΑΤΑ ΑΣΚΤ\ΔΙΕΙΚΟΝΙΚΟΤΗΤΑ ΣΤΗΝ ΕΙΚΟΝΟΓΡΑΦΗΜΕΝΗ ΑΦΗΓΗΣΗ - 2021\ΕΙΚΟΝΕΣ 3ο ΜΑΘΗΜΑ\tumblr_ngw6fjgzcz1rl69coo6_1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13931" cy="1714488"/>
          </a:xfrm>
          <a:prstGeom prst="rect">
            <a:avLst/>
          </a:prstGeom>
          <a:noFill/>
        </p:spPr>
      </p:pic>
      <p:pic>
        <p:nvPicPr>
          <p:cNvPr id="4103" name="Picture 7" descr="F:\ΑΣΚΤ\ΜΑΘΗΜΑΤΑ ΑΣΚΤ\ΔΙΕΙΚΟΝΙΚΟΤΗΤΑ ΣΤΗΝ ΕΙΚΟΝΟΓΡΑΦΗΜΕΝΗ ΑΦΗΓΗΣΗ - 2021\ΕΙΚΟΝΕΣ 3ο ΜΑΘΗΜΑ\tumblr_ngw6fjgzcz1rl69coo7_1280 (1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1714488"/>
            <a:ext cx="5500693" cy="1641612"/>
          </a:xfrm>
          <a:prstGeom prst="rect">
            <a:avLst/>
          </a:prstGeom>
          <a:noFill/>
        </p:spPr>
      </p:pic>
      <p:pic>
        <p:nvPicPr>
          <p:cNvPr id="4104" name="Picture 8" descr="F:\ΑΣΚΤ\ΜΑΘΗΜΑΤΑ ΑΣΚΤ\ΔΙΕΙΚΟΝΙΚΟΤΗΤΑ ΣΤΗΝ ΕΙΚΟΝΟΓΡΑΦΗΜΕΝΗ ΑΦΗΓΗΣΗ - 2021\ΕΙΚΟΝΕΣ 3ο ΜΑΘΗΜΑ\tumblr_ngw6fjgzcz1rl69coo8_12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2"/>
            <a:ext cx="5500694" cy="1645911"/>
          </a:xfrm>
          <a:prstGeom prst="rect">
            <a:avLst/>
          </a:prstGeom>
          <a:noFill/>
        </p:spPr>
      </p:pic>
      <p:pic>
        <p:nvPicPr>
          <p:cNvPr id="4105" name="Picture 9" descr="F:\ΑΣΚΤ\ΜΑΘΗΜΑΤΑ ΑΣΚΤ\ΔΙΕΙΚΟΝΙΚΟΤΗΤΑ ΣΤΗΝ ΕΙΚΟΝΟΓΡΑΦΗΜΕΝΗ ΑΦΗΓΗΣΗ - 2021\ΕΙΚΟΝΕΣ 3ο ΜΑΘΗΜΑ\tumblr_ngw6fjgzcz1rl69coo9_12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000636"/>
            <a:ext cx="5500694" cy="1658803"/>
          </a:xfrm>
          <a:prstGeom prst="rect">
            <a:avLst/>
          </a:prstGeom>
          <a:noFill/>
        </p:spPr>
      </p:pic>
      <p:sp>
        <p:nvSpPr>
          <p:cNvPr id="12" name="1 - Τίτλος"/>
          <p:cNvSpPr txBox="1">
            <a:spLocks/>
          </p:cNvSpPr>
          <p:nvPr/>
        </p:nvSpPr>
        <p:spPr>
          <a:xfrm>
            <a:off x="5857884" y="2000240"/>
            <a:ext cx="3286116" cy="4357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Eric </a:t>
            </a:r>
            <a:r>
              <a:rPr kumimoji="0" lang="en-US" sz="20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Shanower</a:t>
            </a: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Gabriel Rodriguez,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Nelson Daniel,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 smtClean="0">
                <a:latin typeface="+mj-lt"/>
                <a:ea typeface="+mj-ea"/>
                <a:cs typeface="+mj-cs"/>
              </a:rPr>
              <a:t>Little </a:t>
            </a:r>
            <a:r>
              <a:rPr lang="en-US" sz="2000" i="1" dirty="0" err="1" smtClean="0">
                <a:latin typeface="+mj-lt"/>
                <a:ea typeface="+mj-ea"/>
                <a:cs typeface="+mj-cs"/>
              </a:rPr>
              <a:t>Nemo</a:t>
            </a:r>
            <a:r>
              <a:rPr lang="en-US" sz="2000" i="1" dirty="0" smtClean="0">
                <a:latin typeface="+mj-lt"/>
                <a:ea typeface="+mj-ea"/>
                <a:cs typeface="+mj-cs"/>
              </a:rPr>
              <a:t> Returns in </a:t>
            </a:r>
            <a:r>
              <a:rPr lang="en-US" sz="2000" i="1" dirty="0" err="1" smtClean="0">
                <a:latin typeface="+mj-lt"/>
                <a:ea typeface="+mj-ea"/>
                <a:cs typeface="+mj-cs"/>
              </a:rPr>
              <a:t>Slumberland</a:t>
            </a:r>
            <a:r>
              <a:rPr lang="en-US" sz="2000" i="1" dirty="0" smtClean="0">
                <a:latin typeface="+mj-lt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014  </a:t>
            </a:r>
            <a:endParaRPr kumimoji="0" lang="el-GR" sz="20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New\Desktop\ΜΑΘΗΜΑΤΑ ΑΣΚΤ\ΔΙΕΙΚΟΝΙΚΟΤΗΤΑ ΣΤΗΝ ΕΙΚΟΝΟΓΡΑΦΗΜΕΝΗ ΑΦΗΓΗΣΗ - 2021\ΕΙΚΟΝΕΣ 1ο ΜΑΘΗΜΑ\madman the jam #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4394208" cy="7290781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 noGrp="1"/>
          </p:cNvSpPr>
          <p:nvPr>
            <p:ph idx="1"/>
          </p:nvPr>
        </p:nvSpPr>
        <p:spPr>
          <a:xfrm>
            <a:off x="4857752" y="642918"/>
            <a:ext cx="4286248" cy="6126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Mike Allred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Bernie </a:t>
            </a:r>
            <a:r>
              <a:rPr kumimoji="0" lang="en-US" sz="2400" b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Mireault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Madman/Jam, 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1998</a:t>
            </a:r>
            <a:endParaRPr kumimoji="0" lang="el-GR" sz="2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New\Desktop\ΜΑΘΗΜΑΤΑ ΑΣΚΤ\ΔΙΕΙΚΟΝΙΚΟΤΗΤΑ ΣΤΗΝ ΕΙΚΟΝΟΓΡΑΦΗΜΕΝΗ ΑΦΗΓΗΣΗ - 2021\ΕΙΚΟΝΕΣ 1ο ΜΑΘΗΜΑ\cyc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0"/>
            <a:ext cx="4143404" cy="6836616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5643570" y="642918"/>
            <a:ext cx="3500430" cy="6126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 C. Escher,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Cycle, 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1938</a:t>
            </a:r>
            <a:endParaRPr kumimoji="0" lang="el-GR" sz="2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New\Desktop\ΜΑΘΗΜΑΤΑ ΑΣΚΤ\ΔΙΕΙΚΟΝΙΚΟΤΗΤΑ ΣΤΗΝ ΕΙΚΟΝΟΓΡΑΦΗΜΕΝΗ ΑΦΗΓΗΣΗ - 2021\ΕΙΚΟΝΕΣ 1ο ΜΑΘΗΜΑ\RCO013_14860761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7686" cy="6876973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4286248" y="5214950"/>
            <a:ext cx="4857752" cy="1643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Mike Allred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Bernie </a:t>
            </a:r>
            <a:r>
              <a:rPr kumimoji="0" lang="en-US" sz="2400" b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Mireault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Madman/Jam, 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1998</a:t>
            </a:r>
            <a:endParaRPr kumimoji="0" lang="el-GR" sz="2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62" name="Picture 2" descr="C:\Users\New\Desktop\ΜΑΘΗΜΑΤΑ ΑΣΚΤ\ΔΙΕΙΚΟΝΙΚΟΤΗΤΑ ΣΤΗΝ ΕΙΚΟΝΟΓΡΑΦΗΜΕΝΗ ΑΦΗΓΗΣΗ - 2021\ΕΙΚΟΝΕΣ 1ο ΜΑΘΗΜΑ\img_07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8358213" cy="6277016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286520"/>
            <a:ext cx="9144000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 C. Escher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lang="en-US" sz="2400" i="1" dirty="0" smtClean="0">
                <a:latin typeface="+mj-lt"/>
                <a:ea typeface="+mj-ea"/>
                <a:cs typeface="+mj-cs"/>
              </a:rPr>
              <a:t>Bond of Union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1956</a:t>
            </a:r>
            <a:endParaRPr kumimoji="0" lang="el-GR" sz="2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3970" name="Picture 2" descr="C:\Users\New\Desktop\ΜΑΘΗΜΑΤΑ ΑΣΚΤ\ΔΙΕΙΚΟΝΙΚΟΤΗΤΑ ΣΤΗΝ ΕΙΚΟΝΟΓΡΑΦΗΜΕΝΗ ΑΦΗΓΗΣΗ - 2021\ΕΙΚΟΝΕΣ 1ο ΜΑΘΗΜΑ\RCO011_14860761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357718" cy="6796167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4286248" y="5214950"/>
            <a:ext cx="4857752" cy="1643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Mike Allred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Bernie </a:t>
            </a:r>
            <a:r>
              <a:rPr kumimoji="0" lang="en-US" sz="2400" b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Mireault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Madman/Jam, 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1998</a:t>
            </a:r>
            <a:endParaRPr kumimoji="0" lang="el-GR" sz="2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1 - Τίτλος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Mike Allred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Bernie </a:t>
            </a:r>
            <a:r>
              <a:rPr kumimoji="0" lang="en-US" sz="2400" b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Mireault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Madman/Jam, 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1998</a:t>
            </a:r>
            <a:endParaRPr kumimoji="0" lang="el-GR" sz="2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0114" name="Picture 2" descr="C:\Users\New\Desktop\ΜΑΘΗΜΑΤΑ ΑΣΚΤ\ΔΙΕΙΚΟΝΙΚΟΤΗΤΑ ΣΤΗΝ ΕΙΚΟΝΟΓΡΑΦΗΜΕΝΗ ΑΦΗΓΗΣΗ - 2021\ΕΙΚΟΝΕΣ 1ο ΜΑΘΗΜΑ\artwork-m-c-escher-monochrome-psychedelic-animals-bird-flying-3d-mobius-strip-wallpaper-preview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4" y="234968"/>
            <a:ext cx="9138456" cy="5146658"/>
          </a:xfrm>
          <a:prstGeom prst="rect">
            <a:avLst/>
          </a:prstGeom>
          <a:noFill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0" y="5214950"/>
            <a:ext cx="9144000" cy="1643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C. Escher, 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Swans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1956</a:t>
            </a:r>
            <a:endParaRPr kumimoji="0" lang="el-GR" sz="2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ew\Desktop\ΜΑΘΗΜΑΤΑ ΑΣΚΤ\ΔΙΕΙΚΟΝΙΚΟΤΗΤΑ ΣΤΗΝ ΕΙΚΟΝΟΓΡΑΦΗΜΕΝΗ ΑΦΗΓΗΣΗ - 2021\ΕΙΚΟΝΕΣ 1ο ΜΑΘΗΜΑ\7ceeef17bc547f04f0686fdbbfc1485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4990"/>
            <a:ext cx="6572296" cy="6872990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6500826" y="274638"/>
            <a:ext cx="2643174" cy="6083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Isabelle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Vernay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Leveque, 1981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1138" name="Picture 2" descr="C:\Users\New\Desktop\ΜΑΘΗΜΑΤΑ ΑΣΚΤ\ΔΙΕΙΚΟΝΙΚΟΤΗΤΑ ΣΤΗΝ ΕΙΚΟΝΟΓΡΑΦΗΜΕΝΗ ΑΦΗΓΗΣΗ - 2021\ΕΙΚΟΝΕΣ 1ο ΜΑΘΗΜΑ\n10054-108-we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5578"/>
            <a:ext cx="6863578" cy="6863578"/>
          </a:xfrm>
          <a:prstGeom prst="rect">
            <a:avLst/>
          </a:prstGeom>
          <a:noFill/>
        </p:spPr>
      </p:pic>
      <p:sp>
        <p:nvSpPr>
          <p:cNvPr id="7" name="1 - Τίτλος"/>
          <p:cNvSpPr txBox="1">
            <a:spLocks/>
          </p:cNvSpPr>
          <p:nvPr/>
        </p:nvSpPr>
        <p:spPr>
          <a:xfrm>
            <a:off x="6858016" y="642918"/>
            <a:ext cx="2285984" cy="6126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 C. Escher,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Mobius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Strip I,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1961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9090" name="Picture 2" descr="C:\Users\New\Desktop\ΜΑΘΗΜΑΤΑ ΑΣΚΤ\ΔΙΕΙΚΟΝΙΚΟΤΗΤΑ ΣΤΗΝ ΕΙΚΟΝΟΓΡΑΦΗΜΕΝΗ ΑΦΗΓΗΣΗ - 2021\ΕΙΚΟΝΕΣ 1ο ΜΑΘΗΜΑ\R2eAvW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9177685" cy="4413012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5214950"/>
            <a:ext cx="9144000" cy="1643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C. Escher,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Mobius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Strip II (Red Ants)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1963</a:t>
            </a:r>
            <a:endParaRPr kumimoji="0" lang="el-GR" sz="2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New\Desktop\ΜΑΘΗΜΑΤΑ ΑΣΚΤ\ΔΙΕΙΚΟΝΙΚΟΤΗΤΑ ΣΤΗΝ ΕΙΚΟΝΟΓΡΑΦΗΜΕΝΗ ΑΦΗΓΗΣΗ - 2021\ΕΙΚΟΝΕΣ 1ο ΜΑΘΗΜΑ\art-gerbil-rodent-vermins-pet_gerbil-graphic_artist-tnun43_low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29420" cy="6879479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6286512" y="642918"/>
            <a:ext cx="2857488" cy="6126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Nunes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M. C. Escher’s Gerbils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4210" name="Picture 2" descr="C:\Users\New\Desktop\ΜΑΘΗΜΑΤΑ ΑΣΚΤ\ΔΙΕΙΚΟΝΙΚΟΤΗΤΑ ΣΤΗΝ ΕΙΚΟΝΟΓΡΑΦΗΜΕΝΗ ΑΦΗΓΗΣΗ - 2021\ΕΙΚΟΝΕΣ 1ο ΜΑΘΗΜΑ\transport-m_bius_strip-m_bius_band-mobius_and-mobius_strip-moebius_band-shrn1597_low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7218947" cy="6858000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7286644" y="642918"/>
            <a:ext cx="1857356" cy="6126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Sidney Harris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Mobius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 Who’s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Mobius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5234" name="Picture 2" descr="C:\Users\New\Desktop\ΜΑΘΗΜΑΤΑ ΑΣΚΤ\ΔΙΕΙΚΟΝΙΚΟΤΗΤΑ ΣΤΗΝ ΕΙΚΟΝΟΓΡΑΦΗΜΕΝΗ ΑΦΗΓΗΣΗ - 2021\ΕΙΚΟΝΕΣ 1ο ΜΑΘΗΜΑ\science-m_bius-mobius_strip-impossible_shape-dimension-strip-mhen408_low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9190" y="1"/>
            <a:ext cx="8124743" cy="6286520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215082"/>
            <a:ext cx="9144000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Mark Heath,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Mobius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Comicv</a:t>
            </a:r>
            <a:r>
              <a:rPr lang="en-US" sz="2400" i="1" dirty="0">
                <a:latin typeface="+mj-lt"/>
                <a:ea typeface="+mj-ea"/>
                <a:cs typeface="+mj-cs"/>
              </a:rPr>
              <a:t> </a:t>
            </a:r>
            <a:r>
              <a:rPr lang="en-US" sz="2400" i="1" dirty="0" smtClean="0">
                <a:latin typeface="+mj-lt"/>
                <a:ea typeface="+mj-ea"/>
                <a:cs typeface="+mj-cs"/>
              </a:rPr>
              <a:t>Strip</a:t>
            </a:r>
            <a:endParaRPr kumimoji="0" lang="el-GR" sz="2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296"/>
            <a:ext cx="5214974" cy="687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0"/>
            <a:ext cx="5243651" cy="684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New\Desktop\Διδακτορικό από Γραμέλη\ΠΑΡΑΔΟΤΕΑ ΔΙΔΑΚΤΟΡΙΚΟΥ\ΕΙΚΟΝΕΣ\εικόνα 3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21204" cy="5143536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5786454"/>
            <a:ext cx="9144000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algn="ctr">
              <a:spcBef>
                <a:spcPct val="0"/>
              </a:spcBef>
            </a:pPr>
            <a:r>
              <a:rPr lang="en-US" sz="4400" dirty="0">
                <a:latin typeface="+mj-lt"/>
                <a:ea typeface="+mj-ea"/>
                <a:cs typeface="+mj-cs"/>
              </a:rPr>
              <a:t>Giovanni Paolo 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Panini, </a:t>
            </a:r>
          </a:p>
          <a:p>
            <a:pPr algn="ctr">
              <a:spcBef>
                <a:spcPct val="0"/>
              </a:spcBef>
            </a:pPr>
            <a:r>
              <a:rPr lang="en-US" sz="4400" i="1" dirty="0" smtClean="0">
                <a:latin typeface="+mj-lt"/>
                <a:ea typeface="+mj-ea"/>
                <a:cs typeface="+mj-cs"/>
              </a:rPr>
              <a:t>Collection of Cardinal </a:t>
            </a:r>
            <a:r>
              <a:rPr lang="en-US" sz="4300" i="1" dirty="0" err="1" smtClean="0"/>
              <a:t>Silvio</a:t>
            </a:r>
            <a:r>
              <a:rPr lang="en-US" sz="4300" i="1" dirty="0" smtClean="0"/>
              <a:t> </a:t>
            </a:r>
            <a:r>
              <a:rPr lang="en-US" sz="4300" i="1" dirty="0" err="1" smtClean="0"/>
              <a:t>Valenti</a:t>
            </a:r>
            <a:r>
              <a:rPr lang="en-US" sz="4300" i="1" dirty="0" smtClean="0"/>
              <a:t> Gonzaga</a:t>
            </a:r>
            <a:r>
              <a:rPr lang="en-US" sz="4300" dirty="0" smtClean="0"/>
              <a:t>, 1740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  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357958"/>
            <a:ext cx="9144000" cy="500042"/>
          </a:xfrm>
        </p:spPr>
        <p:txBody>
          <a:bodyPr>
            <a:noAutofit/>
          </a:bodyPr>
          <a:lstStyle/>
          <a:p>
            <a:r>
              <a:rPr lang="en-US" sz="3200" dirty="0" smtClean="0"/>
              <a:t>Giovanni Paolo Panini, </a:t>
            </a:r>
            <a:r>
              <a:rPr lang="en-US" sz="3200" i="1" dirty="0" smtClean="0"/>
              <a:t>Modern Rome</a:t>
            </a:r>
            <a:r>
              <a:rPr lang="en-US" sz="3200" dirty="0" smtClean="0"/>
              <a:t>, 1753-1757  </a:t>
            </a:r>
            <a:endParaRPr lang="el-GR" sz="3200" dirty="0"/>
          </a:p>
        </p:txBody>
      </p:sp>
      <p:pic>
        <p:nvPicPr>
          <p:cNvPr id="1026" name="Picture 2" descr="C:\Users\New\Desktop\Διδακτορικό από Γραμέλη\ΠΑΡΑΔΟΤΕΑ ΔΙΔΑΚΤΟΡΙΚΟΥ\ΕΙΚΟΝΕΣ\εικόνα 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402587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New\Desktop\Διδακτορικό από Γραμέλη\ΠΑΡΑΔΟΤΕΑ ΔΙΔΑΚΤΟΡΙΚΟΥ\ΕΙΚΟΝΕΣ\εικόνα 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4000" cy="6314404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357958"/>
            <a:ext cx="91440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Giovanni Paolo Panini, 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 Rome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1753-1757   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2561</TotalTime>
  <Words>588</Words>
  <Application>Microsoft Office PowerPoint</Application>
  <PresentationFormat>Προβολή στην οθόνη (4:3)</PresentationFormat>
  <Paragraphs>104</Paragraphs>
  <Slides>66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66</vt:i4>
      </vt:variant>
    </vt:vector>
  </HeadingPairs>
  <TitlesOfParts>
    <vt:vector size="67" baseType="lpstr">
      <vt:lpstr>1_Θέμα του Office</vt:lpstr>
      <vt:lpstr>   3ο ΜΑΘΗΜΑ ΕΓΚΙΒΩΤΙΣΜΕΝΕΣ ΕΙΚΟΝΟΓΡΑΦHΣΕΙΣ (MISE EN ABYM, DROSTE EFFECT) ΚΑΙ ΠΑΛΙΜΨΗΣΤΕΣ ΑΝΑΠΛΑΙΣΙΩΣΕΙΣ    </vt:lpstr>
      <vt:lpstr>Διαφάνεια 2</vt:lpstr>
      <vt:lpstr>Διαφάνεια 3</vt:lpstr>
      <vt:lpstr>Διαφάνεια 4</vt:lpstr>
      <vt:lpstr>Πόσες εικόνες χωράνε σε μια εικόνα ;  Η «Ιδιωτική Πινακοθήκη» του Ζωρζ Περέκ (1979)  Το «Άγνωστο Αριστούργημα» του Ονορέ ντε Μπαλζάκ (1831)  Οι πίνακες του Τζιοβάνι Πάολο Πανίνι (18ος αι.)      </vt:lpstr>
      <vt:lpstr>Διαφάνεια 6</vt:lpstr>
      <vt:lpstr>Διαφάνεια 7</vt:lpstr>
      <vt:lpstr>Giovanni Paolo Panini, Modern Rome, 1753-1757  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Robert Rauschenberg, Erased de Kooning, 1953  </vt:lpstr>
      <vt:lpstr>Jan Misset, 1904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3ο ΜΑΘΗΜΑ ΕΓΚΙΒΩΤΙΣΜΕΝΕΣ ΕΙΚΟΝΟΓΡΑΦHΣΕΙΣ (MISE EN ABYM, DROSTE EFFECT) ΚΑΙ ΠΑΛΙΜΨΗΣΤΕΣ ΑΝΑΠΛΑΙΣΙΩΣΕΙΣ</dc:title>
  <dc:creator>New</dc:creator>
  <cp:lastModifiedBy>New</cp:lastModifiedBy>
  <cp:revision>185</cp:revision>
  <dcterms:created xsi:type="dcterms:W3CDTF">2021-03-06T17:30:47Z</dcterms:created>
  <dcterms:modified xsi:type="dcterms:W3CDTF">2022-03-17T19:26:00Z</dcterms:modified>
</cp:coreProperties>
</file>