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76" r:id="rId3"/>
    <p:sldId id="266" r:id="rId4"/>
    <p:sldId id="275" r:id="rId5"/>
    <p:sldId id="277" r:id="rId6"/>
    <p:sldId id="278" r:id="rId7"/>
    <p:sldId id="265" r:id="rId8"/>
    <p:sldId id="264" r:id="rId9"/>
    <p:sldId id="273" r:id="rId10"/>
    <p:sldId id="272" r:id="rId11"/>
    <p:sldId id="271" r:id="rId12"/>
    <p:sldId id="274" r:id="rId13"/>
    <p:sldId id="267" r:id="rId14"/>
    <p:sldId id="270" r:id="rId15"/>
    <p:sldId id="282" r:id="rId16"/>
    <p:sldId id="269" r:id="rId17"/>
    <p:sldId id="279" r:id="rId18"/>
    <p:sldId id="268" r:id="rId19"/>
    <p:sldId id="284" r:id="rId20"/>
    <p:sldId id="283" r:id="rId21"/>
    <p:sldId id="281" r:id="rId22"/>
    <p:sldId id="280" r:id="rId23"/>
    <p:sldId id="291" r:id="rId24"/>
    <p:sldId id="300" r:id="rId25"/>
    <p:sldId id="301" r:id="rId26"/>
    <p:sldId id="299" r:id="rId27"/>
    <p:sldId id="303" r:id="rId28"/>
    <p:sldId id="302" r:id="rId29"/>
    <p:sldId id="304" r:id="rId30"/>
    <p:sldId id="305" r:id="rId31"/>
    <p:sldId id="290" r:id="rId32"/>
    <p:sldId id="306" r:id="rId33"/>
    <p:sldId id="307" r:id="rId34"/>
    <p:sldId id="289" r:id="rId35"/>
    <p:sldId id="308" r:id="rId36"/>
    <p:sldId id="309" r:id="rId37"/>
    <p:sldId id="288" r:id="rId38"/>
    <p:sldId id="310" r:id="rId39"/>
    <p:sldId id="311" r:id="rId40"/>
    <p:sldId id="287" r:id="rId41"/>
    <p:sldId id="312" r:id="rId42"/>
    <p:sldId id="313" r:id="rId43"/>
    <p:sldId id="263" r:id="rId44"/>
    <p:sldId id="314" r:id="rId45"/>
    <p:sldId id="316" r:id="rId46"/>
    <p:sldId id="317" r:id="rId47"/>
    <p:sldId id="318" r:id="rId48"/>
    <p:sldId id="292" r:id="rId49"/>
    <p:sldId id="319" r:id="rId50"/>
    <p:sldId id="321" r:id="rId51"/>
    <p:sldId id="286" r:id="rId52"/>
    <p:sldId id="320" r:id="rId53"/>
    <p:sldId id="322" r:id="rId54"/>
    <p:sldId id="285" r:id="rId55"/>
    <p:sldId id="293" r:id="rId56"/>
    <p:sldId id="294" r:id="rId57"/>
    <p:sldId id="297" r:id="rId58"/>
    <p:sldId id="296" r:id="rId59"/>
    <p:sldId id="295" r:id="rId60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96" y="-52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0CB6F-A7EE-44B1-9FBD-885E2AF45FDF}" type="datetimeFigureOut">
              <a:rPr lang="el-GR" smtClean="0"/>
              <a:pPr/>
              <a:t>21/3/2021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54E59-E074-494F-9860-8A4DC52D0D1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0CB6F-A7EE-44B1-9FBD-885E2AF45FDF}" type="datetimeFigureOut">
              <a:rPr lang="el-GR" smtClean="0"/>
              <a:pPr/>
              <a:t>21/3/2021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54E59-E074-494F-9860-8A4DC52D0D1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0CB6F-A7EE-44B1-9FBD-885E2AF45FDF}" type="datetimeFigureOut">
              <a:rPr lang="el-GR" smtClean="0"/>
              <a:pPr/>
              <a:t>21/3/2021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54E59-E074-494F-9860-8A4DC52D0D1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0CB6F-A7EE-44B1-9FBD-885E2AF45FDF}" type="datetimeFigureOut">
              <a:rPr lang="el-GR" smtClean="0"/>
              <a:pPr/>
              <a:t>21/3/2021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54E59-E074-494F-9860-8A4DC52D0D1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0CB6F-A7EE-44B1-9FBD-885E2AF45FDF}" type="datetimeFigureOut">
              <a:rPr lang="el-GR" smtClean="0"/>
              <a:pPr/>
              <a:t>21/3/2021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54E59-E074-494F-9860-8A4DC52D0D1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0CB6F-A7EE-44B1-9FBD-885E2AF45FDF}" type="datetimeFigureOut">
              <a:rPr lang="el-GR" smtClean="0"/>
              <a:pPr/>
              <a:t>21/3/2021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54E59-E074-494F-9860-8A4DC52D0D1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0CB6F-A7EE-44B1-9FBD-885E2AF45FDF}" type="datetimeFigureOut">
              <a:rPr lang="el-GR" smtClean="0"/>
              <a:pPr/>
              <a:t>21/3/2021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54E59-E074-494F-9860-8A4DC52D0D1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0CB6F-A7EE-44B1-9FBD-885E2AF45FDF}" type="datetimeFigureOut">
              <a:rPr lang="el-GR" smtClean="0"/>
              <a:pPr/>
              <a:t>21/3/2021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54E59-E074-494F-9860-8A4DC52D0D1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0CB6F-A7EE-44B1-9FBD-885E2AF45FDF}" type="datetimeFigureOut">
              <a:rPr lang="el-GR" smtClean="0"/>
              <a:pPr/>
              <a:t>21/3/2021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54E59-E074-494F-9860-8A4DC52D0D1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0CB6F-A7EE-44B1-9FBD-885E2AF45FDF}" type="datetimeFigureOut">
              <a:rPr lang="el-GR" smtClean="0"/>
              <a:pPr/>
              <a:t>21/3/2021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54E59-E074-494F-9860-8A4DC52D0D1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0CB6F-A7EE-44B1-9FBD-885E2AF45FDF}" type="datetimeFigureOut">
              <a:rPr lang="el-GR" smtClean="0"/>
              <a:pPr/>
              <a:t>21/3/2021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54E59-E074-494F-9860-8A4DC52D0D1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>
            <a:alpha val="2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D0CB6F-A7EE-44B1-9FBD-885E2AF45FDF}" type="datetimeFigureOut">
              <a:rPr lang="el-GR" smtClean="0"/>
              <a:pPr/>
              <a:t>21/3/2021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754E59-E074-494F-9860-8A4DC52D0D1A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0" y="1500174"/>
            <a:ext cx="9144000" cy="928694"/>
          </a:xfrm>
        </p:spPr>
        <p:txBody>
          <a:bodyPr>
            <a:noAutofit/>
          </a:bodyPr>
          <a:lstStyle/>
          <a:p>
            <a:r>
              <a:rPr lang="el-GR" sz="8000" b="1" dirty="0" smtClean="0"/>
              <a:t> </a:t>
            </a:r>
            <a:r>
              <a:rPr lang="en-US" sz="8000" b="1" dirty="0" smtClean="0"/>
              <a:t> </a:t>
            </a:r>
            <a:r>
              <a:rPr lang="el-GR" sz="8000" b="1" dirty="0" smtClean="0"/>
              <a:t/>
            </a:r>
            <a:br>
              <a:rPr lang="el-GR" sz="8000" b="1" dirty="0" smtClean="0"/>
            </a:br>
            <a:r>
              <a:rPr lang="en-US" sz="8000" b="1" dirty="0" smtClean="0"/>
              <a:t>4</a:t>
            </a:r>
            <a:r>
              <a:rPr lang="el-GR" sz="8000" b="1" baseline="30000" dirty="0" smtClean="0"/>
              <a:t>ο</a:t>
            </a:r>
            <a:r>
              <a:rPr lang="el-GR" sz="8000" b="1" dirty="0" smtClean="0"/>
              <a:t> </a:t>
            </a:r>
            <a:r>
              <a:rPr lang="el-GR" sz="8000" b="1" dirty="0" smtClean="0"/>
              <a:t>ΜΑΘΗΜΑ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l-GR" b="1" dirty="0" smtClean="0"/>
              <a:t>ΠΑΡΩΔΙΑ </a:t>
            </a:r>
            <a:r>
              <a:rPr lang="en-US" b="1" dirty="0" smtClean="0"/>
              <a:t>KAI </a:t>
            </a:r>
            <a:r>
              <a:rPr lang="el-GR" b="1" dirty="0" smtClean="0"/>
              <a:t>ΧΙΟΥΜΟΡ</a:t>
            </a:r>
            <a:r>
              <a:rPr lang="el-GR" sz="3600" b="1" dirty="0" smtClean="0"/>
              <a:t/>
            </a:r>
            <a:br>
              <a:rPr lang="el-GR" sz="3600" b="1" dirty="0" smtClean="0"/>
            </a:br>
            <a:r>
              <a:rPr lang="el-GR" sz="3600" b="1" dirty="0" smtClean="0"/>
              <a:t> </a:t>
            </a:r>
            <a:r>
              <a:rPr lang="el-GR" sz="1600" b="1" dirty="0" smtClean="0"/>
              <a:t/>
            </a:r>
            <a:br>
              <a:rPr lang="el-GR" sz="1600" b="1" dirty="0" smtClean="0"/>
            </a:br>
            <a:endParaRPr lang="el-GR" sz="1600" b="1" dirty="0"/>
          </a:p>
        </p:txBody>
      </p:sp>
      <p:sp>
        <p:nvSpPr>
          <p:cNvPr id="4" name="3 - TextBox"/>
          <p:cNvSpPr txBox="1"/>
          <p:nvPr/>
        </p:nvSpPr>
        <p:spPr>
          <a:xfrm>
            <a:off x="0" y="0"/>
            <a:ext cx="51006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b="1" dirty="0" smtClean="0">
                <a:latin typeface="Helvetica"/>
              </a:rPr>
              <a:t>ΔΙ-ΕΙΚΟΝΙΚΟΤΗΤΑ ΣΤΗΝ ΕΙΚΟΝΟΓΡΑΦΗΜΕΝΗ ΑΦΗΓΗΣΗ</a:t>
            </a:r>
          </a:p>
          <a:p>
            <a:r>
              <a:rPr lang="el-GR" sz="1400" b="1" dirty="0" smtClean="0">
                <a:latin typeface="Helvetica"/>
              </a:rPr>
              <a:t>ΤΜΗΜΑ ΘΕΩΡΙΑΣ ΚΑΙ ΙΣΤΟΡΙΑΣ ΤΗΣ ΤΕΧΝΗΣ - ΑΣΚΤ</a:t>
            </a:r>
            <a:endParaRPr lang="el-GR" sz="1400" b="1" dirty="0">
              <a:latin typeface="Helvetica"/>
            </a:endParaRPr>
          </a:p>
        </p:txBody>
      </p:sp>
      <p:sp>
        <p:nvSpPr>
          <p:cNvPr id="5" name="4 - TextBox"/>
          <p:cNvSpPr txBox="1"/>
          <p:nvPr/>
        </p:nvSpPr>
        <p:spPr>
          <a:xfrm>
            <a:off x="6929454" y="0"/>
            <a:ext cx="1780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b="1" dirty="0" smtClean="0"/>
              <a:t>ΓΙΑΝΝΗΣ ΚΟΥΚΟΥΛΑΣ</a:t>
            </a:r>
            <a:endParaRPr lang="el-GR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122" name="Picture 2" descr="C:\Users\New\Desktop\ΜΑΘΗΜΑΤΑ ΑΣΚΤ\ΔΙΕΙΚΟΝΙΚΟΤΗΤΑ ΣΤΗΝ ΕΙΚΟΝΟΓΡΑΦΗΜΕΝΗ ΑΦΗΓΗΣΗ - 2021\εικονες 4ο μάθημα\executio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428604"/>
            <a:ext cx="9144000" cy="4623435"/>
          </a:xfrm>
          <a:prstGeom prst="rect">
            <a:avLst/>
          </a:prstGeom>
          <a:noFill/>
        </p:spPr>
      </p:pic>
      <p:sp>
        <p:nvSpPr>
          <p:cNvPr id="5" name="1 - Τίτλος"/>
          <p:cNvSpPr txBox="1">
            <a:spLocks/>
          </p:cNvSpPr>
          <p:nvPr/>
        </p:nvSpPr>
        <p:spPr>
          <a:xfrm>
            <a:off x="0" y="6357958"/>
            <a:ext cx="9144000" cy="500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 smtClean="0">
                <a:latin typeface="+mj-lt"/>
                <a:ea typeface="+mj-ea"/>
                <a:cs typeface="+mj-cs"/>
              </a:rPr>
              <a:t>Yue</a:t>
            </a:r>
            <a:r>
              <a:rPr lang="en-US" sz="2400" dirty="0" smtClean="0">
                <a:latin typeface="+mj-lt"/>
                <a:ea typeface="+mj-ea"/>
                <a:cs typeface="+mj-cs"/>
              </a:rPr>
              <a:t> </a:t>
            </a:r>
            <a:r>
              <a:rPr lang="en-US" sz="2400" dirty="0" err="1" smtClean="0">
                <a:latin typeface="+mj-lt"/>
                <a:ea typeface="+mj-ea"/>
                <a:cs typeface="+mj-cs"/>
              </a:rPr>
              <a:t>Mijun</a:t>
            </a:r>
            <a:r>
              <a:rPr lang="en-US" sz="2400" dirty="0" smtClean="0">
                <a:latin typeface="+mj-lt"/>
                <a:ea typeface="+mj-ea"/>
                <a:cs typeface="+mj-cs"/>
              </a:rPr>
              <a:t>, </a:t>
            </a:r>
            <a:r>
              <a:rPr lang="en-US" sz="2400" i="1" dirty="0" smtClean="0">
                <a:latin typeface="+mj-lt"/>
                <a:ea typeface="+mj-ea"/>
                <a:cs typeface="+mj-cs"/>
              </a:rPr>
              <a:t>Execution</a:t>
            </a:r>
            <a:r>
              <a:rPr lang="el-GR" sz="2400" dirty="0" smtClean="0">
                <a:latin typeface="+mj-lt"/>
                <a:ea typeface="+mj-ea"/>
                <a:cs typeface="+mj-cs"/>
              </a:rPr>
              <a:t>, 19</a:t>
            </a:r>
            <a:r>
              <a:rPr lang="en-US" sz="2400" dirty="0" smtClean="0">
                <a:latin typeface="+mj-lt"/>
                <a:ea typeface="+mj-ea"/>
                <a:cs typeface="+mj-cs"/>
              </a:rPr>
              <a:t>95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el-G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146" name="Picture 2" descr="C:\Users\New\Desktop\ΜΑΘΗΜΑΤΑ ΑΣΚΤ\ΔΙΕΙΚΟΝΙΚΟΤΗΤΑ ΣΤΗΝ ΕΙΚΟΝΟΓΡΑΦΗΜΕΝΗ ΑΦΗΓΗΣΗ - 2021\εικονες 4ο μάθημα\may3rd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0"/>
            <a:ext cx="8653502" cy="6520414"/>
          </a:xfrm>
          <a:prstGeom prst="rect">
            <a:avLst/>
          </a:prstGeom>
          <a:noFill/>
        </p:spPr>
      </p:pic>
      <p:sp>
        <p:nvSpPr>
          <p:cNvPr id="5" name="1 - Τίτλος"/>
          <p:cNvSpPr txBox="1">
            <a:spLocks/>
          </p:cNvSpPr>
          <p:nvPr/>
        </p:nvSpPr>
        <p:spPr>
          <a:xfrm>
            <a:off x="0" y="6429396"/>
            <a:ext cx="9144000" cy="4286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latin typeface="+mj-lt"/>
                <a:ea typeface="+mj-ea"/>
                <a:cs typeface="+mj-cs"/>
              </a:rPr>
              <a:t>Danny Valdez, </a:t>
            </a:r>
            <a:r>
              <a:rPr lang="el-GR" sz="2400" i="1" dirty="0" smtClean="0">
                <a:latin typeface="+mj-lt"/>
                <a:ea typeface="+mj-ea"/>
                <a:cs typeface="+mj-cs"/>
              </a:rPr>
              <a:t>Η Τρίτη Μαΐου</a:t>
            </a:r>
            <a:r>
              <a:rPr lang="el-GR" sz="2400" dirty="0" smtClean="0">
                <a:latin typeface="+mj-lt"/>
                <a:ea typeface="+mj-ea"/>
                <a:cs typeface="+mj-cs"/>
              </a:rPr>
              <a:t>, 2004</a:t>
            </a:r>
            <a:endParaRPr kumimoji="0" lang="el-G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New\Desktop\ΜΑΘΗΜΑΤΑ ΑΣΚΤ\ΔΙΕΙΚΟΝΙΚΟΤΗΤΑ ΣΤΗΝ ΕΙΚΟΝΟΓΡΑΦΗΜΕΝΗ ΑΦΗΓΗΣΗ - 2021\εικονες 4ο μάθημα\BorderPatrolweb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28662" y="-1"/>
            <a:ext cx="7183684" cy="6429397"/>
          </a:xfrm>
          <a:prstGeom prst="rect">
            <a:avLst/>
          </a:prstGeom>
          <a:noFill/>
        </p:spPr>
      </p:pic>
      <p:sp>
        <p:nvSpPr>
          <p:cNvPr id="5" name="1 - Τίτλος"/>
          <p:cNvSpPr txBox="1">
            <a:spLocks/>
          </p:cNvSpPr>
          <p:nvPr/>
        </p:nvSpPr>
        <p:spPr>
          <a:xfrm>
            <a:off x="0" y="6429396"/>
            <a:ext cx="9144000" cy="4286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latin typeface="+mj-lt"/>
                <a:ea typeface="+mj-ea"/>
                <a:cs typeface="+mj-cs"/>
              </a:rPr>
              <a:t>Matt Vis &amp; Tony Campbell (Generic Art Solutions), </a:t>
            </a:r>
            <a:r>
              <a:rPr lang="en-US" sz="2400" i="1" dirty="0" smtClean="0">
                <a:latin typeface="+mj-lt"/>
                <a:ea typeface="+mj-ea"/>
                <a:cs typeface="+mj-cs"/>
              </a:rPr>
              <a:t>Border Patrol</a:t>
            </a:r>
            <a:r>
              <a:rPr lang="en-US" sz="2400" dirty="0" smtClean="0">
                <a:latin typeface="+mj-lt"/>
                <a:ea typeface="+mj-ea"/>
                <a:cs typeface="+mj-cs"/>
              </a:rPr>
              <a:t>, 2014</a:t>
            </a:r>
            <a:endParaRPr kumimoji="0" lang="el-G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5362" name="Picture 2" descr="C:\Users\New\Desktop\ΜΑΘΗΜΑΤΑ ΑΣΚΤ\ΔΙΕΙΚΟΝΙΚΟΤΗΤΑ ΣΤΗΝ ΕΙΚΟΝΟΓΡΑΦΗΜΕΝΗ ΑΦΗΓΗΣΗ - 2021\Robert Ballagh (1943), ‘The Third Of May After Goya,’ 1970, acrylic on canvas, 100 x 135 cm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0"/>
            <a:ext cx="8358214" cy="6310452"/>
          </a:xfrm>
          <a:prstGeom prst="rect">
            <a:avLst/>
          </a:prstGeom>
          <a:noFill/>
        </p:spPr>
      </p:pic>
      <p:sp>
        <p:nvSpPr>
          <p:cNvPr id="5" name="4 - Ορθογώνιο"/>
          <p:cNvSpPr/>
          <p:nvPr/>
        </p:nvSpPr>
        <p:spPr>
          <a:xfrm>
            <a:off x="642910" y="6488668"/>
            <a:ext cx="79296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Robert </a:t>
            </a:r>
            <a:r>
              <a:rPr lang="en-US" dirty="0" err="1"/>
              <a:t>Ballagh</a:t>
            </a:r>
            <a:r>
              <a:rPr lang="en-US" dirty="0"/>
              <a:t>, </a:t>
            </a:r>
            <a:r>
              <a:rPr lang="en-US" i="1" dirty="0" smtClean="0"/>
              <a:t>The </a:t>
            </a:r>
            <a:r>
              <a:rPr lang="en-US" i="1" dirty="0"/>
              <a:t>Third Of May After Goya</a:t>
            </a:r>
            <a:r>
              <a:rPr lang="en-US" dirty="0" smtClean="0"/>
              <a:t>, </a:t>
            </a:r>
            <a:r>
              <a:rPr lang="en-US" dirty="0"/>
              <a:t>1970</a:t>
            </a:r>
            <a:endParaRPr lang="el-GR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170" name="Picture 2" descr="C:\Users\New\Desktop\ΜΑΘΗΜΑΤΑ ΑΣΚΤ\ΔΙΕΙΚΟΝΙΚΟΤΗΤΑ ΣΤΗΝ ΕΙΚΟΝΟΓΡΑΦΗΜΕΝΗ ΑΦΗΓΗΣΗ - 2021\εικονες 4ο μάθημα\6a00d8341d417153ef0120a58cbe78970c - Trumble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9190"/>
            <a:ext cx="8786874" cy="6430690"/>
          </a:xfrm>
          <a:prstGeom prst="rect">
            <a:avLst/>
          </a:prstGeom>
          <a:noFill/>
        </p:spPr>
      </p:pic>
      <p:sp>
        <p:nvSpPr>
          <p:cNvPr id="5" name="1 - Τίτλος"/>
          <p:cNvSpPr txBox="1">
            <a:spLocks/>
          </p:cNvSpPr>
          <p:nvPr/>
        </p:nvSpPr>
        <p:spPr>
          <a:xfrm>
            <a:off x="0" y="6429396"/>
            <a:ext cx="9144000" cy="4286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 smtClean="0">
                <a:latin typeface="+mj-lt"/>
                <a:ea typeface="+mj-ea"/>
                <a:cs typeface="+mj-cs"/>
              </a:rPr>
              <a:t>Trumble</a:t>
            </a:r>
            <a:r>
              <a:rPr lang="en-US" sz="2400" dirty="0" smtClean="0">
                <a:latin typeface="+mj-lt"/>
                <a:ea typeface="+mj-ea"/>
                <a:cs typeface="+mj-cs"/>
              </a:rPr>
              <a:t>, </a:t>
            </a:r>
            <a:r>
              <a:rPr lang="el-GR" sz="2400" i="1" dirty="0" smtClean="0">
                <a:latin typeface="+mj-lt"/>
                <a:ea typeface="+mj-ea"/>
                <a:cs typeface="+mj-cs"/>
              </a:rPr>
              <a:t>Η Τρίτη Μαΐου</a:t>
            </a:r>
            <a:r>
              <a:rPr lang="el-GR" sz="2400" dirty="0" smtClean="0">
                <a:latin typeface="+mj-lt"/>
                <a:ea typeface="+mj-ea"/>
                <a:cs typeface="+mj-cs"/>
              </a:rPr>
              <a:t>, 200</a:t>
            </a:r>
            <a:r>
              <a:rPr lang="en-US" sz="2400" dirty="0" smtClean="0">
                <a:latin typeface="+mj-lt"/>
                <a:ea typeface="+mj-ea"/>
                <a:cs typeface="+mj-cs"/>
              </a:rPr>
              <a:t>9</a:t>
            </a:r>
            <a:endParaRPr kumimoji="0" lang="el-G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New\Desktop\ΜΑΘΗΜΑΤΑ ΑΣΚΤ\ΔΙΕΙΚΟΝΙΚΟΤΗΤΑ ΣΤΗΝ ΕΙΚΟΝΟΓΡΑΦΗΜΕΝΗ ΑΦΗΓΗΣΗ - 2021\αρχείο λήψης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571480"/>
            <a:ext cx="9176059" cy="4025096"/>
          </a:xfrm>
          <a:prstGeom prst="rect">
            <a:avLst/>
          </a:prstGeom>
          <a:noFill/>
        </p:spPr>
      </p:pic>
      <p:sp>
        <p:nvSpPr>
          <p:cNvPr id="5" name="4 - Ορθογώνιο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Robert </a:t>
            </a:r>
            <a:r>
              <a:rPr lang="en-US" dirty="0" err="1" smtClean="0"/>
              <a:t>Motherwell</a:t>
            </a:r>
            <a:r>
              <a:rPr lang="en-US" dirty="0" smtClean="0"/>
              <a:t>, </a:t>
            </a:r>
            <a:r>
              <a:rPr lang="en-US" i="1" dirty="0" smtClean="0"/>
              <a:t>Reconciliation Elegy</a:t>
            </a:r>
            <a:r>
              <a:rPr lang="en-US" dirty="0" smtClean="0"/>
              <a:t>, 1978</a:t>
            </a:r>
            <a:endParaRPr lang="el-GR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71546"/>
            <a:ext cx="9161492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6 - Ορθογώνιο"/>
          <p:cNvSpPr/>
          <p:nvPr/>
        </p:nvSpPr>
        <p:spPr>
          <a:xfrm>
            <a:off x="0" y="521495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Barbara Bolt, </a:t>
            </a:r>
            <a:r>
              <a:rPr lang="en-US" i="1" dirty="0" smtClean="0"/>
              <a:t>Study </a:t>
            </a:r>
            <a:r>
              <a:rPr lang="en-US" i="1" dirty="0"/>
              <a:t>for At </a:t>
            </a:r>
            <a:r>
              <a:rPr lang="en-US" i="1" dirty="0" smtClean="0"/>
              <a:t>3.30 am</a:t>
            </a:r>
            <a:r>
              <a:rPr lang="en-US" i="1" dirty="0"/>
              <a:t>: After </a:t>
            </a:r>
            <a:r>
              <a:rPr lang="en-US" i="1" dirty="0" err="1"/>
              <a:t>Manet’s</a:t>
            </a:r>
            <a:r>
              <a:rPr lang="en-US" i="1" dirty="0"/>
              <a:t> Execution of Emperor Maximilian, </a:t>
            </a:r>
            <a:r>
              <a:rPr lang="en-US" dirty="0" smtClean="0"/>
              <a:t>2015</a:t>
            </a:r>
            <a:endParaRPr lang="el-GR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6386" name="Picture 2" descr="C:\Users\New\Desktop\ΜΑΘΗΜΑΤΑ ΑΣΚΤ\ΔΙΕΙΚΟΝΙΚΟΤΗΤΑ ΣΤΗΝ ΕΙΚΟΝΟΓΡΑΦΗΜΕΝΗ ΑΦΗΓΗΣΗ - 2021\yasumasa-morimura-brothers-slaughter-i-199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0"/>
            <a:ext cx="8286776" cy="6367006"/>
          </a:xfrm>
          <a:prstGeom prst="rect">
            <a:avLst/>
          </a:prstGeom>
          <a:noFill/>
        </p:spPr>
      </p:pic>
      <p:sp>
        <p:nvSpPr>
          <p:cNvPr id="5" name="4 - Ορθογώνιο"/>
          <p:cNvSpPr/>
          <p:nvPr/>
        </p:nvSpPr>
        <p:spPr>
          <a:xfrm>
            <a:off x="0" y="6488668"/>
            <a:ext cx="89297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Yasumasa</a:t>
            </a:r>
            <a:r>
              <a:rPr lang="en-US" dirty="0"/>
              <a:t> </a:t>
            </a:r>
            <a:r>
              <a:rPr lang="en-US" dirty="0" err="1"/>
              <a:t>Morimura</a:t>
            </a:r>
            <a:r>
              <a:rPr lang="en-US" dirty="0"/>
              <a:t>, </a:t>
            </a:r>
            <a:r>
              <a:rPr lang="en-US" i="1" dirty="0" smtClean="0"/>
              <a:t>Brothers </a:t>
            </a:r>
            <a:r>
              <a:rPr lang="en-US" i="1" dirty="0"/>
              <a:t>(Slaughter I</a:t>
            </a:r>
            <a:r>
              <a:rPr lang="en-US" i="1" dirty="0" smtClean="0"/>
              <a:t>)</a:t>
            </a:r>
            <a:r>
              <a:rPr lang="en-US" dirty="0" smtClean="0"/>
              <a:t>,</a:t>
            </a:r>
            <a:r>
              <a:rPr lang="en-US" i="1" dirty="0" smtClean="0"/>
              <a:t> </a:t>
            </a:r>
            <a:r>
              <a:rPr lang="en-US" dirty="0"/>
              <a:t>1991</a:t>
            </a:r>
            <a:endParaRPr lang="el-GR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4338" name="Picture 2" descr="C:\Users\New\Desktop\ΜΑΘΗΜΑΤΑ ΑΣΚΤ\ΔΙΕΙΚΟΝΙΚΟΤΗΤΑ ΣΤΗΝ ΕΙΚΟΝΟΓΡΑΦΗΜΕΝΗ ΑΦΗΓΗΣΗ - 2021\die-erschiessung-manets-2012-oel-auf-holz-95-x-75-cm-600x472-q80 Helena Parada Kim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0"/>
            <a:ext cx="8143932" cy="6406559"/>
          </a:xfrm>
          <a:prstGeom prst="rect">
            <a:avLst/>
          </a:prstGeom>
          <a:noFill/>
        </p:spPr>
      </p:pic>
      <p:sp>
        <p:nvSpPr>
          <p:cNvPr id="5" name="4 - Ορθογώνιο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Helena </a:t>
            </a:r>
            <a:r>
              <a:rPr lang="en-US" dirty="0" err="1" smtClean="0"/>
              <a:t>Parada</a:t>
            </a:r>
            <a:r>
              <a:rPr lang="en-US" dirty="0" smtClean="0"/>
              <a:t> Kim, </a:t>
            </a:r>
            <a:r>
              <a:rPr lang="en-US" i="1" dirty="0" smtClean="0"/>
              <a:t>The Execution of </a:t>
            </a:r>
            <a:r>
              <a:rPr lang="en-US" i="1" dirty="0" err="1" smtClean="0"/>
              <a:t>Manet</a:t>
            </a:r>
            <a:r>
              <a:rPr lang="en-US" dirty="0" smtClean="0"/>
              <a:t>, 2012</a:t>
            </a:r>
            <a:endParaRPr lang="el-GR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7410" name="Picture 2" descr="C:\Users\New\Desktop\ΜΑΘΗΜΑΤΑ ΑΣΚΤ\ΔΙΕΙΚΟΝΙΚΟΤΗΤΑ ΣΤΗΝ ΕΙΚΟΝΟΓΡΑΦΗΜΕΝΗ ΑΦΗΓΗΣΗ - 2021\ju-duoqi-the-vegetable-museum-04-200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78183" y="0"/>
            <a:ext cx="8036746" cy="6429396"/>
          </a:xfrm>
          <a:prstGeom prst="rect">
            <a:avLst/>
          </a:prstGeom>
          <a:noFill/>
        </p:spPr>
      </p:pic>
      <p:sp>
        <p:nvSpPr>
          <p:cNvPr id="5" name="4 - Ορθογώνιο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n-NO" dirty="0"/>
              <a:t>Ju Duoqi, </a:t>
            </a:r>
            <a:r>
              <a:rPr lang="nn-NO" i="1" dirty="0" smtClean="0"/>
              <a:t>The </a:t>
            </a:r>
            <a:r>
              <a:rPr lang="nn-NO" i="1" dirty="0"/>
              <a:t>Vegetable </a:t>
            </a:r>
            <a:r>
              <a:rPr lang="nn-NO" i="1" dirty="0" smtClean="0"/>
              <a:t>Museum</a:t>
            </a:r>
            <a:r>
              <a:rPr lang="nn-NO" dirty="0" smtClean="0"/>
              <a:t>, </a:t>
            </a:r>
            <a:r>
              <a:rPr lang="nn-NO" dirty="0"/>
              <a:t>2008</a:t>
            </a:r>
            <a:endParaRPr lang="el-GR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0242" name="Picture 2" descr="C:\Users\New\Desktop\ΜΑΘΗΜΑΤΑ ΑΣΚΤ\ΔΙΕΙΚΟΝΙΚΟΤΗΤΑ ΣΤΗΝ ΕΙΚΟΝΟΓΡΑΦΗΜΕΝΗ ΑΦΗΓΗΣΗ - 2021\εικονες 4ο μάθημα\img-4-small70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5643570" cy="6858505"/>
          </a:xfrm>
          <a:prstGeom prst="rect">
            <a:avLst/>
          </a:prstGeom>
          <a:noFill/>
        </p:spPr>
      </p:pic>
      <p:sp>
        <p:nvSpPr>
          <p:cNvPr id="5" name="4 - Ορθογώνιο"/>
          <p:cNvSpPr/>
          <p:nvPr/>
        </p:nvSpPr>
        <p:spPr>
          <a:xfrm>
            <a:off x="5643570" y="1643050"/>
            <a:ext cx="350043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Paul Revere, </a:t>
            </a:r>
            <a:endParaRPr lang="en-US" dirty="0" smtClean="0"/>
          </a:p>
          <a:p>
            <a:r>
              <a:rPr lang="en-US" i="1" dirty="0" smtClean="0"/>
              <a:t>The </a:t>
            </a:r>
            <a:r>
              <a:rPr lang="en-US" i="1" dirty="0"/>
              <a:t>Bloody Massacre Perpetrated in King-Street Boston on March 5</a:t>
            </a:r>
            <a:r>
              <a:rPr lang="en-US" i="1" baseline="30000" dirty="0"/>
              <a:t>th</a:t>
            </a:r>
            <a:r>
              <a:rPr lang="en-US" i="1" dirty="0"/>
              <a:t> 1770 by a Party of the 29</a:t>
            </a:r>
            <a:r>
              <a:rPr lang="en-US" i="1" baseline="30000" dirty="0"/>
              <a:t>th</a:t>
            </a:r>
            <a:r>
              <a:rPr lang="en-US" i="1" dirty="0"/>
              <a:t> Reg</a:t>
            </a:r>
            <a:r>
              <a:rPr lang="en-US" i="1" baseline="30000" dirty="0"/>
              <a:t>t</a:t>
            </a:r>
            <a:r>
              <a:rPr lang="en-US" dirty="0"/>
              <a:t>, </a:t>
            </a:r>
            <a:endParaRPr lang="en-US" dirty="0" smtClean="0"/>
          </a:p>
          <a:p>
            <a:r>
              <a:rPr lang="en-US" dirty="0" smtClean="0"/>
              <a:t>1770</a:t>
            </a:r>
            <a:endParaRPr lang="el-GR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Ορθογώνιο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Nicholas de Lacy-Brown, </a:t>
            </a:r>
            <a:r>
              <a:rPr lang="en-US" i="1" dirty="0" smtClean="0"/>
              <a:t>Norms </a:t>
            </a:r>
            <a:r>
              <a:rPr lang="en-US" i="1" dirty="0"/>
              <a:t>on 3rd May 1808 (after Goya</a:t>
            </a:r>
            <a:r>
              <a:rPr lang="en-US" i="1" dirty="0" smtClean="0"/>
              <a:t>)</a:t>
            </a:r>
            <a:r>
              <a:rPr lang="en-US" dirty="0" smtClean="0"/>
              <a:t>, </a:t>
            </a:r>
            <a:r>
              <a:rPr lang="en-US" dirty="0"/>
              <a:t>2012</a:t>
            </a:r>
            <a:endParaRPr lang="el-GR" dirty="0"/>
          </a:p>
        </p:txBody>
      </p:sp>
      <p:pic>
        <p:nvPicPr>
          <p:cNvPr id="18434" name="Picture 2" descr="C:\Users\New\Desktop\ΜΑΘΗΜΑΤΑ ΑΣΚΤ\ΔΙΕΙΚΟΝΙΚΟΤΗΤΑ ΣΤΗΝ ΕΙΚΟΝΟΓΡΑΦΗΜΕΝΗ ΑΦΗΓΗΣΗ - 2021\Nicholas de Lacy-Brown, ‘Norms on 3rd May 1808 (after Goya),’ 2012, watercolour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78200" y="0"/>
            <a:ext cx="8508642" cy="64665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048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007" y="30756"/>
            <a:ext cx="9127993" cy="6308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6 - Ορθογώνιο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Mike </a:t>
            </a:r>
            <a:r>
              <a:rPr lang="en-US" dirty="0" err="1" smtClean="0"/>
              <a:t>Stimpson</a:t>
            </a:r>
            <a:r>
              <a:rPr lang="en-US" dirty="0" smtClean="0"/>
              <a:t>, </a:t>
            </a:r>
            <a:r>
              <a:rPr lang="en-US" i="1" dirty="0" smtClean="0"/>
              <a:t>The Third of May 1808</a:t>
            </a:r>
            <a:r>
              <a:rPr lang="en-US" dirty="0" smtClean="0"/>
              <a:t>, 2010</a:t>
            </a:r>
            <a:endParaRPr lang="el-GR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0"/>
            <a:ext cx="8572528" cy="6342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- Ορθογώνιο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 smtClean="0"/>
              <a:t>Hakik</a:t>
            </a:r>
            <a:r>
              <a:rPr lang="en-US" dirty="0" smtClean="0"/>
              <a:t>, </a:t>
            </a:r>
            <a:r>
              <a:rPr lang="en-US" i="1" dirty="0" smtClean="0"/>
              <a:t>Third of May 1808</a:t>
            </a:r>
            <a:r>
              <a:rPr lang="en-US" dirty="0" smtClean="0"/>
              <a:t>, 2014 </a:t>
            </a:r>
            <a:endParaRPr lang="el-GR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New\Desktop\ΜΑΘΗΜΑΤΑ ΑΣΚΤ\ΔΙΕΙΚΟΝΙΚΟΤΗΤΑ ΣΤΗΝ ΕΙΚΟΝΟΓΡΑΦΗΜΕΝΗ ΑΦΗΓΗΣΗ - 2021\barack_obama tou Gavriel Navar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0"/>
            <a:ext cx="5214974" cy="6898548"/>
          </a:xfrm>
          <a:prstGeom prst="rect">
            <a:avLst/>
          </a:prstGeom>
          <a:noFill/>
        </p:spPr>
      </p:pic>
      <p:sp>
        <p:nvSpPr>
          <p:cNvPr id="5" name="4 - Ορθογώνιο"/>
          <p:cNvSpPr/>
          <p:nvPr/>
        </p:nvSpPr>
        <p:spPr>
          <a:xfrm>
            <a:off x="5357818" y="5143512"/>
            <a:ext cx="37861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Gabriel </a:t>
            </a:r>
            <a:r>
              <a:rPr lang="en-US" dirty="0" err="1" smtClean="0"/>
              <a:t>Navar</a:t>
            </a:r>
            <a:r>
              <a:rPr lang="en-US" dirty="0"/>
              <a:t> </a:t>
            </a:r>
            <a:endParaRPr lang="en-US" dirty="0" smtClean="0"/>
          </a:p>
          <a:p>
            <a:r>
              <a:rPr lang="en-US" i="1" dirty="0" smtClean="0"/>
              <a:t>App </a:t>
            </a:r>
            <a:r>
              <a:rPr lang="en-US" i="1" dirty="0"/>
              <a:t>4 extreme times </a:t>
            </a:r>
            <a:r>
              <a:rPr lang="en-US" i="1" dirty="0" smtClean="0"/>
              <a:t>2, </a:t>
            </a:r>
            <a:r>
              <a:rPr lang="en-US" dirty="0" smtClean="0"/>
              <a:t>2012</a:t>
            </a:r>
            <a:endParaRPr lang="el-GR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New\Desktop\ΜΑΘΗΜΑΤΑ ΑΣΚΤ\ΔΙΕΙΚΟΝΙΚΟΤΗΤΑ ΣΤΗΝ ΕΙΚΟΝΟΓΡΑΦΗΜΕΝΗ ΑΦΗΓΗΣΗ - 2021\εικονες 4ο μάθημα\Ford_Madox_Brown_-_The_Last_of_England_-_Google_Art_Project (1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143636" cy="6873192"/>
          </a:xfrm>
          <a:prstGeom prst="rect">
            <a:avLst/>
          </a:prstGeom>
          <a:noFill/>
        </p:spPr>
      </p:pic>
      <p:sp>
        <p:nvSpPr>
          <p:cNvPr id="5" name="4 - Ορθογώνιο"/>
          <p:cNvSpPr/>
          <p:nvPr/>
        </p:nvSpPr>
        <p:spPr>
          <a:xfrm>
            <a:off x="6215074" y="3786190"/>
            <a:ext cx="29289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Madox</a:t>
            </a:r>
            <a:r>
              <a:rPr lang="en-US" dirty="0" smtClean="0"/>
              <a:t> Brown, </a:t>
            </a:r>
          </a:p>
          <a:p>
            <a:r>
              <a:rPr lang="en-US" i="1" dirty="0" smtClean="0"/>
              <a:t>The Last of England</a:t>
            </a:r>
            <a:r>
              <a:rPr lang="en-US" dirty="0" smtClean="0"/>
              <a:t>, </a:t>
            </a:r>
          </a:p>
          <a:p>
            <a:r>
              <a:rPr lang="en-US" dirty="0" smtClean="0"/>
              <a:t>1852 - 1855</a:t>
            </a:r>
            <a:endParaRPr lang="el-GR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945"/>
            <a:ext cx="5357849" cy="6833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- Ορθογώνιο"/>
          <p:cNvSpPr/>
          <p:nvPr/>
        </p:nvSpPr>
        <p:spPr>
          <a:xfrm>
            <a:off x="5357818" y="3786190"/>
            <a:ext cx="37861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Steve Bell, 1997</a:t>
            </a:r>
            <a:endParaRPr lang="el-GR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New\Desktop\ΜΑΘΗΜΑΤΑ ΑΣΚΤ\ΔΙΕΙΚΟΝΙΚΟΤΗΤΑ ΣΤΗΝ ΕΙΚΟΝΟΓΡΑΦΗΜΕΝΗ ΑΦΗΓΗΣΗ - 2021\εικονες 4ο μάθημα\Ford_Madox_Brown_-_The_Last_of_England_-_Google_Art_Project (1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142984"/>
            <a:ext cx="4045554" cy="4525963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58660" y="142852"/>
            <a:ext cx="4985340" cy="6357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New\Desktop\ΜΑΘΗΜΑΤΑ ΑΣΚΤ\ΔΙΕΙΚΟΝΙΚΟΤΗΤΑ ΣΤΗΝ ΕΙΚΟΝΟΓΡΑΦΗΜΕΝΗ ΑΦΗΓΗΣΗ - 2021\εικονες 4ο μάθημα\Anbetung_der_Könige_(Bruegel,_1564)_–_cropped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0"/>
            <a:ext cx="5143536" cy="6885909"/>
          </a:xfrm>
          <a:prstGeom prst="rect">
            <a:avLst/>
          </a:prstGeom>
          <a:noFill/>
        </p:spPr>
      </p:pic>
      <p:sp>
        <p:nvSpPr>
          <p:cNvPr id="5" name="4 - Ορθογώνιο"/>
          <p:cNvSpPr/>
          <p:nvPr/>
        </p:nvSpPr>
        <p:spPr>
          <a:xfrm>
            <a:off x="5715008" y="3786190"/>
            <a:ext cx="34289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Peter </a:t>
            </a:r>
            <a:r>
              <a:rPr lang="en-US" dirty="0" err="1" smtClean="0"/>
              <a:t>Bruegel</a:t>
            </a:r>
            <a:r>
              <a:rPr lang="en-US" dirty="0" smtClean="0"/>
              <a:t> the Elder, </a:t>
            </a:r>
            <a:endParaRPr lang="el-GR" dirty="0" smtClean="0"/>
          </a:p>
          <a:p>
            <a:r>
              <a:rPr lang="el-GR" i="1" dirty="0" smtClean="0"/>
              <a:t>Η Προσκύνηση των Μάγων</a:t>
            </a:r>
            <a:r>
              <a:rPr lang="el-GR" dirty="0" smtClean="0"/>
              <a:t>, </a:t>
            </a:r>
          </a:p>
          <a:p>
            <a:r>
              <a:rPr lang="el-GR" dirty="0" smtClean="0"/>
              <a:t>1564</a:t>
            </a:r>
            <a:endParaRPr lang="el-GR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New\Desktop\ΜΑΘΗΜΑΤΑ ΑΣΚΤ\ΔΙΕΙΚΟΝΙΚΟΤΗΤΑ ΣΤΗΝ ΕΙΚΟΝΟΓΡΑΦΗΜΕΝΗ ΑΦΗΓΗΣΗ - 2021\εικονες 4ο μάθημα\τιμολογιο 2-2021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811"/>
            <a:ext cx="5857916" cy="6842189"/>
          </a:xfrm>
          <a:prstGeom prst="rect">
            <a:avLst/>
          </a:prstGeom>
          <a:noFill/>
        </p:spPr>
      </p:pic>
      <p:sp>
        <p:nvSpPr>
          <p:cNvPr id="5" name="4 - Ορθογώνιο"/>
          <p:cNvSpPr/>
          <p:nvPr/>
        </p:nvSpPr>
        <p:spPr>
          <a:xfrm>
            <a:off x="5857884" y="3786190"/>
            <a:ext cx="32861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Steve Bell, 1992</a:t>
            </a:r>
            <a:endParaRPr lang="el-GR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New\Desktop\ΜΑΘΗΜΑΤΑ ΑΣΚΤ\ΔΙΕΙΚΟΝΙΚΟΤΗΤΑ ΣΤΗΝ ΕΙΚΟΝΟΓΡΑΦΗΜΕΝΗ ΑΦΗΓΗΣΗ - 2021\εικονες 4ο μάθημα\Anbetung_der_Könige_(Bruegel,_1564)_–_cropped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500042"/>
            <a:ext cx="4143372" cy="5546939"/>
          </a:xfrm>
          <a:prstGeom prst="rect">
            <a:avLst/>
          </a:prstGeom>
          <a:noFill/>
        </p:spPr>
      </p:pic>
      <p:pic>
        <p:nvPicPr>
          <p:cNvPr id="5" name="Picture 2" descr="C:\Users\New\Desktop\ΜΑΘΗΜΑΤΑ ΑΣΚΤ\ΔΙΕΙΚΟΝΙΚΟΤΗΤΑ ΣΤΗΝ ΕΙΚΟΝΟΓΡΑΦΗΜΕΝΗ ΑΦΗΓΗΣΗ - 2021\εικονες 4ο μάθημα\τιμολογιο 2-2021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73410" y="500041"/>
            <a:ext cx="4770590" cy="55721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026" name="Picture 2" descr="C:\Users\New\Desktop\Διδακτορικό από Γραμέλη\ΠΑΡΑΔΟΤΕΑ ΔΙΔΑΚΤΟΡΙΚΟΥ\ΕΙΚΟΝΕΣ\Εικόνα 1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5" y="-1"/>
            <a:ext cx="8317946" cy="6429397"/>
          </a:xfrm>
          <a:prstGeom prst="rect">
            <a:avLst/>
          </a:prstGeom>
          <a:noFill/>
        </p:spPr>
      </p:pic>
      <p:sp>
        <p:nvSpPr>
          <p:cNvPr id="5" name="1 - Τίτλος"/>
          <p:cNvSpPr txBox="1">
            <a:spLocks/>
          </p:cNvSpPr>
          <p:nvPr/>
        </p:nvSpPr>
        <p:spPr>
          <a:xfrm>
            <a:off x="0" y="6357958"/>
            <a:ext cx="9144000" cy="500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latin typeface="+mj-lt"/>
                <a:ea typeface="+mj-ea"/>
                <a:cs typeface="+mj-cs"/>
              </a:rPr>
              <a:t>Francisco Goya, </a:t>
            </a:r>
            <a:r>
              <a:rPr lang="el-GR" sz="2400" i="1" dirty="0" smtClean="0">
                <a:latin typeface="+mj-lt"/>
                <a:ea typeface="+mj-ea"/>
                <a:cs typeface="+mj-cs"/>
              </a:rPr>
              <a:t>Η 3</a:t>
            </a:r>
            <a:r>
              <a:rPr lang="el-GR" sz="2400" i="1" baseline="30000" dirty="0" smtClean="0">
                <a:latin typeface="+mj-lt"/>
                <a:ea typeface="+mj-ea"/>
                <a:cs typeface="+mj-cs"/>
              </a:rPr>
              <a:t>η</a:t>
            </a:r>
            <a:r>
              <a:rPr lang="el-GR" sz="2400" i="1" dirty="0" smtClean="0">
                <a:latin typeface="+mj-lt"/>
                <a:ea typeface="+mj-ea"/>
                <a:cs typeface="+mj-cs"/>
              </a:rPr>
              <a:t> </a:t>
            </a:r>
            <a:r>
              <a:rPr lang="el-GR" sz="2400" i="1" dirty="0" err="1" smtClean="0">
                <a:latin typeface="+mj-lt"/>
                <a:ea typeface="+mj-ea"/>
                <a:cs typeface="+mj-cs"/>
              </a:rPr>
              <a:t>Μαϊου</a:t>
            </a:r>
            <a:r>
              <a:rPr lang="el-GR" sz="2400" i="1" dirty="0" smtClean="0">
                <a:latin typeface="+mj-lt"/>
                <a:ea typeface="+mj-ea"/>
                <a:cs typeface="+mj-cs"/>
              </a:rPr>
              <a:t> 1808</a:t>
            </a:r>
            <a:r>
              <a:rPr lang="el-GR" sz="2400" dirty="0" smtClean="0">
                <a:latin typeface="+mj-lt"/>
                <a:ea typeface="+mj-ea"/>
                <a:cs typeface="+mj-cs"/>
              </a:rPr>
              <a:t>, 1814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el-G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New\Desktop\ΜΑΘΗΜΑΤΑ ΑΣΚΤ\ΔΙΕΙΚΟΝΙΚΟΤΗΤΑ ΣΤΗΝ ΕΙΚΟΝΟΓΡΑΦΗΜΕΝΗ ΑΦΗΓΗΣΗ - 2021\εικονες 4ο μάθημα\Grant_Wood_-_American_Gothic_-_Google_Art_Project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715040" cy="6893766"/>
          </a:xfrm>
          <a:prstGeom prst="rect">
            <a:avLst/>
          </a:prstGeom>
          <a:noFill/>
        </p:spPr>
      </p:pic>
      <p:sp>
        <p:nvSpPr>
          <p:cNvPr id="5" name="4 - Ορθογώνιο"/>
          <p:cNvSpPr/>
          <p:nvPr/>
        </p:nvSpPr>
        <p:spPr>
          <a:xfrm>
            <a:off x="5715008" y="3786190"/>
            <a:ext cx="34289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Grant Wood, </a:t>
            </a:r>
          </a:p>
          <a:p>
            <a:r>
              <a:rPr lang="en-US" i="1" dirty="0" smtClean="0"/>
              <a:t>American Gothic</a:t>
            </a:r>
            <a:r>
              <a:rPr lang="en-US" dirty="0" smtClean="0"/>
              <a:t>, </a:t>
            </a:r>
          </a:p>
          <a:p>
            <a:r>
              <a:rPr lang="en-US" dirty="0" smtClean="0"/>
              <a:t>1930</a:t>
            </a:r>
            <a:endParaRPr lang="el-GR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3554" name="Picture 2" descr="C:\Users\New\Desktop\ΜΑΘΗΜΑΤΑ ΑΣΚΤ\ΔΙΕΙΚΟΝΙΚΟΤΗΤΑ ΣΤΗΝ ΕΙΚΟΝΟΓΡΑΦΗΜΕΝΗ ΑΦΗΓΗΣΗ - 2021\Steve Bell Cartoons\6a00d8341d417153ef0120a560a30d970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0"/>
            <a:ext cx="8715404" cy="6456479"/>
          </a:xfrm>
          <a:prstGeom prst="rect">
            <a:avLst/>
          </a:prstGeom>
          <a:noFill/>
        </p:spPr>
      </p:pic>
      <p:sp>
        <p:nvSpPr>
          <p:cNvPr id="5" name="4 - Ορθογώνιο"/>
          <p:cNvSpPr/>
          <p:nvPr/>
        </p:nvSpPr>
        <p:spPr>
          <a:xfrm>
            <a:off x="3143240" y="6488668"/>
            <a:ext cx="32861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Steve Bell, 2009</a:t>
            </a:r>
            <a:endParaRPr lang="el-GR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New\Desktop\ΜΑΘΗΜΑΤΑ ΑΣΚΤ\ΔΙΕΙΚΟΝΙΚΟΤΗΤΑ ΣΤΗΝ ΕΙΚΟΝΟΓΡΑΦΗΜΕΝΗ ΑΦΗΓΗΣΗ - 2021\εικονες 4ο μάθημα\Grant_Wood_-_American_Gothic_-_Google_Art_Project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214423"/>
            <a:ext cx="3553393" cy="4286280"/>
          </a:xfrm>
          <a:prstGeom prst="rect">
            <a:avLst/>
          </a:prstGeom>
          <a:noFill/>
        </p:spPr>
      </p:pic>
      <p:pic>
        <p:nvPicPr>
          <p:cNvPr id="5" name="Picture 2" descr="C:\Users\New\Desktop\ΜΑΘΗΜΑΤΑ ΑΣΚΤ\ΔΙΕΙΚΟΝΙΚΟΤΗΤΑ ΣΤΗΝ ΕΙΚΟΝΟΓΡΑΦΗΜΕΝΗ ΑΦΗΓΗΣΗ - 2021\Steve Bell Cartoons\6a00d8341d417153ef0120a560a30d970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3306" y="1356393"/>
            <a:ext cx="5500695" cy="40749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3010" name="Picture 2" descr="C:\Users\New\Desktop\ΜΑΘΗΜΑΤΑ ΑΣΚΤ\ΔΙΕΙΚΟΝΙΚΟΤΗΤΑ ΣΤΗΝ ΕΙΚΟΝΟΓΡΑΦΗΜΕΝΗ ΑΦΗΓΗΣΗ - 2021\εικονες 4ο μάθημα\1024px-Raising_the_Flag_on_Iwo_Jima,_larger_-_edit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0"/>
            <a:ext cx="8572528" cy="6496368"/>
          </a:xfrm>
          <a:prstGeom prst="rect">
            <a:avLst/>
          </a:prstGeom>
          <a:noFill/>
        </p:spPr>
      </p:pic>
      <p:sp>
        <p:nvSpPr>
          <p:cNvPr id="5" name="4 - Ορθογώνιο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Joe Rosenthal, </a:t>
            </a:r>
            <a:r>
              <a:rPr lang="en-US" i="1" dirty="0" smtClean="0"/>
              <a:t>Iwo Jima</a:t>
            </a:r>
            <a:r>
              <a:rPr lang="en-US" dirty="0" smtClean="0"/>
              <a:t>, 1945</a:t>
            </a:r>
            <a:endParaRPr lang="el-GR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New\Desktop\ΜΑΘΗΜΑΤΑ ΑΣΚΤ\ΔΙΕΙΚΟΝΙΚΟΤΗΤΑ ΣΤΗΝ ΕΙΚΟΝΟΓΡΑΦΗΜΕΝΗ ΑΦΗΓΗΣΗ - 2021\Steve Bell Cartoons\6a0112791cb10528a40168e57b19a0970c-800w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5" y="-1"/>
            <a:ext cx="9001156" cy="6586645"/>
          </a:xfrm>
          <a:prstGeom prst="rect">
            <a:avLst/>
          </a:prstGeom>
          <a:noFill/>
        </p:spPr>
      </p:pic>
      <p:sp>
        <p:nvSpPr>
          <p:cNvPr id="5" name="4 - Ορθογώνιο"/>
          <p:cNvSpPr/>
          <p:nvPr/>
        </p:nvSpPr>
        <p:spPr>
          <a:xfrm>
            <a:off x="3143240" y="6500834"/>
            <a:ext cx="32861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Steve Bell, 2012</a:t>
            </a:r>
            <a:endParaRPr lang="el-GR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2" descr="C:\Users\New\Desktop\ΜΑΘΗΜΑΤΑ ΑΣΚΤ\ΔΙΕΙΚΟΝΙΚΟΤΗΤΑ ΣΤΗΝ ΕΙΚΟΝΟΓΡΑΦΗΜΕΝΗ ΑΦΗΓΗΣΗ - 2021\εικονες 4ο μάθημα\1024px-Raising_the_Flag_on_Iwo_Jima,_larger_-_edit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2428868"/>
            <a:ext cx="4432070" cy="3358678"/>
          </a:xfrm>
          <a:prstGeom prst="rect">
            <a:avLst/>
          </a:prstGeom>
          <a:noFill/>
        </p:spPr>
      </p:pic>
      <p:pic>
        <p:nvPicPr>
          <p:cNvPr id="5" name="Picture 2" descr="C:\Users\New\Desktop\ΜΑΘΗΜΑΤΑ ΑΣΚΤ\ΔΙΕΙΚΟΝΙΚΟΤΗΤΑ ΣΤΗΝ ΕΙΚΟΝΟΓΡΑΦΗΜΕΝΗ ΑΦΗΓΗΣΗ - 2021\Steve Bell Cartoons\6a0112791cb10528a40168e57b19a0970c-800w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2414919"/>
            <a:ext cx="4643438" cy="33978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4035" name="Picture 3" descr="C:\Users\New\Desktop\ΜΑΘΗΜΑΤΑ ΑΣΚΤ\ΔΙΕΙΚΟΝΙΚΟΤΗΤΑ ΣΤΗΝ ΕΙΚΟΝΟΓΡΑΦΗΜΕΝΗ ΑΦΗΓΗΣΗ - 2021\εικονες 4ο μάθημα\1024px-Rembrandt_-_The_Anatomy_Lesson_of_Dr_Nicolaes_Tulp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0"/>
            <a:ext cx="8572528" cy="6454511"/>
          </a:xfrm>
          <a:prstGeom prst="rect">
            <a:avLst/>
          </a:prstGeom>
          <a:noFill/>
        </p:spPr>
      </p:pic>
      <p:sp>
        <p:nvSpPr>
          <p:cNvPr id="7" name="6 - Ορθογώνιο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Rembrandt, </a:t>
            </a:r>
            <a:r>
              <a:rPr lang="el-GR" dirty="0" smtClean="0"/>
              <a:t>Μάθημα Ανατομίας του </a:t>
            </a:r>
            <a:r>
              <a:rPr lang="el-GR" dirty="0" err="1" smtClean="0"/>
              <a:t>Δρος</a:t>
            </a:r>
            <a:r>
              <a:rPr lang="el-GR" dirty="0" smtClean="0"/>
              <a:t> </a:t>
            </a:r>
            <a:r>
              <a:rPr lang="el-GR" dirty="0" err="1" smtClean="0"/>
              <a:t>Νικολάες</a:t>
            </a:r>
            <a:r>
              <a:rPr lang="el-GR" dirty="0" smtClean="0"/>
              <a:t> </a:t>
            </a:r>
            <a:r>
              <a:rPr lang="el-GR" dirty="0" err="1" smtClean="0"/>
              <a:t>Τουλπ</a:t>
            </a:r>
            <a:r>
              <a:rPr lang="el-GR" dirty="0" smtClean="0"/>
              <a:t>, 1632</a:t>
            </a:r>
            <a:endParaRPr lang="el-GR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New\Desktop\ΜΑΘΗΜΑΤΑ ΑΣΚΤ\ΔΙΕΙΚΟΝΙΚΟΤΗΤΑ ΣΤΗΝ ΕΙΚΟΝΟΓΡΑΦΗΜΕΝΗ ΑΦΗΓΗΣΗ - 2021\Steve Bell Cartoons\94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428604"/>
            <a:ext cx="9146559" cy="5618184"/>
          </a:xfrm>
          <a:prstGeom prst="rect">
            <a:avLst/>
          </a:prstGeom>
          <a:noFill/>
        </p:spPr>
      </p:pic>
      <p:sp>
        <p:nvSpPr>
          <p:cNvPr id="5" name="4 - Ορθογώνιο"/>
          <p:cNvSpPr/>
          <p:nvPr/>
        </p:nvSpPr>
        <p:spPr>
          <a:xfrm>
            <a:off x="3143240" y="6500834"/>
            <a:ext cx="32861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Steve Bell, 201</a:t>
            </a:r>
            <a:r>
              <a:rPr lang="el-GR" dirty="0" smtClean="0"/>
              <a:t>9</a:t>
            </a:r>
            <a:endParaRPr lang="el-GR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New\Desktop\ΜΑΘΗΜΑΤΑ ΑΣΚΤ\ΔΙΕΙΚΟΝΙΚΟΤΗΤΑ ΣΤΗΝ ΕΙΚΟΝΟΓΡΑΦΗΜΕΝΗ ΑΦΗΓΗΣΗ - 2021\εικονες 4ο μάθημα\1024px-Rembrandt_-_The_Anatomy_Lesson_of_Dr_Nicolaes_Tulp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643306" cy="2743153"/>
          </a:xfrm>
          <a:prstGeom prst="rect">
            <a:avLst/>
          </a:prstGeom>
          <a:noFill/>
        </p:spPr>
      </p:pic>
      <p:pic>
        <p:nvPicPr>
          <p:cNvPr id="5" name="Picture 2" descr="C:\Users\New\Desktop\ΜΑΘΗΜΑΤΑ ΑΣΚΤ\ΔΙΕΙΚΟΝΙΚΟΤΗΤΑ ΣΤΗΝ ΕΙΚΟΝΟΓΡΑΦΗΜΕΝΗ ΑΦΗΓΗΣΗ - 2021\Steve Bell Cartoons\94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39805" y="2740014"/>
            <a:ext cx="6704195" cy="41179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5058" name="Picture 2" descr="C:\Users\New\Desktop\ΜΑΘΗΜΑΤΑ ΑΣΚΤ\ΔΙΕΙΚΟΝΙΚΟΤΗΤΑ ΣΤΗΝ ΕΙΚΟΝΟΓΡΑΦΗΜΕΝΗ ΑΦΗΓΗΣΗ - 2021\εικονες 4ο μάθημα\Tsunami_by_hokusai_19th_century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143625"/>
          </a:xfrm>
          <a:prstGeom prst="rect">
            <a:avLst/>
          </a:prstGeom>
          <a:noFill/>
        </p:spPr>
      </p:pic>
      <p:sp>
        <p:nvSpPr>
          <p:cNvPr id="5" name="4 - Ορθογώνιο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Hokusai, </a:t>
            </a:r>
            <a:r>
              <a:rPr lang="en-US" i="1" dirty="0" smtClean="0"/>
              <a:t>The Great Wave Off Kanagawa</a:t>
            </a:r>
            <a:r>
              <a:rPr lang="en-US" dirty="0" smtClean="0"/>
              <a:t>, 1829 – 1833</a:t>
            </a:r>
            <a:endParaRPr lang="el-GR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9218" name="Picture 2" descr="C:\Users\New\Desktop\ΜΑΘΗΜΑΤΑ ΑΣΚΤ\ΔΙΕΙΚΟΝΙΚΟΤΗΤΑ ΣΤΗΝ ΕΙΚΟΝΟΓΡΑΦΗΜΕΝΗ ΑΦΗΓΗΣΗ - 2021\εικονες 4ο μάθημα\img-1-small70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812971"/>
          </a:xfrm>
          <a:prstGeom prst="rect">
            <a:avLst/>
          </a:prstGeom>
          <a:noFill/>
        </p:spPr>
      </p:pic>
      <p:sp>
        <p:nvSpPr>
          <p:cNvPr id="5" name="1 - Τίτλος"/>
          <p:cNvSpPr txBox="1">
            <a:spLocks/>
          </p:cNvSpPr>
          <p:nvPr/>
        </p:nvSpPr>
        <p:spPr>
          <a:xfrm>
            <a:off x="0" y="6500834"/>
            <a:ext cx="9144000" cy="3571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2400" dirty="0"/>
              <a:t>George Cruikshank, </a:t>
            </a:r>
            <a:r>
              <a:rPr lang="en-US" sz="2400" i="1" dirty="0"/>
              <a:t>Murder of the Duke </a:t>
            </a:r>
            <a:r>
              <a:rPr lang="en-US" sz="2400" i="1" dirty="0" err="1"/>
              <a:t>d’Enghien</a:t>
            </a:r>
            <a:r>
              <a:rPr lang="en-US" sz="2400" dirty="0"/>
              <a:t>, </a:t>
            </a:r>
            <a:r>
              <a:rPr lang="en-US" sz="2400" dirty="0" smtClean="0"/>
              <a:t>1814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el-G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New\Desktop\ΜΑΘΗΜΑΤΑ ΑΣΚΤ\ΔΙΕΙΚΟΝΙΚΟΤΗΤΑ ΣΤΗΝ ΕΙΚΟΝΟΓΡΑΦΗΜΕΝΗ ΑΦΗΓΗΣΗ - 2021\Steve Bell Cartoons\200313_ITSTHEMEDIASTUPI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0"/>
            <a:ext cx="4429124" cy="6858000"/>
          </a:xfrm>
          <a:prstGeom prst="rect">
            <a:avLst/>
          </a:prstGeom>
          <a:noFill/>
        </p:spPr>
      </p:pic>
      <p:sp>
        <p:nvSpPr>
          <p:cNvPr id="8" name="7 - Ορθογώνιο"/>
          <p:cNvSpPr/>
          <p:nvPr/>
        </p:nvSpPr>
        <p:spPr>
          <a:xfrm>
            <a:off x="5857884" y="3929066"/>
            <a:ext cx="32861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Steve Bell, 2020</a:t>
            </a:r>
            <a:endParaRPr lang="el-GR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New\Desktop\ΜΑΘΗΜΑΤΑ ΑΣΚΤ\ΔΙΕΙΚΟΝΙΚΟΤΗΤΑ ΣΤΗΝ ΕΙΚΟΝΟΓΡΑΦΗΜΕΝΗ ΑΦΗΓΗΣΗ - 2021\εικονες 4ο μάθημα\Tsunami_by_hokusai_19th_century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285860"/>
            <a:ext cx="6736317" cy="4525963"/>
          </a:xfrm>
          <a:prstGeom prst="rect">
            <a:avLst/>
          </a:prstGeom>
          <a:noFill/>
        </p:spPr>
      </p:pic>
      <p:pic>
        <p:nvPicPr>
          <p:cNvPr id="5" name="Picture 2" descr="C:\Users\New\Desktop\ΜΑΘΗΜΑΤΑ ΑΣΚΤ\ΔΙΕΙΚΟΝΙΚΟΤΗΤΑ ΣΤΗΝ ΕΙΚΟΝΟΓΡΑΦΗΜΕΝΗ ΑΦΗΓΗΣΗ - 2021\Steve Bell Cartoons\200313_ITSTHEMEDIASTUPI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0765" y="1571612"/>
            <a:ext cx="2363235" cy="36592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6082" name="Picture 2" descr="C:\Users\New\Desktop\ΜΑΘΗΜΑΤΑ ΑΣΚΤ\ΔΙΕΙΚΟΝΙΚΟΤΗΤΑ ΣΤΗΝ ΕΙΚΟΝΟΓΡΑΦΗΜΕΝΗ ΑΦΗΓΗΣΗ - 2021\εικονες 4ο μάθημα\Eugène_Delacroix_-_Le_28_Juillet._La_Liberté_guidant_le_peuple (1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0"/>
            <a:ext cx="8001024" cy="6422697"/>
          </a:xfrm>
          <a:prstGeom prst="rect">
            <a:avLst/>
          </a:prstGeom>
          <a:noFill/>
        </p:spPr>
      </p:pic>
      <p:sp>
        <p:nvSpPr>
          <p:cNvPr id="5" name="4 - Ορθογώνιο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Eugene Delacroix, </a:t>
            </a:r>
            <a:r>
              <a:rPr lang="el-GR" i="1" dirty="0" smtClean="0"/>
              <a:t>Η Ελευθερία Οδηγεί το Λαό</a:t>
            </a:r>
            <a:r>
              <a:rPr lang="el-GR" dirty="0" smtClean="0"/>
              <a:t>, 1830</a:t>
            </a:r>
            <a:endParaRPr lang="el-GR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9698" name="Picture 2" descr="C:\Users\New\Desktop\ΜΑΘΗΜΑΤΑ ΑΣΚΤ\ΔΙΕΙΚΟΝΙΚΟΤΗΤΑ ΣΤΗΝ ΕΙΚΟΝΟΓΡΑΦΗΜΕΝΗ ΑΦΗΓΗΣΗ - 2021\Steve Bell Cartoons\brooklyn-street-art-steve-bell-the-guardian-06-20-we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527040"/>
          </a:xfrm>
          <a:prstGeom prst="rect">
            <a:avLst/>
          </a:prstGeom>
          <a:noFill/>
        </p:spPr>
      </p:pic>
      <p:sp>
        <p:nvSpPr>
          <p:cNvPr id="5" name="4 - Ορθογώνιο"/>
          <p:cNvSpPr/>
          <p:nvPr/>
        </p:nvSpPr>
        <p:spPr>
          <a:xfrm>
            <a:off x="3000364" y="6488668"/>
            <a:ext cx="32861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Steve Bell, 2020</a:t>
            </a:r>
            <a:endParaRPr lang="el-GR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2" descr="C:\Users\New\Desktop\ΜΑΘΗΜΑΤΑ ΑΣΚΤ\ΔΙΕΙΚΟΝΙΚΟΤΗΤΑ ΣΤΗΝ ΕΙΚΟΝΟΓΡΑΦΗΜΕΝΗ ΑΦΗΓΗΣΗ - 2021\εικονες 4ο μάθημα\Eugène_Delacroix_-_Le_28_Juillet._La_Liberté_guidant_le_peuple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43050"/>
            <a:ext cx="4214842" cy="3383399"/>
          </a:xfrm>
          <a:prstGeom prst="rect">
            <a:avLst/>
          </a:prstGeom>
          <a:noFill/>
        </p:spPr>
      </p:pic>
      <p:pic>
        <p:nvPicPr>
          <p:cNvPr id="5" name="Picture 2" descr="C:\Users\New\Desktop\ΜΑΘΗΜΑΤΑ ΑΣΚΤ\ΔΙΕΙΚΟΝΙΚΟΤΗΤΑ ΣΤΗΝ ΕΙΚΟΝΟΓΡΑΦΗΜΕΝΗ ΑΦΗΓΗΣΗ - 2021\Steve Bell Cartoons\brooklyn-street-art-steve-bell-the-guardian-06-20-web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298298" y="1857364"/>
            <a:ext cx="4845702" cy="29289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New\Desktop\ΜΑΘΗΜΑΤΑ ΑΣΚΤ\ΔΙΕΙΚΟΝΙΚΟΤΗΤΑ ΣΤΗΝ ΕΙΚΟΝΟΓΡΑΦΗΜΕΝΗ ΑΦΗΓΗΣΗ - 2021\εικονες 4ο μάθημα\Andrea_Solario_-_Salome_with_the_Head_of_St_John_the_Baptist_-_WGA216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715040" cy="6959341"/>
          </a:xfrm>
          <a:prstGeom prst="rect">
            <a:avLst/>
          </a:prstGeom>
          <a:noFill/>
        </p:spPr>
      </p:pic>
      <p:sp>
        <p:nvSpPr>
          <p:cNvPr id="5" name="4 - Ορθογώνιο"/>
          <p:cNvSpPr/>
          <p:nvPr/>
        </p:nvSpPr>
        <p:spPr>
          <a:xfrm>
            <a:off x="5715008" y="3500438"/>
            <a:ext cx="34289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Andrea </a:t>
            </a:r>
            <a:r>
              <a:rPr lang="en-US" dirty="0" err="1" smtClean="0"/>
              <a:t>Solario</a:t>
            </a:r>
            <a:r>
              <a:rPr lang="en-US" dirty="0" smtClean="0"/>
              <a:t>, </a:t>
            </a:r>
            <a:endParaRPr lang="el-GR" dirty="0" smtClean="0"/>
          </a:p>
          <a:p>
            <a:pPr algn="ctr"/>
            <a:r>
              <a:rPr lang="el-GR" i="1" dirty="0" smtClean="0"/>
              <a:t>Η Σαλώμη με το κεφάλι του Αγίου Ιωάννη του Βαπτιστή</a:t>
            </a:r>
            <a:r>
              <a:rPr lang="el-GR" dirty="0" smtClean="0"/>
              <a:t>, </a:t>
            </a:r>
          </a:p>
          <a:p>
            <a:pPr algn="ctr"/>
            <a:r>
              <a:rPr lang="el-GR" dirty="0" smtClean="0"/>
              <a:t>1506 - 1507</a:t>
            </a:r>
            <a:endParaRPr lang="el-GR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New\Desktop\ΜΑΘΗΜΑΤΑ ΑΣΚΤ\ΔΙΕΙΚΟΝΙΚΟΤΗΤΑ ΣΤΗΝ ΕΙΚΟΝΟΓΡΑΦΗΜΕΝΗ ΑΦΗΓΗΣΗ - 2021\εικονες 4ο μάθημα\Salome_with_the_Head_of_Saint_John_the_Baptist_by_Artemisia_Gentileschi_ca._1610-161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7500958" cy="6881613"/>
          </a:xfrm>
          <a:prstGeom prst="rect">
            <a:avLst/>
          </a:prstGeom>
          <a:noFill/>
        </p:spPr>
      </p:pic>
      <p:sp>
        <p:nvSpPr>
          <p:cNvPr id="5" name="4 - Ορθογώνιο"/>
          <p:cNvSpPr/>
          <p:nvPr/>
        </p:nvSpPr>
        <p:spPr>
          <a:xfrm>
            <a:off x="7500958" y="3500438"/>
            <a:ext cx="164304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Artemisia Gentileschi </a:t>
            </a:r>
            <a:endParaRPr lang="el-GR" dirty="0" smtClean="0"/>
          </a:p>
          <a:p>
            <a:pPr algn="ctr"/>
            <a:r>
              <a:rPr lang="el-GR" i="1" dirty="0" smtClean="0"/>
              <a:t>Η Σαλώμη με το κεφάλι του Αγίου Ιωάννη του Βαπτιστή</a:t>
            </a:r>
            <a:r>
              <a:rPr lang="el-GR" dirty="0" smtClean="0"/>
              <a:t>, </a:t>
            </a:r>
          </a:p>
          <a:p>
            <a:pPr algn="ctr"/>
            <a:r>
              <a:rPr lang="el-GR" dirty="0" smtClean="0"/>
              <a:t>16</a:t>
            </a:r>
            <a:r>
              <a:rPr lang="en-US" dirty="0" smtClean="0"/>
              <a:t>10</a:t>
            </a:r>
            <a:r>
              <a:rPr lang="el-GR" dirty="0" smtClean="0"/>
              <a:t> - 1</a:t>
            </a:r>
            <a:r>
              <a:rPr lang="en-US" dirty="0" smtClean="0"/>
              <a:t>615</a:t>
            </a:r>
            <a:endParaRPr lang="el-GR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New\Desktop\ΜΑΘΗΜΑΤΑ ΑΣΚΤ\ΔΙΕΙΚΟΝΙΚΟΤΗΤΑ ΣΤΗΝ ΕΙΚΟΝΟΓΡΑΦΗΜΕΝΗ ΑΦΗΓΗΣΗ - 2021\εικονες 4ο μάθημα\493px-Bernardino_Luini_-_Salome_with_the_Head_of_St_John_the_Baptist_-_WGA1376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967"/>
            <a:ext cx="5643602" cy="6857033"/>
          </a:xfrm>
          <a:prstGeom prst="rect">
            <a:avLst/>
          </a:prstGeom>
          <a:noFill/>
        </p:spPr>
      </p:pic>
      <p:sp>
        <p:nvSpPr>
          <p:cNvPr id="5" name="4 - Ορθογώνιο"/>
          <p:cNvSpPr/>
          <p:nvPr/>
        </p:nvSpPr>
        <p:spPr>
          <a:xfrm>
            <a:off x="5715008" y="3500438"/>
            <a:ext cx="34289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Bernardino </a:t>
            </a:r>
            <a:r>
              <a:rPr lang="en-US" dirty="0" err="1" smtClean="0"/>
              <a:t>Luini</a:t>
            </a:r>
            <a:r>
              <a:rPr lang="en-US" dirty="0" smtClean="0"/>
              <a:t>, </a:t>
            </a:r>
            <a:endParaRPr lang="el-GR" dirty="0" smtClean="0"/>
          </a:p>
          <a:p>
            <a:pPr algn="ctr"/>
            <a:r>
              <a:rPr lang="el-GR" i="1" dirty="0" smtClean="0"/>
              <a:t>Η Σαλώμη με το κεφάλι του Αγίου Ιωάννη του Βαπτιστή</a:t>
            </a:r>
            <a:r>
              <a:rPr lang="el-GR" dirty="0" smtClean="0"/>
              <a:t>, </a:t>
            </a:r>
          </a:p>
          <a:p>
            <a:pPr algn="ctr"/>
            <a:r>
              <a:rPr lang="el-GR" dirty="0" err="1"/>
              <a:t>π</a:t>
            </a:r>
            <a:r>
              <a:rPr lang="el-GR" dirty="0" err="1" smtClean="0"/>
              <a:t>ερ</a:t>
            </a:r>
            <a:r>
              <a:rPr lang="el-GR" dirty="0" smtClean="0"/>
              <a:t>. 1620</a:t>
            </a:r>
            <a:endParaRPr lang="el-GR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1746" name="Picture 2" descr="C:\Users\New\Desktop\ΜΑΘΗΜΑΤΑ ΑΣΚΤ\ΔΙΕΙΚΟΝΙΚΟΤΗΤΑ ΣΤΗΝ ΕΙΚΟΝΟΓΡΑΦΗΜΕΝΗ ΑΦΗΓΗΣΗ - 2021\Steve Bell Cartoons\ElhqwqTXIAAPBR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57232"/>
            <a:ext cx="9144000" cy="5526741"/>
          </a:xfrm>
          <a:prstGeom prst="rect">
            <a:avLst/>
          </a:prstGeom>
          <a:noFill/>
        </p:spPr>
      </p:pic>
      <p:sp>
        <p:nvSpPr>
          <p:cNvPr id="5" name="4 - Ορθογώνιο"/>
          <p:cNvSpPr/>
          <p:nvPr/>
        </p:nvSpPr>
        <p:spPr>
          <a:xfrm>
            <a:off x="3000364" y="6488668"/>
            <a:ext cx="32861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Steve Bell, 2020</a:t>
            </a:r>
            <a:endParaRPr lang="el-GR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New\Desktop\ΜΑΘΗΜΑΤΑ ΑΣΚΤ\ΔΙΕΙΚΟΝΙΚΟΤΗΤΑ ΣΤΗΝ ΕΙΚΟΝΟΓΡΑΦΗΜΕΝΗ ΑΦΗΓΗΣΗ - 2021\εικονες 4ο μάθημα\800px-Raphaël_-_Les_Trois_Grâces_-_Google_Art_Project_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5133"/>
            <a:ext cx="6929486" cy="6842867"/>
          </a:xfrm>
          <a:prstGeom prst="rect">
            <a:avLst/>
          </a:prstGeom>
          <a:noFill/>
        </p:spPr>
      </p:pic>
      <p:sp>
        <p:nvSpPr>
          <p:cNvPr id="5" name="4 - Ορθογώνιο"/>
          <p:cNvSpPr/>
          <p:nvPr/>
        </p:nvSpPr>
        <p:spPr>
          <a:xfrm>
            <a:off x="6858016" y="3500438"/>
            <a:ext cx="22859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dirty="0" smtClean="0"/>
              <a:t>Ραφαήλ, </a:t>
            </a:r>
          </a:p>
          <a:p>
            <a:pPr algn="ctr"/>
            <a:r>
              <a:rPr lang="el-GR" i="1" dirty="0" smtClean="0"/>
              <a:t>Οι Τρεις Χάριτες</a:t>
            </a:r>
            <a:r>
              <a:rPr lang="el-GR" dirty="0" smtClean="0"/>
              <a:t>,</a:t>
            </a:r>
            <a:r>
              <a:rPr lang="en-US" dirty="0" smtClean="0"/>
              <a:t> </a:t>
            </a:r>
            <a:endParaRPr lang="el-GR" dirty="0" smtClean="0"/>
          </a:p>
          <a:p>
            <a:pPr algn="ctr"/>
            <a:r>
              <a:rPr lang="en-US" dirty="0" smtClean="0"/>
              <a:t>1504</a:t>
            </a:r>
            <a:endParaRPr lang="el-GR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69257"/>
            <a:ext cx="9144000" cy="5812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- Ορθογώνιο"/>
          <p:cNvSpPr/>
          <p:nvPr/>
        </p:nvSpPr>
        <p:spPr>
          <a:xfrm>
            <a:off x="0" y="6211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John Thompson after George Cruikshank, </a:t>
            </a:r>
            <a:r>
              <a:rPr lang="en-US" i="1" dirty="0"/>
              <a:t>Death of </a:t>
            </a:r>
            <a:r>
              <a:rPr lang="en-US" i="1" dirty="0" err="1"/>
              <a:t>d’Enghien</a:t>
            </a:r>
            <a:r>
              <a:rPr lang="en-US" dirty="0"/>
              <a:t>, 1829</a:t>
            </a:r>
            <a:endParaRPr lang="el-GR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New\Desktop\ΜΑΘΗΜΑΤΑ ΑΣΚΤ\ΔΙΕΙΚΟΝΙΚΟΤΗΤΑ ΣΤΗΝ ΕΙΚΟΝΟΓΡΑΦΗΜΕΝΗ ΑΦΗΓΗΣΗ - 2021\εικονες 4ο μάθημα\the_three_graces_tapestry_fatth12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57224" y="0"/>
            <a:ext cx="4592343" cy="6874766"/>
          </a:xfrm>
          <a:prstGeom prst="rect">
            <a:avLst/>
          </a:prstGeom>
          <a:noFill/>
        </p:spPr>
      </p:pic>
      <p:sp>
        <p:nvSpPr>
          <p:cNvPr id="5" name="4 - Ορθογώνιο"/>
          <p:cNvSpPr/>
          <p:nvPr/>
        </p:nvSpPr>
        <p:spPr>
          <a:xfrm>
            <a:off x="5500694" y="3500438"/>
            <a:ext cx="36433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 smtClean="0"/>
              <a:t>Sandro</a:t>
            </a:r>
            <a:r>
              <a:rPr lang="en-US" dirty="0" smtClean="0"/>
              <a:t> </a:t>
            </a:r>
            <a:r>
              <a:rPr lang="en-US" dirty="0" err="1" smtClean="0"/>
              <a:t>Boticcelli</a:t>
            </a:r>
            <a:r>
              <a:rPr lang="en-US" dirty="0" smtClean="0"/>
              <a:t>, </a:t>
            </a:r>
            <a:endParaRPr lang="el-GR" dirty="0" smtClean="0"/>
          </a:p>
          <a:p>
            <a:pPr algn="ctr"/>
            <a:r>
              <a:rPr lang="el-GR" i="1" dirty="0" err="1" smtClean="0"/>
              <a:t>ΟιΤρεις</a:t>
            </a:r>
            <a:r>
              <a:rPr lang="el-GR" i="1" dirty="0" smtClean="0"/>
              <a:t> Χάριτες</a:t>
            </a:r>
            <a:r>
              <a:rPr lang="el-GR" dirty="0" smtClean="0"/>
              <a:t>,</a:t>
            </a:r>
            <a:r>
              <a:rPr lang="en-US" dirty="0" smtClean="0"/>
              <a:t> </a:t>
            </a:r>
            <a:endParaRPr lang="el-GR" dirty="0" smtClean="0"/>
          </a:p>
          <a:p>
            <a:pPr algn="ctr"/>
            <a:r>
              <a:rPr lang="el-GR" dirty="0" err="1" smtClean="0"/>
              <a:t>Περ</a:t>
            </a:r>
            <a:r>
              <a:rPr lang="el-GR" dirty="0" smtClean="0"/>
              <a:t>. 1480</a:t>
            </a:r>
            <a:endParaRPr lang="el-GR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7650" name="Picture 2" descr="C:\Users\New\Desktop\ΜΑΘΗΜΑΤΑ ΑΣΚΤ\ΔΙΕΙΚΟΝΙΚΟΤΗΤΑ ΣΤΗΝ ΕΙΚΟΝΟΓΡΑΦΗΜΕΝΗ ΑΦΗΓΗΣΗ - 2021\Steve Bell Cartoons\900000CALENDAR3GREAS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092894"/>
          </a:xfrm>
          <a:prstGeom prst="rect">
            <a:avLst/>
          </a:prstGeom>
          <a:noFill/>
        </p:spPr>
      </p:pic>
      <p:sp>
        <p:nvSpPr>
          <p:cNvPr id="5" name="4 - Ορθογώνιο"/>
          <p:cNvSpPr/>
          <p:nvPr/>
        </p:nvSpPr>
        <p:spPr>
          <a:xfrm>
            <a:off x="3000364" y="6488668"/>
            <a:ext cx="32861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Steve Bell, 2020</a:t>
            </a:r>
            <a:endParaRPr lang="el-GR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New\Desktop\ΜΑΘΗΜΑΤΑ ΑΣΚΤ\ΔΙΕΙΚΟΝΙΚΟΤΗΤΑ ΣΤΗΝ ΕΙΚΟΝΟΓΡΑΦΗΜΕΝΗ ΑΦΗΓΗΣΗ - 2021\εικονες 4ο μάθημα\800px-Raphaël_-_Les_Trois_Grâces_-_Google_Art_Project_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929058" cy="3879944"/>
          </a:xfrm>
          <a:prstGeom prst="rect">
            <a:avLst/>
          </a:prstGeom>
          <a:noFill/>
        </p:spPr>
      </p:pic>
      <p:pic>
        <p:nvPicPr>
          <p:cNvPr id="5" name="Picture 2" descr="C:\Users\New\Desktop\ΜΑΘΗΜΑΤΑ ΑΣΚΤ\ΔΙΕΙΚΟΝΙΚΟΤΗΤΑ ΣΤΗΝ ΕΙΚΟΝΟΓΡΑΦΗΜΕΝΗ ΑΦΗΓΗΣΗ - 2021\Steve Bell Cartoons\900000CALENDAR3GREAS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5" y="1714488"/>
            <a:ext cx="5143505" cy="3427257"/>
          </a:xfrm>
          <a:prstGeom prst="rect">
            <a:avLst/>
          </a:prstGeom>
          <a:noFill/>
        </p:spPr>
      </p:pic>
      <p:pic>
        <p:nvPicPr>
          <p:cNvPr id="6" name="Picture 2" descr="C:\Users\New\Desktop\ΜΑΘΗΜΑΤΑ ΑΣΚΤ\ΔΙΕΙΚΟΝΙΚΟΤΗΤΑ ΣΤΗΝ ΕΙΚΟΝΟΓΡΑΦΗΜΕΝΗ ΑΦΗΓΗΣΗ - 2021\εικονες 4ο μάθημα\the_three_graces_tapestry_fatth1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73906" y="3929066"/>
            <a:ext cx="1956527" cy="29289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2226" name="Picture 2" descr="C:\Users\New\Desktop\ΜΑΘΗΜΑΤΑ ΑΣΚΤ\ΔΙΕΙΚΟΝΙΚΟΤΗΤΑ ΣΤΗΝ ΕΙΚΟΝΟΓΡΑΦΗΜΕΝΗ ΑΦΗΓΗΣΗ - 2021\εικονες 4ο μάθημα\320_Persistence_of_Memory_Dali_Salvador_540x41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0"/>
            <a:ext cx="8358215" cy="6346051"/>
          </a:xfrm>
          <a:prstGeom prst="rect">
            <a:avLst/>
          </a:prstGeom>
          <a:noFill/>
        </p:spPr>
      </p:pic>
      <p:sp>
        <p:nvSpPr>
          <p:cNvPr id="5" name="4 - Ορθογώνιο"/>
          <p:cNvSpPr/>
          <p:nvPr/>
        </p:nvSpPr>
        <p:spPr>
          <a:xfrm>
            <a:off x="285720" y="6488668"/>
            <a:ext cx="83582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Salvador Dali, </a:t>
            </a:r>
            <a:r>
              <a:rPr lang="en-US" i="1" dirty="0" smtClean="0"/>
              <a:t>The Persistence of Memory</a:t>
            </a:r>
            <a:r>
              <a:rPr lang="en-US" dirty="0" smtClean="0"/>
              <a:t>, 1931</a:t>
            </a:r>
            <a:endParaRPr lang="el-GR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8674" name="Picture 2" descr="C:\Users\New\Desktop\ΜΑΘΗΜΑΤΑ ΑΣΚΤ\ΔΙΕΙΚΟΝΙΚΟΤΗΤΑ ΣΤΗΝ ΕΙΚΟΝΟΓΡΑΦΗΜΕΝΗ ΑΦΗΓΗΣΗ - 2021\Steve Bell Cartoons\900402-ThatchalandDal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269638"/>
          </a:xfrm>
          <a:prstGeom prst="rect">
            <a:avLst/>
          </a:prstGeom>
          <a:noFill/>
        </p:spPr>
      </p:pic>
      <p:sp>
        <p:nvSpPr>
          <p:cNvPr id="5" name="4 - Ορθογώνιο"/>
          <p:cNvSpPr/>
          <p:nvPr/>
        </p:nvSpPr>
        <p:spPr>
          <a:xfrm>
            <a:off x="3000364" y="6488668"/>
            <a:ext cx="32861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Steve Bell, 2020</a:t>
            </a:r>
            <a:endParaRPr lang="el-GR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2770" name="Picture 2" descr="C:\Users\New\Desktop\ΜΑΘΗΜΑΤΑ ΑΣΚΤ\ΔΙΕΙΚΟΝΙΚΟΤΗΤΑ ΣΤΗΝ ΕΙΚΟΝΟΓΡΑΦΗΜΕΝΗ ΑΦΗΓΗΣΗ - 2021\Steve Bell Cartoons\imag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0"/>
            <a:ext cx="8358214" cy="61805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6866" name="Picture 2" descr="C:\Users\New\Desktop\ΜΑΘΗΜΑΤΑ ΑΣΚΤ\ΔΙΕΙΚΟΝΙΚΟΤΗΤΑ ΣΤΗΝ ΕΙΚΟΝΟΓΡΑΦΗΜΕΝΗ ΑΦΗΓΗΣΗ - 2021\Steve Bell Cartoons\αρχείο λήψης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0"/>
            <a:ext cx="8501090" cy="63431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3794" name="Picture 2" descr="C:\Users\New\Desktop\ΜΑΘΗΜΑΤΑ ΑΣΚΤ\ΔΙΕΙΚΟΝΙΚΟΤΗΤΑ ΣΤΗΝ ΕΙΚΟΝΟΓΡΑΦΗΜΕΝΗ ΑΦΗΓΗΣΗ - 2021\Steve Bell Cartoons\Steve-Bell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0"/>
            <a:ext cx="8643966" cy="64492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4818" name="Picture 2" descr="C:\Users\New\Desktop\ΜΑΘΗΜΑΤΑ ΑΣΚΤ\ΔΙΕΙΚΟΝΙΚΟΤΗΤΑ ΣΤΗΝ ΕΙΚΟΝΟΓΡΑΦΗΜΕΝΗ ΑΦΗΓΗΣΗ - 2021\Steve Bell Cartoons\Steve-Bell-greece-screa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954" y="309799"/>
            <a:ext cx="9174953" cy="42129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5842" name="Picture 2" descr="C:\Users\New\Desktop\ΜΑΘΗΜΑΤΑ ΑΣΚΤ\ΔΙΕΙΚΟΝΙΚΟΤΗΤΑ ΣΤΗΝ ΕΙΚΟΝΟΓΡΑΦΗΜΕΝΗ ΑΦΗΓΗΣΗ - 2021\Steve Bell Cartoons\steve-bell-on-005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0"/>
            <a:ext cx="8429652" cy="61998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0"/>
            <a:ext cx="8572528" cy="6483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1 - Τίτλος"/>
          <p:cNvSpPr txBox="1">
            <a:spLocks/>
          </p:cNvSpPr>
          <p:nvPr/>
        </p:nvSpPr>
        <p:spPr>
          <a:xfrm>
            <a:off x="0" y="6500834"/>
            <a:ext cx="9144000" cy="3571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 smtClean="0">
                <a:latin typeface="+mj-lt"/>
                <a:ea typeface="+mj-ea"/>
                <a:cs typeface="+mj-cs"/>
              </a:rPr>
              <a:t>Edouard</a:t>
            </a:r>
            <a:r>
              <a:rPr lang="en-US" sz="2400" dirty="0" smtClean="0">
                <a:latin typeface="+mj-lt"/>
                <a:ea typeface="+mj-ea"/>
                <a:cs typeface="+mj-cs"/>
              </a:rPr>
              <a:t> </a:t>
            </a:r>
            <a:r>
              <a:rPr lang="en-US" sz="2400" dirty="0" err="1" smtClean="0">
                <a:latin typeface="+mj-lt"/>
                <a:ea typeface="+mj-ea"/>
                <a:cs typeface="+mj-cs"/>
              </a:rPr>
              <a:t>Manet</a:t>
            </a:r>
            <a:r>
              <a:rPr lang="en-US" sz="2400" dirty="0" smtClean="0">
                <a:latin typeface="+mj-lt"/>
                <a:ea typeface="+mj-ea"/>
                <a:cs typeface="+mj-cs"/>
              </a:rPr>
              <a:t>, </a:t>
            </a:r>
            <a:r>
              <a:rPr lang="el-GR" sz="2400" i="1" dirty="0" smtClean="0">
                <a:latin typeface="+mj-lt"/>
                <a:ea typeface="+mj-ea"/>
                <a:cs typeface="+mj-cs"/>
              </a:rPr>
              <a:t>Η Εκτέλεση του Μαξιμιλιανού</a:t>
            </a:r>
            <a:r>
              <a:rPr lang="en-US" sz="2400" dirty="0" smtClean="0">
                <a:latin typeface="+mj-lt"/>
                <a:ea typeface="+mj-ea"/>
                <a:cs typeface="+mj-cs"/>
              </a:rPr>
              <a:t>, </a:t>
            </a:r>
            <a:r>
              <a:rPr lang="el-GR" sz="2400" dirty="0" smtClean="0">
                <a:latin typeface="+mj-lt"/>
                <a:ea typeface="+mj-ea"/>
                <a:cs typeface="+mj-cs"/>
              </a:rPr>
              <a:t>186</a:t>
            </a:r>
            <a:r>
              <a:rPr lang="en-US" sz="2400" dirty="0" smtClean="0">
                <a:latin typeface="+mj-lt"/>
                <a:ea typeface="+mj-ea"/>
                <a:cs typeface="+mj-cs"/>
              </a:rPr>
              <a:t>7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el-G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050" name="Picture 2" descr="C:\Users\New\Desktop\Διδακτορικό από Γραμέλη\ΠΑΡΑΔΟΤΕΑ ΔΙΔΑΚΤΟΡΙΚΟΥ\ΕΙΚΟΝΕΣ\Εικόνα 1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4348" y="0"/>
            <a:ext cx="7715272" cy="6536028"/>
          </a:xfrm>
          <a:prstGeom prst="rect">
            <a:avLst/>
          </a:prstGeom>
          <a:noFill/>
        </p:spPr>
      </p:pic>
      <p:sp>
        <p:nvSpPr>
          <p:cNvPr id="5" name="1 - Τίτλος"/>
          <p:cNvSpPr txBox="1">
            <a:spLocks/>
          </p:cNvSpPr>
          <p:nvPr/>
        </p:nvSpPr>
        <p:spPr>
          <a:xfrm>
            <a:off x="0" y="6500834"/>
            <a:ext cx="9144000" cy="3571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 smtClean="0">
                <a:latin typeface="+mj-lt"/>
                <a:ea typeface="+mj-ea"/>
                <a:cs typeface="+mj-cs"/>
              </a:rPr>
              <a:t>Edouard</a:t>
            </a:r>
            <a:r>
              <a:rPr lang="en-US" sz="2400" dirty="0" smtClean="0">
                <a:latin typeface="+mj-lt"/>
                <a:ea typeface="+mj-ea"/>
                <a:cs typeface="+mj-cs"/>
              </a:rPr>
              <a:t> </a:t>
            </a:r>
            <a:r>
              <a:rPr lang="en-US" sz="2400" dirty="0" err="1" smtClean="0">
                <a:latin typeface="+mj-lt"/>
                <a:ea typeface="+mj-ea"/>
                <a:cs typeface="+mj-cs"/>
              </a:rPr>
              <a:t>Manet</a:t>
            </a:r>
            <a:r>
              <a:rPr lang="en-US" sz="2400" dirty="0" smtClean="0">
                <a:latin typeface="+mj-lt"/>
                <a:ea typeface="+mj-ea"/>
                <a:cs typeface="+mj-cs"/>
              </a:rPr>
              <a:t>, </a:t>
            </a:r>
            <a:r>
              <a:rPr lang="el-GR" sz="2400" i="1" dirty="0" smtClean="0">
                <a:latin typeface="+mj-lt"/>
                <a:ea typeface="+mj-ea"/>
                <a:cs typeface="+mj-cs"/>
              </a:rPr>
              <a:t>Η Εκτέλεση του Μαξιμιλιανού</a:t>
            </a:r>
            <a:r>
              <a:rPr lang="en-US" sz="2400" dirty="0" smtClean="0">
                <a:latin typeface="+mj-lt"/>
                <a:ea typeface="+mj-ea"/>
                <a:cs typeface="+mj-cs"/>
              </a:rPr>
              <a:t>, </a:t>
            </a:r>
            <a:r>
              <a:rPr lang="el-GR" sz="2400" dirty="0" smtClean="0">
                <a:latin typeface="+mj-lt"/>
                <a:ea typeface="+mj-ea"/>
                <a:cs typeface="+mj-cs"/>
              </a:rPr>
              <a:t>1868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el-G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New\Desktop\Διδακτορικό από Γραμέλη\ΠΑΡΑΔΟΤΕΑ ΔΙΔΑΚΤΟΡΙΚΟΥ\ΕΙΚΟΝΕΣ\Εικόνα 1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0434" y="571480"/>
            <a:ext cx="9073566" cy="4977428"/>
          </a:xfrm>
          <a:prstGeom prst="rect">
            <a:avLst/>
          </a:prstGeom>
          <a:noFill/>
        </p:spPr>
      </p:pic>
      <p:sp>
        <p:nvSpPr>
          <p:cNvPr id="5" name="1 - Τίτλος"/>
          <p:cNvSpPr txBox="1">
            <a:spLocks/>
          </p:cNvSpPr>
          <p:nvPr/>
        </p:nvSpPr>
        <p:spPr>
          <a:xfrm>
            <a:off x="0" y="6357958"/>
            <a:ext cx="9144000" cy="500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latin typeface="+mj-lt"/>
                <a:ea typeface="+mj-ea"/>
                <a:cs typeface="+mj-cs"/>
              </a:rPr>
              <a:t>Pablo Picasso, </a:t>
            </a:r>
            <a:r>
              <a:rPr lang="el-GR" sz="2400" i="1" dirty="0" smtClean="0">
                <a:latin typeface="+mj-lt"/>
                <a:ea typeface="+mj-ea"/>
                <a:cs typeface="+mj-cs"/>
              </a:rPr>
              <a:t>Η Σφαγή στην Κορέα</a:t>
            </a:r>
            <a:r>
              <a:rPr lang="el-GR" sz="2400" dirty="0" smtClean="0">
                <a:latin typeface="+mj-lt"/>
                <a:ea typeface="+mj-ea"/>
                <a:cs typeface="+mj-cs"/>
              </a:rPr>
              <a:t>, 1951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el-G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098" name="Picture 2" descr="C:\Users\New\Desktop\Διδακτορικό από Γραμέλη\ΠΑΡΑΔΟΤΕΑ ΔΙΔΑΚΤΟΡΙΚΟΥ\ΕΙΚΟΝΕΣ\Εικόνα 1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-1"/>
            <a:ext cx="8643998" cy="6482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1511</TotalTime>
  <Words>382</Words>
  <Application>Microsoft Office PowerPoint</Application>
  <PresentationFormat>Προβολή στην οθόνη (4:3)</PresentationFormat>
  <Paragraphs>67</Paragraphs>
  <Slides>59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59</vt:i4>
      </vt:variant>
    </vt:vector>
  </HeadingPairs>
  <TitlesOfParts>
    <vt:vector size="60" baseType="lpstr">
      <vt:lpstr>1_Θέμα του Office</vt:lpstr>
      <vt:lpstr>   4ο ΜΑΘΗΜΑ ΠΑΡΩΔΙΑ KAI ΧΙΟΥΜΟΡ   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  <vt:lpstr>Διαφάνεια 14</vt:lpstr>
      <vt:lpstr>Διαφάνεια 15</vt:lpstr>
      <vt:lpstr>Διαφάνεια 16</vt:lpstr>
      <vt:lpstr>Διαφάνεια 17</vt:lpstr>
      <vt:lpstr>Διαφάνεια 18</vt:lpstr>
      <vt:lpstr>Διαφάνεια 19</vt:lpstr>
      <vt:lpstr>Διαφάνεια 20</vt:lpstr>
      <vt:lpstr>Διαφάνεια 21</vt:lpstr>
      <vt:lpstr>Διαφάνεια 22</vt:lpstr>
      <vt:lpstr>Διαφάνεια 23</vt:lpstr>
      <vt:lpstr>Διαφάνεια 24</vt:lpstr>
      <vt:lpstr>Διαφάνεια 25</vt:lpstr>
      <vt:lpstr>Διαφάνεια 26</vt:lpstr>
      <vt:lpstr>Διαφάνεια 27</vt:lpstr>
      <vt:lpstr>Διαφάνεια 28</vt:lpstr>
      <vt:lpstr>Διαφάνεια 29</vt:lpstr>
      <vt:lpstr>Διαφάνεια 30</vt:lpstr>
      <vt:lpstr>Διαφάνεια 31</vt:lpstr>
      <vt:lpstr>Διαφάνεια 32</vt:lpstr>
      <vt:lpstr>Διαφάνεια 33</vt:lpstr>
      <vt:lpstr>Διαφάνεια 34</vt:lpstr>
      <vt:lpstr>Διαφάνεια 35</vt:lpstr>
      <vt:lpstr>Διαφάνεια 36</vt:lpstr>
      <vt:lpstr>Διαφάνεια 37</vt:lpstr>
      <vt:lpstr>Διαφάνεια 38</vt:lpstr>
      <vt:lpstr>Διαφάνεια 39</vt:lpstr>
      <vt:lpstr>Διαφάνεια 40</vt:lpstr>
      <vt:lpstr>Διαφάνεια 41</vt:lpstr>
      <vt:lpstr>Διαφάνεια 42</vt:lpstr>
      <vt:lpstr>Διαφάνεια 43</vt:lpstr>
      <vt:lpstr>Διαφάνεια 44</vt:lpstr>
      <vt:lpstr>Διαφάνεια 45</vt:lpstr>
      <vt:lpstr>Διαφάνεια 46</vt:lpstr>
      <vt:lpstr>Διαφάνεια 47</vt:lpstr>
      <vt:lpstr>Διαφάνεια 48</vt:lpstr>
      <vt:lpstr>Διαφάνεια 49</vt:lpstr>
      <vt:lpstr>Διαφάνεια 50</vt:lpstr>
      <vt:lpstr>Διαφάνεια 51</vt:lpstr>
      <vt:lpstr>Διαφάνεια 52</vt:lpstr>
      <vt:lpstr>Διαφάνεια 53</vt:lpstr>
      <vt:lpstr>Διαφάνεια 54</vt:lpstr>
      <vt:lpstr>Διαφάνεια 55</vt:lpstr>
      <vt:lpstr>Διαφάνεια 56</vt:lpstr>
      <vt:lpstr>Διαφάνεια 57</vt:lpstr>
      <vt:lpstr>Διαφάνεια 58</vt:lpstr>
      <vt:lpstr>Διαφάνεια 59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4ο ΜΑΘΗΜΑ Η ΠΑΡΩΔΙΑ ΤΟΥ ΜΟΝΤΕΡΝΟΥ Η ΜΟΝΤΕΡΝΑ ΠΑΡΩΔΙΑ</dc:title>
  <dc:creator>New</dc:creator>
  <cp:lastModifiedBy>New</cp:lastModifiedBy>
  <cp:revision>96</cp:revision>
  <dcterms:created xsi:type="dcterms:W3CDTF">2021-03-21T10:43:37Z</dcterms:created>
  <dcterms:modified xsi:type="dcterms:W3CDTF">2021-03-22T11:55:03Z</dcterms:modified>
</cp:coreProperties>
</file>