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1" r:id="rId3"/>
    <p:sldId id="262" r:id="rId4"/>
    <p:sldId id="267" r:id="rId5"/>
    <p:sldId id="293" r:id="rId6"/>
    <p:sldId id="294" r:id="rId7"/>
    <p:sldId id="297" r:id="rId8"/>
    <p:sldId id="288" r:id="rId9"/>
    <p:sldId id="289" r:id="rId10"/>
    <p:sldId id="341" r:id="rId11"/>
    <p:sldId id="342" r:id="rId12"/>
    <p:sldId id="291" r:id="rId13"/>
    <p:sldId id="292" r:id="rId14"/>
    <p:sldId id="283" r:id="rId15"/>
    <p:sldId id="284" r:id="rId16"/>
    <p:sldId id="285" r:id="rId17"/>
    <p:sldId id="286" r:id="rId18"/>
    <p:sldId id="287" r:id="rId19"/>
    <p:sldId id="278" r:id="rId20"/>
    <p:sldId id="279" r:id="rId21"/>
    <p:sldId id="280" r:id="rId22"/>
    <p:sldId id="281" r:id="rId23"/>
    <p:sldId id="282" r:id="rId24"/>
    <p:sldId id="268" r:id="rId25"/>
    <p:sldId id="273" r:id="rId26"/>
    <p:sldId id="274" r:id="rId27"/>
    <p:sldId id="275" r:id="rId28"/>
    <p:sldId id="276" r:id="rId29"/>
    <p:sldId id="277" r:id="rId30"/>
    <p:sldId id="269" r:id="rId31"/>
    <p:sldId id="298" r:id="rId32"/>
    <p:sldId id="299" r:id="rId33"/>
    <p:sldId id="300" r:id="rId34"/>
    <p:sldId id="301" r:id="rId35"/>
    <p:sldId id="302" r:id="rId36"/>
    <p:sldId id="303" r:id="rId37"/>
    <p:sldId id="304" r:id="rId38"/>
    <p:sldId id="337" r:id="rId39"/>
    <p:sldId id="336" r:id="rId40"/>
    <p:sldId id="335" r:id="rId41"/>
    <p:sldId id="340" r:id="rId42"/>
    <p:sldId id="334" r:id="rId43"/>
    <p:sldId id="333" r:id="rId44"/>
    <p:sldId id="339" r:id="rId45"/>
    <p:sldId id="338"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9" r:id="rId60"/>
    <p:sldId id="320" r:id="rId61"/>
    <p:sldId id="321" r:id="rId62"/>
    <p:sldId id="322" r:id="rId63"/>
    <p:sldId id="323" r:id="rId64"/>
    <p:sldId id="324" r:id="rId65"/>
    <p:sldId id="343" r:id="rId66"/>
    <p:sldId id="344" r:id="rId67"/>
    <p:sldId id="325" r:id="rId68"/>
    <p:sldId id="326" r:id="rId69"/>
    <p:sldId id="327" r:id="rId70"/>
    <p:sldId id="328" r:id="rId71"/>
    <p:sldId id="329" r:id="rId72"/>
    <p:sldId id="330" r:id="rId73"/>
    <p:sldId id="331" r:id="rId74"/>
    <p:sldId id="345" r:id="rId75"/>
    <p:sldId id="332" r:id="rId76"/>
    <p:sldId id="270" r:id="rId77"/>
    <p:sldId id="271" r:id="rId78"/>
    <p:sldId id="272" r:id="rId79"/>
    <p:sldId id="266" r:id="rId80"/>
    <p:sldId id="265" r:id="rId81"/>
    <p:sldId id="264" r:id="rId82"/>
    <p:sldId id="263" r:id="rId8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4" d="100"/>
          <a:sy n="84" d="100"/>
        </p:scale>
        <p:origin x="-1392" y="-6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00">
            <a:alpha val="27000"/>
          </a:srgb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0CB6F-A7EE-44B1-9FBD-885E2AF45FDF}" type="datetimeFigureOut">
              <a:rPr lang="el-GR" smtClean="0"/>
              <a:pPr/>
              <a:t>17/5/2021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54E59-E074-494F-9860-8A4DC52D0D1A}"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1500174"/>
            <a:ext cx="9144000" cy="928694"/>
          </a:xfrm>
        </p:spPr>
        <p:txBody>
          <a:bodyPr>
            <a:noAutofit/>
          </a:bodyPr>
          <a:lstStyle/>
          <a:p>
            <a:r>
              <a:rPr lang="el-GR" sz="8000" b="1" dirty="0" smtClean="0"/>
              <a:t> </a:t>
            </a:r>
            <a:r>
              <a:rPr lang="en-US" sz="8000" b="1" dirty="0" smtClean="0"/>
              <a:t> </a:t>
            </a:r>
            <a:r>
              <a:rPr lang="el-GR" sz="8000" b="1" dirty="0" smtClean="0"/>
              <a:t/>
            </a:r>
            <a:br>
              <a:rPr lang="el-GR" sz="8000" b="1" dirty="0" smtClean="0"/>
            </a:br>
            <a:r>
              <a:rPr lang="en-US" sz="8000" b="1" dirty="0" smtClean="0"/>
              <a:t>9</a:t>
            </a:r>
            <a:r>
              <a:rPr lang="el-GR" sz="8000" b="1" baseline="30000" dirty="0" smtClean="0"/>
              <a:t>ο</a:t>
            </a:r>
            <a:r>
              <a:rPr lang="el-GR" sz="8000" b="1" dirty="0" smtClean="0"/>
              <a:t> ΜΑΘΗΜΑ</a:t>
            </a:r>
            <a:r>
              <a:rPr lang="en-US" b="1" dirty="0" smtClean="0"/>
              <a:t/>
            </a:r>
            <a:br>
              <a:rPr lang="en-US" b="1" dirty="0" smtClean="0"/>
            </a:br>
            <a:r>
              <a:rPr lang="el-GR" b="1" dirty="0" smtClean="0"/>
              <a:t> </a:t>
            </a:r>
            <a:r>
              <a:rPr lang="el-GR" sz="2800" b="1" dirty="0" smtClean="0"/>
              <a:t>ΕΥΜΕΤΑΒΛΗΤΕΣ ΕΙΚΟΝΕΣ ΣΤΗ ΔΙΑΡΚΕΙΑ ΤΟΥ ΧΡΟΝΟΥ</a:t>
            </a:r>
            <a:br>
              <a:rPr lang="el-GR" sz="2800" b="1" dirty="0" smtClean="0"/>
            </a:br>
            <a:r>
              <a:rPr lang="el-GR" sz="2800" b="1" dirty="0" smtClean="0"/>
              <a:t>ΜΕΤΑΠΑΡΩΔΙΑΚΕΣ ΧΡΗΣΕΙΣ ΚΑΙ ΑΝΑΠΛΑΙΣΙΩΣΕΙΣ </a:t>
            </a:r>
            <a:r>
              <a:rPr lang="el-GR" sz="3600" b="1" dirty="0" smtClean="0"/>
              <a:t/>
            </a:r>
            <a:br>
              <a:rPr lang="el-GR" sz="3600" b="1" dirty="0" smtClean="0"/>
            </a:br>
            <a:r>
              <a:rPr lang="el-GR" sz="3600" b="1" dirty="0" smtClean="0"/>
              <a:t> </a:t>
            </a:r>
            <a:r>
              <a:rPr lang="el-GR" sz="1600" b="1" dirty="0" smtClean="0"/>
              <a:t/>
            </a:r>
            <a:br>
              <a:rPr lang="el-GR" sz="1600" b="1" dirty="0" smtClean="0"/>
            </a:br>
            <a:endParaRPr lang="el-GR" sz="1600" b="1" dirty="0"/>
          </a:p>
        </p:txBody>
      </p:sp>
      <p:sp>
        <p:nvSpPr>
          <p:cNvPr id="4" name="3 - TextBox"/>
          <p:cNvSpPr txBox="1"/>
          <p:nvPr/>
        </p:nvSpPr>
        <p:spPr>
          <a:xfrm>
            <a:off x="0" y="0"/>
            <a:ext cx="5100627" cy="523220"/>
          </a:xfrm>
          <a:prstGeom prst="rect">
            <a:avLst/>
          </a:prstGeom>
          <a:noFill/>
        </p:spPr>
        <p:txBody>
          <a:bodyPr wrap="none" rtlCol="0">
            <a:spAutoFit/>
          </a:bodyPr>
          <a:lstStyle/>
          <a:p>
            <a:r>
              <a:rPr lang="el-GR" sz="1400" b="1" dirty="0" smtClean="0">
                <a:latin typeface="Helvetica"/>
              </a:rPr>
              <a:t>ΔΙ-ΕΙΚΟΝΙΚΟΤΗΤΑ ΣΤΗΝ ΕΙΚΟΝΟΓΡΑΦΗΜΕΝΗ ΑΦΗΓΗΣΗ</a:t>
            </a:r>
          </a:p>
          <a:p>
            <a:r>
              <a:rPr lang="el-GR" sz="1400" b="1" dirty="0" smtClean="0">
                <a:latin typeface="Helvetica"/>
              </a:rPr>
              <a:t>ΤΜΗΜΑ ΘΕΩΡΙΑΣ ΚΑΙ ΙΣΤΟΡΙΑΣ ΤΗΣ ΤΕΧΝΗΣ - ΑΣΚΤ</a:t>
            </a:r>
            <a:endParaRPr lang="el-GR" sz="1400" b="1" dirty="0">
              <a:latin typeface="Helvetica"/>
            </a:endParaRPr>
          </a:p>
        </p:txBody>
      </p:sp>
      <p:sp>
        <p:nvSpPr>
          <p:cNvPr id="5" name="4 - TextBox"/>
          <p:cNvSpPr txBox="1"/>
          <p:nvPr/>
        </p:nvSpPr>
        <p:spPr>
          <a:xfrm>
            <a:off x="6929454" y="0"/>
            <a:ext cx="1780296" cy="307777"/>
          </a:xfrm>
          <a:prstGeom prst="rect">
            <a:avLst/>
          </a:prstGeom>
          <a:noFill/>
        </p:spPr>
        <p:txBody>
          <a:bodyPr wrap="none" rtlCol="0">
            <a:spAutoFit/>
          </a:bodyPr>
          <a:lstStyle/>
          <a:p>
            <a:r>
              <a:rPr lang="el-GR" sz="1400" b="1" dirty="0" smtClean="0"/>
              <a:t>ΓΙΑΝΝΗΣ ΚΟΥΚΟΥΛΑΣ</a:t>
            </a:r>
            <a:endParaRPr lang="el-GR" sz="1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0658" name="Picture 2" descr="C:\Users\New\Desktop\ΜΑΘΗΜΑΤΑ ΑΣΚΤ\ΔΙΕΙΚΟΝΙΚΟΤΗΤΑ ΣΤΗΝ ΕΙΚΟΝΟΓΡΑΦΗΜΕΝΗ ΑΦΗΓΗΣΗ - 2021\ΕΙΚΟΝΕΣ 9ο ΜΑΘΗΜΑ\9f3f8fd13f38eadc68ccc570a3093435.jpg"/>
          <p:cNvPicPr>
            <a:picLocks noGrp="1" noChangeAspect="1" noChangeArrowheads="1"/>
          </p:cNvPicPr>
          <p:nvPr>
            <p:ph idx="1"/>
          </p:nvPr>
        </p:nvPicPr>
        <p:blipFill>
          <a:blip r:embed="rId2"/>
          <a:srcRect/>
          <a:stretch>
            <a:fillRect/>
          </a:stretch>
        </p:blipFill>
        <p:spPr bwMode="auto">
          <a:xfrm>
            <a:off x="2285984" y="5530"/>
            <a:ext cx="3417507" cy="6835013"/>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1682" name="Picture 2" descr="C:\Users\New\Desktop\ΜΑΘΗΜΑΤΑ ΑΣΚΤ\ΔΙΕΙΚΟΝΙΚΟΤΗΤΑ ΣΤΗΝ ΕΙΚΟΝΟΓΡΑΦΗΜΕΝΗ ΑΦΗΓΗΣΗ - 2021\ΕΙΚΟΝΕΣ 9ο ΜΑΘΗΜΑ\war-of-the-worlds.jpg"/>
          <p:cNvPicPr>
            <a:picLocks noGrp="1" noChangeAspect="1" noChangeArrowheads="1"/>
          </p:cNvPicPr>
          <p:nvPr>
            <p:ph idx="1"/>
          </p:nvPr>
        </p:nvPicPr>
        <p:blipFill>
          <a:blip r:embed="rId2"/>
          <a:srcRect/>
          <a:stretch>
            <a:fillRect/>
          </a:stretch>
        </p:blipFill>
        <p:spPr bwMode="auto">
          <a:xfrm>
            <a:off x="0" y="616547"/>
            <a:ext cx="9143999" cy="5509617"/>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9218" name="Picture 2" descr="C:\Users\New\Desktop\Διδακτορικό από Γραμέλη\ΠΑΡΑΔΟΤΕΑ ΔΙΔΑΚΤΟΡΙΚΟΥ\ΕΙΚΟΝΕΣ\εικόνα 91.jpg"/>
          <p:cNvPicPr>
            <a:picLocks noChangeAspect="1" noChangeArrowheads="1"/>
          </p:cNvPicPr>
          <p:nvPr/>
        </p:nvPicPr>
        <p:blipFill>
          <a:blip r:embed="rId2"/>
          <a:srcRect/>
          <a:stretch>
            <a:fillRect/>
          </a:stretch>
        </p:blipFill>
        <p:spPr bwMode="auto">
          <a:xfrm>
            <a:off x="2071670" y="0"/>
            <a:ext cx="5000660" cy="689371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0242" name="Picture 2" descr="C:\Users\New\Desktop\Διδακτορικό από Γραμέλη\ΠΑΡΑΔΟΤΕΑ ΔΙΔΑΚΤΟΡΙΚΟΥ\ΕΙΚΟΝΕΣ\εικόνα 92.jpg"/>
          <p:cNvPicPr>
            <a:picLocks noChangeAspect="1" noChangeArrowheads="1"/>
          </p:cNvPicPr>
          <p:nvPr/>
        </p:nvPicPr>
        <p:blipFill>
          <a:blip r:embed="rId2"/>
          <a:srcRect/>
          <a:stretch>
            <a:fillRect/>
          </a:stretch>
        </p:blipFill>
        <p:spPr bwMode="auto">
          <a:xfrm>
            <a:off x="1555750" y="200025"/>
            <a:ext cx="6108700" cy="765175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1266" name="Picture 2" descr="C:\Users\New\Desktop\Διδακτορικό από Γραμέλη\ΠΑΡΑΔΟΤΕΑ ΔΙΔΑΚΤΟΡΙΚΟΥ\ΕΙΚΟΝΕΣ\εικόνα 93.jpg"/>
          <p:cNvPicPr>
            <a:picLocks noChangeAspect="1" noChangeArrowheads="1"/>
          </p:cNvPicPr>
          <p:nvPr/>
        </p:nvPicPr>
        <p:blipFill>
          <a:blip r:embed="rId2"/>
          <a:srcRect/>
          <a:stretch>
            <a:fillRect/>
          </a:stretch>
        </p:blipFill>
        <p:spPr bwMode="auto">
          <a:xfrm>
            <a:off x="2071670" y="101982"/>
            <a:ext cx="4572032" cy="675601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2290" name="Picture 2" descr="C:\Users\New\Desktop\Διδακτορικό από Γραμέλη\ΠΑΡΑΔΟΤΕΑ ΔΙΔΑΚΤΟΡΙΚΟΥ\ΕΙΚΟΝΕΣ\εικόνα 94.jpg"/>
          <p:cNvPicPr>
            <a:picLocks noChangeAspect="1" noChangeArrowheads="1"/>
          </p:cNvPicPr>
          <p:nvPr/>
        </p:nvPicPr>
        <p:blipFill>
          <a:blip r:embed="rId2"/>
          <a:srcRect/>
          <a:stretch>
            <a:fillRect/>
          </a:stretch>
        </p:blipFill>
        <p:spPr bwMode="auto">
          <a:xfrm>
            <a:off x="2571736" y="0"/>
            <a:ext cx="4143404" cy="676706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3314" name="Picture 2" descr="C:\Users\New\Desktop\Διδακτορικό από Γραμέλη\ΠΑΡΑΔΟΤΕΑ ΔΙΔΑΚΤΟΡΙΚΟΥ\ΕΙΚΟΝΕΣ\εικόνα 95.jpg"/>
          <p:cNvPicPr>
            <a:picLocks noChangeAspect="1" noChangeArrowheads="1"/>
          </p:cNvPicPr>
          <p:nvPr/>
        </p:nvPicPr>
        <p:blipFill>
          <a:blip r:embed="rId2"/>
          <a:srcRect/>
          <a:stretch>
            <a:fillRect/>
          </a:stretch>
        </p:blipFill>
        <p:spPr bwMode="auto">
          <a:xfrm>
            <a:off x="2428860" y="-1"/>
            <a:ext cx="5072098" cy="689878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14338" name="Picture 2" descr="C:\Users\New\Desktop\Διδακτορικό από Γραμέλη\ΠΑΡΑΔΟΤΕΑ ΔΙΔΑΚΤΟΡΙΚΟΥ\ΕΙΚΟΝΕΣ\εικόνα 90.jpg"/>
          <p:cNvPicPr>
            <a:picLocks noChangeAspect="1" noChangeArrowheads="1"/>
          </p:cNvPicPr>
          <p:nvPr/>
        </p:nvPicPr>
        <p:blipFill>
          <a:blip r:embed="rId2"/>
          <a:srcRect/>
          <a:stretch>
            <a:fillRect/>
          </a:stretch>
        </p:blipFill>
        <p:spPr bwMode="auto">
          <a:xfrm>
            <a:off x="147276" y="1498580"/>
            <a:ext cx="8996724" cy="2782909"/>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5362" name="Picture 2" descr="C:\Users\New\Desktop\Διδακτορικό από Γραμέλη\ΠΑΡΑΔΟΤΕΑ ΔΙΔΑΚΤΟΡΙΚΟΥ\ΕΙΚΟΝΕΣ\εικόνα 202.jpg"/>
          <p:cNvPicPr>
            <a:picLocks noChangeAspect="1" noChangeArrowheads="1"/>
          </p:cNvPicPr>
          <p:nvPr/>
        </p:nvPicPr>
        <p:blipFill>
          <a:blip r:embed="rId2"/>
          <a:srcRect/>
          <a:stretch>
            <a:fillRect/>
          </a:stretch>
        </p:blipFill>
        <p:spPr bwMode="auto">
          <a:xfrm>
            <a:off x="1643042" y="-1"/>
            <a:ext cx="4857784" cy="6842587"/>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6386" name="Picture 2" descr="C:\Users\New\Desktop\Διδακτορικό από Γραμέλη\ΠΑΡΑΔΟΤΕΑ ΔΙΔΑΚΤΟΡΙΚΟΥ\ΕΙΚΟΝΕΣ\εικόνα 203.jpg"/>
          <p:cNvPicPr>
            <a:picLocks noChangeAspect="1" noChangeArrowheads="1"/>
          </p:cNvPicPr>
          <p:nvPr/>
        </p:nvPicPr>
        <p:blipFill>
          <a:blip r:embed="rId2"/>
          <a:srcRect/>
          <a:stretch>
            <a:fillRect/>
          </a:stretch>
        </p:blipFill>
        <p:spPr bwMode="auto">
          <a:xfrm>
            <a:off x="1958516" y="0"/>
            <a:ext cx="4868841" cy="6858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42908" y="2928934"/>
            <a:ext cx="9286908" cy="3929066"/>
          </a:xfrm>
        </p:spPr>
        <p:txBody>
          <a:bodyPr>
            <a:normAutofit fontScale="62500" lnSpcReduction="20000"/>
          </a:bodyPr>
          <a:lstStyle/>
          <a:p>
            <a:pPr algn="just">
              <a:buNone/>
            </a:pPr>
            <a:r>
              <a:rPr lang="el-GR" sz="2000" dirty="0" smtClean="0"/>
              <a:t>	</a:t>
            </a:r>
          </a:p>
          <a:p>
            <a:pPr algn="just">
              <a:buNone/>
            </a:pPr>
            <a:endParaRPr lang="el-GR" sz="2000" dirty="0" smtClean="0"/>
          </a:p>
          <a:p>
            <a:pPr algn="just">
              <a:buNone/>
            </a:pPr>
            <a:endParaRPr lang="el-GR" sz="2000" dirty="0" smtClean="0"/>
          </a:p>
          <a:p>
            <a:pPr algn="just">
              <a:buNone/>
            </a:pPr>
            <a:endParaRPr lang="el-GR" sz="2000" dirty="0" smtClean="0"/>
          </a:p>
          <a:p>
            <a:pPr algn="just">
              <a:buNone/>
            </a:pPr>
            <a:endParaRPr lang="el-GR" sz="2000" dirty="0" smtClean="0"/>
          </a:p>
          <a:p>
            <a:pPr algn="just">
              <a:buNone/>
            </a:pPr>
            <a:endParaRPr lang="el-GR" sz="2000" dirty="0" smtClean="0"/>
          </a:p>
          <a:p>
            <a:pPr algn="just">
              <a:buNone/>
            </a:pPr>
            <a:endParaRPr lang="el-GR" sz="2400" dirty="0" smtClean="0"/>
          </a:p>
          <a:p>
            <a:pPr algn="just">
              <a:buNone/>
            </a:pPr>
            <a:endParaRPr lang="el-GR" sz="2000" dirty="0" smtClean="0"/>
          </a:p>
          <a:p>
            <a:pPr algn="just">
              <a:buNone/>
            </a:pPr>
            <a:endParaRPr lang="el-GR" sz="2000" dirty="0" smtClean="0"/>
          </a:p>
          <a:p>
            <a:pPr algn="just">
              <a:buNone/>
            </a:pPr>
            <a:endParaRPr lang="el-GR" sz="2000" dirty="0" smtClean="0"/>
          </a:p>
          <a:p>
            <a:pPr algn="just">
              <a:buNone/>
            </a:pPr>
            <a:endParaRPr lang="el-GR" sz="2000" dirty="0" smtClean="0"/>
          </a:p>
          <a:p>
            <a:pPr algn="just">
              <a:buNone/>
            </a:pPr>
            <a:r>
              <a:rPr lang="el-GR" sz="2000" dirty="0" smtClean="0"/>
              <a:t>	</a:t>
            </a:r>
            <a:r>
              <a:rPr lang="el-GR" sz="2900" dirty="0" smtClean="0"/>
              <a:t>«Μια μέρα πήρα μια σέλα ποδηλάτου κι ένα τιμόνι, τα ‘βαλα το ένα πάνω στο άλλο κι έφτιαξα ένα κεφάλι ταύρου. Πολύ ωραία. Αυτό όμως που έπρεπε να κάνω αμέσως μετά, ήταν να πετάξω το κεφάλι του ταύρου. Στο δρόμο, στ’  απόνερα ή οπουδήποτε αλλού, πάντως να το πετάξω κάπου. Θα περνούσε τότε τυχαία ένας </a:t>
            </a:r>
            <a:r>
              <a:rPr lang="el-GR" sz="2900" dirty="0" err="1" smtClean="0"/>
              <a:t>εργάτης,μ</a:t>
            </a:r>
            <a:r>
              <a:rPr lang="el-GR" sz="2900" dirty="0" smtClean="0"/>
              <a:t> θα το μάζευε και θα διαπίστωνε ότι από αυτό το κεφάλι ταύρου μπορούμε, ενδεχομένως, να φτιάξουμε μια σέλα ποδηλάτου κι ένα τιμόνι. Και θα το έφτιαχνε… θα ήταν υπέροχο αυτό».</a:t>
            </a:r>
          </a:p>
          <a:p>
            <a:pPr algn="r">
              <a:buNone/>
            </a:pPr>
            <a:r>
              <a:rPr lang="el-GR" sz="2900" dirty="0" smtClean="0"/>
              <a:t>Πάμπλο Πικάσο</a:t>
            </a:r>
            <a:endParaRPr lang="el-GR" sz="2900" dirty="0"/>
          </a:p>
        </p:txBody>
      </p:sp>
      <p:pic>
        <p:nvPicPr>
          <p:cNvPr id="1028" name="Picture 4" descr="C:\Users\New\Desktop\ΜΑΘΗΜΑΤΑ ΑΣΚΤ\ΔΙΕΙΚΟΝΙΚΟΤΗΤΑ ΣΤΗΝ ΕΙΚΟΝΟΓΡΑΦΗΜΕΝΗ ΑΦΗΓΗΣΗ - 2021\ΕΙΚΟΝΕΣ 9ο ΜΑΘΗΜΑ\2b74497e0dd5dabc3dc90b267e898ea5.jpg"/>
          <p:cNvPicPr>
            <a:picLocks noChangeAspect="1" noChangeArrowheads="1"/>
          </p:cNvPicPr>
          <p:nvPr/>
        </p:nvPicPr>
        <p:blipFill>
          <a:blip r:embed="rId2"/>
          <a:srcRect/>
          <a:stretch>
            <a:fillRect/>
          </a:stretch>
        </p:blipFill>
        <p:spPr bwMode="auto">
          <a:xfrm>
            <a:off x="2143109" y="0"/>
            <a:ext cx="4786346" cy="486272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7410" name="Picture 2" descr="C:\Users\New\Desktop\Διδακτορικό από Γραμέλη\ΠΑΡΑΔΟΤΕΑ ΔΙΔΑΚΤΟΡΙΚΟΥ\ΕΙΚΟΝΕΣ\εικόνα 204.jpg"/>
          <p:cNvPicPr>
            <a:picLocks noChangeAspect="1" noChangeArrowheads="1"/>
          </p:cNvPicPr>
          <p:nvPr/>
        </p:nvPicPr>
        <p:blipFill>
          <a:blip r:embed="rId2"/>
          <a:srcRect/>
          <a:stretch>
            <a:fillRect/>
          </a:stretch>
        </p:blipFill>
        <p:spPr bwMode="auto">
          <a:xfrm>
            <a:off x="2000232" y="3952"/>
            <a:ext cx="4786346" cy="685404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8434" name="Picture 2" descr="C:\Users\New\Desktop\Διδακτορικό από Γραμέλη\ΠΑΡΑΔΟΤΕΑ ΔΙΔΑΚΤΟΡΙΚΟΥ\ΕΙΚΟΝΕΣ\εικόνα 205.jpg"/>
          <p:cNvPicPr>
            <a:picLocks noChangeAspect="1" noChangeArrowheads="1"/>
          </p:cNvPicPr>
          <p:nvPr/>
        </p:nvPicPr>
        <p:blipFill>
          <a:blip r:embed="rId2"/>
          <a:srcRect/>
          <a:stretch>
            <a:fillRect/>
          </a:stretch>
        </p:blipFill>
        <p:spPr bwMode="auto">
          <a:xfrm>
            <a:off x="2571737" y="0"/>
            <a:ext cx="4603060"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9458" name="Picture 2" descr="C:\Users\New\Desktop\Διδακτορικό από Γραμέλη\ΠΑΡΑΔΟΤΕΑ ΔΙΔΑΚΤΟΡΙΚΟΥ\ΕΙΚΟΝΕΣ\εικόνα 206.jpg"/>
          <p:cNvPicPr>
            <a:picLocks noChangeAspect="1" noChangeArrowheads="1"/>
          </p:cNvPicPr>
          <p:nvPr/>
        </p:nvPicPr>
        <p:blipFill>
          <a:blip r:embed="rId2"/>
          <a:srcRect/>
          <a:stretch>
            <a:fillRect/>
          </a:stretch>
        </p:blipFill>
        <p:spPr bwMode="auto">
          <a:xfrm>
            <a:off x="2357422" y="25799"/>
            <a:ext cx="4643470" cy="6832201"/>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0482" name="Picture 2" descr="C:\Users\New\Desktop\Διδακτορικό από Γραμέλη\ΠΑΡΑΔΟΤΕΑ ΔΙΔΑΚΤΟΡΙΚΟΥ\ΕΙΚΟΝΕΣ\εικόνα 207.jpg"/>
          <p:cNvPicPr>
            <a:picLocks noChangeAspect="1" noChangeArrowheads="1"/>
          </p:cNvPicPr>
          <p:nvPr/>
        </p:nvPicPr>
        <p:blipFill>
          <a:blip r:embed="rId2"/>
          <a:srcRect/>
          <a:stretch>
            <a:fillRect/>
          </a:stretch>
        </p:blipFill>
        <p:spPr bwMode="auto">
          <a:xfrm>
            <a:off x="1928794" y="0"/>
            <a:ext cx="4714908" cy="686962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1506" name="Picture 2" descr="C:\Users\New\Desktop\Διδακτορικό από Γραμέλη\ΠΑΡΑΔΟΤΕΑ ΔΙΔΑΚΤΟΡΙΚΟΥ\ΕΙΚΟΝΕΣ\εικόνα 208.jpg"/>
          <p:cNvPicPr>
            <a:picLocks noChangeAspect="1" noChangeArrowheads="1"/>
          </p:cNvPicPr>
          <p:nvPr/>
        </p:nvPicPr>
        <p:blipFill>
          <a:blip r:embed="rId2"/>
          <a:srcRect/>
          <a:stretch>
            <a:fillRect/>
          </a:stretch>
        </p:blipFill>
        <p:spPr bwMode="auto">
          <a:xfrm>
            <a:off x="2071670" y="12722"/>
            <a:ext cx="4714908" cy="684527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2530" name="Picture 2" descr="C:\Users\New\Desktop\Διδακτορικό από Γραμέλη\ΠΑΡΑΔΟΤΕΑ ΔΙΔΑΚΤΟΡΙΚΟΥ\ΕΙΚΟΝΕΣ\εικόνα 209.jpg"/>
          <p:cNvPicPr>
            <a:picLocks noChangeAspect="1" noChangeArrowheads="1"/>
          </p:cNvPicPr>
          <p:nvPr/>
        </p:nvPicPr>
        <p:blipFill>
          <a:blip r:embed="rId2"/>
          <a:srcRect/>
          <a:stretch>
            <a:fillRect/>
          </a:stretch>
        </p:blipFill>
        <p:spPr bwMode="auto">
          <a:xfrm>
            <a:off x="1785918" y="0"/>
            <a:ext cx="4714908" cy="681404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3554" name="Picture 2" descr="C:\Users\New\Desktop\Διδακτορικό από Γραμέλη\ΠΑΡΑΔΟΤΕΑ ΔΙΔΑΚΤΟΡΙΚΟΥ\ΕΙΚΟΝΕΣ\εικόνα 210.jpg"/>
          <p:cNvPicPr>
            <a:picLocks noChangeAspect="1" noChangeArrowheads="1"/>
          </p:cNvPicPr>
          <p:nvPr/>
        </p:nvPicPr>
        <p:blipFill>
          <a:blip r:embed="rId2"/>
          <a:srcRect/>
          <a:stretch>
            <a:fillRect/>
          </a:stretch>
        </p:blipFill>
        <p:spPr bwMode="auto">
          <a:xfrm>
            <a:off x="2071670" y="-1"/>
            <a:ext cx="4786346" cy="6875959"/>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4578" name="Picture 2" descr="C:\Users\New\Desktop\Διδακτορικό από Γραμέλη\ΠΑΡΑΔΟΤΕΑ ΔΙΔΑΚΤΟΡΙΚΟΥ\ΕΙΚΟΝΕΣ\εικόνα 211.jpg"/>
          <p:cNvPicPr>
            <a:picLocks noChangeAspect="1" noChangeArrowheads="1"/>
          </p:cNvPicPr>
          <p:nvPr/>
        </p:nvPicPr>
        <p:blipFill>
          <a:blip r:embed="rId2"/>
          <a:stretch>
            <a:fillRect/>
          </a:stretch>
        </p:blipFill>
        <p:spPr bwMode="auto">
          <a:xfrm>
            <a:off x="2000232" y="-1"/>
            <a:ext cx="4643470" cy="686953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5602" name="Picture 2" descr="C:\Users\New\Desktop\Διδακτορικό από Γραμέλη\ΠΑΡΑΔΟΤΕΑ ΔΙΔΑΚΤΟΡΙΚΟΥ\ΕΙΚΟΝΕΣ\εικόνα 213.jpg"/>
          <p:cNvPicPr>
            <a:picLocks noChangeAspect="1" noChangeArrowheads="1"/>
          </p:cNvPicPr>
          <p:nvPr/>
        </p:nvPicPr>
        <p:blipFill>
          <a:blip r:embed="rId2"/>
          <a:srcRect/>
          <a:stretch>
            <a:fillRect/>
          </a:stretch>
        </p:blipFill>
        <p:spPr bwMode="auto">
          <a:xfrm>
            <a:off x="2214546" y="0"/>
            <a:ext cx="4786346" cy="6889586"/>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6626" name="Picture 2" descr="C:\Users\New\Desktop\Διδακτορικό από Γραμέλη\ΠΑΡΑΔΟΤΕΑ ΔΙΔΑΚΤΟΡΙΚΟΥ\ΕΙΚΟΝΕΣ\εικόνα 216.jpg"/>
          <p:cNvPicPr>
            <a:picLocks noChangeAspect="1" noChangeArrowheads="1"/>
          </p:cNvPicPr>
          <p:nvPr/>
        </p:nvPicPr>
        <p:blipFill>
          <a:blip r:embed="rId2"/>
          <a:srcRect/>
          <a:stretch>
            <a:fillRect/>
          </a:stretch>
        </p:blipFill>
        <p:spPr bwMode="auto">
          <a:xfrm>
            <a:off x="2214546" y="0"/>
            <a:ext cx="4786346" cy="687704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84" y="1600200"/>
            <a:ext cx="9429784" cy="4525963"/>
          </a:xfrm>
        </p:spPr>
        <p:txBody>
          <a:bodyPr/>
          <a:lstStyle/>
          <a:p>
            <a:pPr algn="just">
              <a:buNone/>
            </a:pPr>
            <a:r>
              <a:rPr lang="el-GR" dirty="0" smtClean="0"/>
              <a:t>	«Η λαϊκή τέχνη μιας εποχής, που καταγγέλλεται και αποκλείεται από την καθωσπρέπει κοινωνική και πνευματική ζωή, γίνεται η καλή τέχνη της επόμενης».</a:t>
            </a:r>
          </a:p>
          <a:p>
            <a:pPr algn="r">
              <a:buNone/>
            </a:pPr>
            <a:r>
              <a:rPr lang="el-GR" dirty="0" smtClean="0"/>
              <a:t>Αλέξανδρος </a:t>
            </a:r>
            <a:r>
              <a:rPr lang="el-GR" dirty="0" err="1" smtClean="0"/>
              <a:t>Νεχαμάς</a:t>
            </a:r>
            <a:r>
              <a:rPr lang="el-GR" dirty="0" smtClean="0"/>
              <a:t> </a:t>
            </a:r>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7650" name="Picture 2" descr="C:\Users\New\Desktop\Διδακτορικό από Γραμέλη\ΠΑΡΑΔΟΤΕΑ ΔΙΔΑΚΤΟΡΙΚΟΥ\ΕΙΚΟΝΕΣ\εικόνα 217.jpg"/>
          <p:cNvPicPr>
            <a:picLocks noChangeAspect="1" noChangeArrowheads="1"/>
          </p:cNvPicPr>
          <p:nvPr/>
        </p:nvPicPr>
        <p:blipFill>
          <a:blip r:embed="rId2"/>
          <a:srcRect/>
          <a:stretch>
            <a:fillRect/>
          </a:stretch>
        </p:blipFill>
        <p:spPr bwMode="auto">
          <a:xfrm>
            <a:off x="1785918" y="0"/>
            <a:ext cx="4786346" cy="688007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8674" name="Picture 2" descr="C:\Users\New\Desktop\Διδακτορικό από Γραμέλη\ΠΑΡΑΔΟΤΕΑ ΔΙΔΑΚΤΟΡΙΚΟΥ\ΕΙΚΟΝΕΣ\εικόνα 220.jpg"/>
          <p:cNvPicPr>
            <a:picLocks noChangeAspect="1" noChangeArrowheads="1"/>
          </p:cNvPicPr>
          <p:nvPr/>
        </p:nvPicPr>
        <p:blipFill>
          <a:blip r:embed="rId2"/>
          <a:srcRect/>
          <a:stretch>
            <a:fillRect/>
          </a:stretch>
        </p:blipFill>
        <p:spPr bwMode="auto">
          <a:xfrm>
            <a:off x="142844" y="214290"/>
            <a:ext cx="4429124" cy="6222274"/>
          </a:xfrm>
          <a:prstGeom prst="rect">
            <a:avLst/>
          </a:prstGeom>
          <a:noFill/>
        </p:spPr>
      </p:pic>
      <p:pic>
        <p:nvPicPr>
          <p:cNvPr id="28675" name="Picture 3" descr="C:\Users\New\Desktop\Διδακτορικό από Γραμέλη\ΠΑΡΑΔΟΤΕΑ ΔΙΔΑΚΤΟΡΙΚΟΥ\ΕΙΚΟΝΕΣ\εικόνα 221.jpg"/>
          <p:cNvPicPr>
            <a:picLocks noChangeAspect="1" noChangeArrowheads="1"/>
          </p:cNvPicPr>
          <p:nvPr/>
        </p:nvPicPr>
        <p:blipFill>
          <a:blip r:embed="rId3"/>
          <a:srcRect/>
          <a:stretch>
            <a:fillRect/>
          </a:stretch>
        </p:blipFill>
        <p:spPr bwMode="auto">
          <a:xfrm>
            <a:off x="4765202" y="214290"/>
            <a:ext cx="4378798" cy="628652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29698" name="Picture 2" descr="C:\Users\New\Desktop\Διδακτορικό από Γραμέλη\ΠΑΡΑΔΟΤΕΑ ΔΙΔΑΚΤΟΡΙΚΟΥ\ΕΙΚΟΝΕΣ\εικόνα 222.jpg"/>
          <p:cNvPicPr>
            <a:picLocks noChangeAspect="1" noChangeArrowheads="1"/>
          </p:cNvPicPr>
          <p:nvPr/>
        </p:nvPicPr>
        <p:blipFill>
          <a:blip r:embed="rId2"/>
          <a:srcRect/>
          <a:stretch>
            <a:fillRect/>
          </a:stretch>
        </p:blipFill>
        <p:spPr bwMode="auto">
          <a:xfrm>
            <a:off x="1785918" y="40302"/>
            <a:ext cx="2500330" cy="6817699"/>
          </a:xfrm>
          <a:prstGeom prst="rect">
            <a:avLst/>
          </a:prstGeom>
          <a:noFill/>
        </p:spPr>
      </p:pic>
      <p:pic>
        <p:nvPicPr>
          <p:cNvPr id="29699" name="Picture 3" descr="C:\Users\New\Desktop\Διδακτορικό από Γραμέλη\ΠΑΡΑΔΟΤΕΑ ΔΙΔΑΚΤΟΡΙΚΟΥ\ΕΙΚΟΝΕΣ\εικόνα 223.jpg"/>
          <p:cNvPicPr>
            <a:picLocks noChangeAspect="1" noChangeArrowheads="1"/>
          </p:cNvPicPr>
          <p:nvPr/>
        </p:nvPicPr>
        <p:blipFill>
          <a:blip r:embed="rId3"/>
          <a:srcRect/>
          <a:stretch>
            <a:fillRect/>
          </a:stretch>
        </p:blipFill>
        <p:spPr bwMode="auto">
          <a:xfrm>
            <a:off x="4929190" y="0"/>
            <a:ext cx="2428892" cy="675646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0722" name="Picture 2" descr="C:\Users\New\Desktop\Διδακτορικό από Γραμέλη\ΠΑΡΑΔΟΤΕΑ ΔΙΔΑΚΤΟΡΙΚΟΥ\ΕΙΚΟΝΕΣ\εικόνα 227.jpg"/>
          <p:cNvPicPr>
            <a:picLocks noChangeAspect="1" noChangeArrowheads="1"/>
          </p:cNvPicPr>
          <p:nvPr/>
        </p:nvPicPr>
        <p:blipFill>
          <a:blip r:embed="rId2"/>
          <a:srcRect/>
          <a:stretch>
            <a:fillRect/>
          </a:stretch>
        </p:blipFill>
        <p:spPr bwMode="auto">
          <a:xfrm>
            <a:off x="0" y="73812"/>
            <a:ext cx="4500562" cy="6653608"/>
          </a:xfrm>
          <a:prstGeom prst="rect">
            <a:avLst/>
          </a:prstGeom>
          <a:noFill/>
        </p:spPr>
      </p:pic>
      <p:pic>
        <p:nvPicPr>
          <p:cNvPr id="30723" name="Picture 3" descr="C:\Users\New\Desktop\Διδακτορικό από Γραμέλη\ΠΑΡΑΔΟΤΕΑ ΔΙΔΑΚΤΟΡΙΚΟΥ\ΕΙΚΟΝΕΣ\εικόνα 229.jpg"/>
          <p:cNvPicPr>
            <a:picLocks noChangeAspect="1" noChangeArrowheads="1"/>
          </p:cNvPicPr>
          <p:nvPr/>
        </p:nvPicPr>
        <p:blipFill>
          <a:blip r:embed="rId3"/>
          <a:srcRect/>
          <a:stretch>
            <a:fillRect/>
          </a:stretch>
        </p:blipFill>
        <p:spPr bwMode="auto">
          <a:xfrm>
            <a:off x="4572000" y="142852"/>
            <a:ext cx="4572000" cy="6572532"/>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31746" name="Picture 2" descr="C:\Users\New\Desktop\Διδακτορικό από Γραμέλη\ΠΑΡΑΔΟΤΕΑ ΔΙΔΑΚΤΟΡΙΚΟΥ\ΕΙΚΟΝΕΣ\εικόνα 230.jpg"/>
          <p:cNvPicPr>
            <a:picLocks noChangeAspect="1" noChangeArrowheads="1"/>
          </p:cNvPicPr>
          <p:nvPr/>
        </p:nvPicPr>
        <p:blipFill>
          <a:blip r:embed="rId2"/>
          <a:srcRect/>
          <a:stretch>
            <a:fillRect/>
          </a:stretch>
        </p:blipFill>
        <p:spPr bwMode="auto">
          <a:xfrm>
            <a:off x="0" y="0"/>
            <a:ext cx="9152124" cy="2857496"/>
          </a:xfrm>
          <a:prstGeom prst="rect">
            <a:avLst/>
          </a:prstGeom>
          <a:noFill/>
        </p:spPr>
      </p:pic>
      <p:pic>
        <p:nvPicPr>
          <p:cNvPr id="31747" name="Picture 3" descr="C:\Users\New\Desktop\Διδακτορικό από Γραμέλη\ΠΑΡΑΔΟΤΕΑ ΔΙΔΑΚΤΟΡΙΚΟΥ\ΕΙΚΟΝΕΣ\εικόνα 231.jpg"/>
          <p:cNvPicPr>
            <a:picLocks noChangeAspect="1" noChangeArrowheads="1"/>
          </p:cNvPicPr>
          <p:nvPr/>
        </p:nvPicPr>
        <p:blipFill>
          <a:blip r:embed="rId3"/>
          <a:srcRect/>
          <a:stretch>
            <a:fillRect/>
          </a:stretch>
        </p:blipFill>
        <p:spPr bwMode="auto">
          <a:xfrm>
            <a:off x="2513335" y="3000372"/>
            <a:ext cx="4058929" cy="3857628"/>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2770" name="Picture 2" descr="C:\Users\New\Desktop\Διδακτορικό από Γραμέλη\ΠΑΡΑΔΟΤΕΑ ΔΙΔΑΚΤΟΡΙΚΟΥ\ΕΙΚΟΝΕΣ\εικόνα 239.jpg"/>
          <p:cNvPicPr>
            <a:picLocks noChangeAspect="1" noChangeArrowheads="1"/>
          </p:cNvPicPr>
          <p:nvPr/>
        </p:nvPicPr>
        <p:blipFill>
          <a:blip r:embed="rId2"/>
          <a:srcRect/>
          <a:stretch>
            <a:fillRect/>
          </a:stretch>
        </p:blipFill>
        <p:spPr bwMode="auto">
          <a:xfrm>
            <a:off x="1785918" y="-1"/>
            <a:ext cx="4643470" cy="6851327"/>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3794" name="Picture 2" descr="C:\Users\New\Desktop\Διδακτορικό από Γραμέλη\ΠΑΡΑΔΟΤΕΑ ΔΙΔΑΚΤΟΡΙΚΟΥ\ΕΙΚΟΝΕΣ\εικόνα 243.jpg"/>
          <p:cNvPicPr>
            <a:picLocks noChangeAspect="1" noChangeArrowheads="1"/>
          </p:cNvPicPr>
          <p:nvPr/>
        </p:nvPicPr>
        <p:blipFill>
          <a:blip r:embed="rId2"/>
          <a:srcRect/>
          <a:stretch>
            <a:fillRect/>
          </a:stretch>
        </p:blipFill>
        <p:spPr bwMode="auto">
          <a:xfrm>
            <a:off x="1571604" y="-1"/>
            <a:ext cx="4714908" cy="6891713"/>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endParaRPr lang="el-GR" dirty="0"/>
          </a:p>
        </p:txBody>
      </p:sp>
      <p:pic>
        <p:nvPicPr>
          <p:cNvPr id="34819" name="Picture 3" descr="C:\Users\New\Desktop\Διδακτορικό από Γραμέλη\ΠΑΡΑΔΟΤΕΑ ΔΙΔΑΚΤΟΡΙΚΟΥ\ΕΙΚΟΝΕΣ\εικόνα 250.png"/>
          <p:cNvPicPr>
            <a:picLocks noChangeAspect="1" noChangeArrowheads="1"/>
          </p:cNvPicPr>
          <p:nvPr/>
        </p:nvPicPr>
        <p:blipFill>
          <a:blip r:embed="rId2"/>
          <a:srcRect/>
          <a:stretch>
            <a:fillRect/>
          </a:stretch>
        </p:blipFill>
        <p:spPr bwMode="auto">
          <a:xfrm>
            <a:off x="4357686" y="0"/>
            <a:ext cx="4786314" cy="6769354"/>
          </a:xfrm>
          <a:prstGeom prst="rect">
            <a:avLst/>
          </a:prstGeom>
          <a:noFill/>
        </p:spPr>
      </p:pic>
      <p:pic>
        <p:nvPicPr>
          <p:cNvPr id="6" name="Picture 2" descr="F:\ΕΦΗΜΕΡΙΔΑ ΤΩΝ ΣΥΝΤΑΚΤΩΝ\ΤΕΥΧΟΣ 358 - 3-4-2021\Μεγαλο\marilyn-monroe-seven-year-itch-subway-grate.jpg"/>
          <p:cNvPicPr>
            <a:picLocks noChangeAspect="1" noChangeArrowheads="1"/>
          </p:cNvPicPr>
          <p:nvPr/>
        </p:nvPicPr>
        <p:blipFill>
          <a:blip r:embed="rId3" cstate="print"/>
          <a:srcRect/>
          <a:stretch>
            <a:fillRect/>
          </a:stretch>
        </p:blipFill>
        <p:spPr bwMode="auto">
          <a:xfrm>
            <a:off x="214282" y="785794"/>
            <a:ext cx="4071934" cy="5102642"/>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 name="Picture 2" descr="C:\Users\New\Desktop\Διδακτορικό από Γραμέλη\ΠΑΡΑΔΟΤΕΑ ΔΙΔΑΚΤΟΡΙΚΟΥ\ΕΙΚΟΝΕΣ\εικόνα 249.jpg"/>
          <p:cNvPicPr>
            <a:picLocks noGrp="1" noChangeAspect="1" noChangeArrowheads="1"/>
          </p:cNvPicPr>
          <p:nvPr>
            <p:ph idx="1"/>
          </p:nvPr>
        </p:nvPicPr>
        <p:blipFill>
          <a:blip r:embed="rId2"/>
          <a:srcRect/>
          <a:stretch>
            <a:fillRect/>
          </a:stretch>
        </p:blipFill>
        <p:spPr bwMode="auto">
          <a:xfrm>
            <a:off x="1357290" y="0"/>
            <a:ext cx="5286412" cy="6900158"/>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64514" name="Picture 2" descr="F:\ΕΦΗΜΕΡΙΔΑ ΤΩΝ ΣΥΝΤΑΚΤΩΝ\ΤΕΥΧΟΣ 358 - 3-4-2021\Μεγαλο\What If... των Scott Gimple, Tom Morgan.jpg"/>
          <p:cNvPicPr>
            <a:picLocks noChangeAspect="1" noChangeArrowheads="1"/>
          </p:cNvPicPr>
          <p:nvPr/>
        </p:nvPicPr>
        <p:blipFill>
          <a:blip r:embed="rId2"/>
          <a:srcRect/>
          <a:stretch>
            <a:fillRect/>
          </a:stretch>
        </p:blipFill>
        <p:spPr bwMode="auto">
          <a:xfrm>
            <a:off x="0" y="714356"/>
            <a:ext cx="2552700" cy="3873500"/>
          </a:xfrm>
          <a:prstGeom prst="rect">
            <a:avLst/>
          </a:prstGeom>
          <a:noFill/>
        </p:spPr>
      </p:pic>
      <p:pic>
        <p:nvPicPr>
          <p:cNvPr id="64515" name="Picture 3" descr="F:\ΕΦΗΜΕΡΙΔΑ ΤΩΝ ΣΥΝΤΑΚΤΩΝ\ΤΕΥΧΟΣ 358 - 3-4-2021\Μεγαλο\Roswell του Bill Morrison.jpg"/>
          <p:cNvPicPr>
            <a:picLocks noChangeAspect="1" noChangeArrowheads="1"/>
          </p:cNvPicPr>
          <p:nvPr/>
        </p:nvPicPr>
        <p:blipFill>
          <a:blip r:embed="rId3"/>
          <a:srcRect/>
          <a:stretch>
            <a:fillRect/>
          </a:stretch>
        </p:blipFill>
        <p:spPr bwMode="auto">
          <a:xfrm>
            <a:off x="2714612" y="1714488"/>
            <a:ext cx="2448838" cy="3817929"/>
          </a:xfrm>
          <a:prstGeom prst="rect">
            <a:avLst/>
          </a:prstGeom>
          <a:noFill/>
        </p:spPr>
      </p:pic>
      <p:pic>
        <p:nvPicPr>
          <p:cNvPr id="7" name="Picture 2" descr="F:\ΕΦΗΜΕΡΙΔΑ ΤΩΝ ΣΥΝΤΑΚΤΩΝ\ΤΕΥΧΟΣ 358 - 3-4-2021\Μεγαλο\654225.jpg"/>
          <p:cNvPicPr>
            <a:picLocks noChangeAspect="1" noChangeArrowheads="1"/>
          </p:cNvPicPr>
          <p:nvPr/>
        </p:nvPicPr>
        <p:blipFill>
          <a:blip r:embed="rId4"/>
          <a:srcRect/>
          <a:stretch>
            <a:fillRect/>
          </a:stretch>
        </p:blipFill>
        <p:spPr bwMode="auto">
          <a:xfrm>
            <a:off x="5334000" y="285728"/>
            <a:ext cx="3810000" cy="58293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42908" y="1600200"/>
            <a:ext cx="9286908" cy="4525963"/>
          </a:xfrm>
        </p:spPr>
        <p:txBody>
          <a:bodyPr>
            <a:normAutofit/>
          </a:bodyPr>
          <a:lstStyle/>
          <a:p>
            <a:pPr algn="just">
              <a:buNone/>
            </a:pPr>
            <a:r>
              <a:rPr lang="en-US" sz="2000" dirty="0" smtClean="0"/>
              <a:t>	</a:t>
            </a:r>
            <a:r>
              <a:rPr lang="el-GR" sz="2000" dirty="0" smtClean="0"/>
              <a:t>«Το παλίμψηστο είναι μια περγαμηνή όπου έχει </a:t>
            </a:r>
            <a:r>
              <a:rPr lang="el-GR" sz="2000" dirty="0" err="1" smtClean="0"/>
              <a:t>αποξεστεί</a:t>
            </a:r>
            <a:r>
              <a:rPr lang="el-GR" sz="2000" dirty="0" smtClean="0"/>
              <a:t> μια πρώτη εγγραφή για να χαραχτεί μια άλλη, η οποία δεν κρύβει εντελώς την αρχική, έτσι ώστε να μπορούμε να διαβάζουμε το διαφαινόμενο </a:t>
            </a:r>
            <a:r>
              <a:rPr lang="el-GR" sz="2000" dirty="0" err="1" smtClean="0"/>
              <a:t>παλίό</a:t>
            </a:r>
            <a:r>
              <a:rPr lang="el-GR" sz="2000" dirty="0" smtClean="0"/>
              <a:t> κείμενο πίσω από το νέο. Συνεπώς, μεταφορικά μιλώντας, με τη λέξη παλίμψηστα (στην κυριολεξία</a:t>
            </a:r>
            <a:r>
              <a:rPr lang="en-US" sz="2000" dirty="0" smtClean="0"/>
              <a:t>:</a:t>
            </a:r>
            <a:r>
              <a:rPr lang="el-GR" sz="2000" dirty="0" smtClean="0"/>
              <a:t> υπερκείμενα) εννοούμε όλα τα έργα που προέρχονται από κάποιο παλαιότερο έργο, μέσω μετασχηματισμού ή μίμησης […] Ένα κείμενο μπορεί πάντα να διαβάζει ένα άλλο, και ούτω καθεξής ως το τέλος των κειμένων. Και τούτο εδώ δεν ξεφεύγει από τον κανόνα</a:t>
            </a:r>
            <a:r>
              <a:rPr lang="en-US" sz="2000" dirty="0" smtClean="0"/>
              <a:t>:</a:t>
            </a:r>
            <a:r>
              <a:rPr lang="el-GR" sz="2000" dirty="0" smtClean="0"/>
              <a:t> τον εκθέτει και εκτίθεται κι αυτό το ίδιο. Θα διαβάσει καλά όποιος διαβάσει τελευταίος».</a:t>
            </a:r>
          </a:p>
          <a:p>
            <a:pPr algn="r">
              <a:buNone/>
            </a:pPr>
            <a:r>
              <a:rPr lang="en-US" sz="2000" dirty="0" smtClean="0"/>
              <a:t>Gerard </a:t>
            </a:r>
            <a:r>
              <a:rPr lang="en-US" sz="2000" dirty="0" err="1" smtClean="0"/>
              <a:t>Genette</a:t>
            </a:r>
            <a:endParaRPr lang="el-GR"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65538" name="Picture 2" descr="F:\ΕΦΗΜΕΡΙΔΑ ΤΩΝ ΣΥΝΤΑΚΤΩΝ\ΤΕΥΧΟΣ 358 - 3-4-2021\Μεγαλο\Gerhard Haderer.jpg"/>
          <p:cNvPicPr>
            <a:picLocks noChangeAspect="1" noChangeArrowheads="1"/>
          </p:cNvPicPr>
          <p:nvPr/>
        </p:nvPicPr>
        <p:blipFill>
          <a:blip r:embed="rId2"/>
          <a:srcRect/>
          <a:stretch>
            <a:fillRect/>
          </a:stretch>
        </p:blipFill>
        <p:spPr bwMode="auto">
          <a:xfrm>
            <a:off x="142844" y="930535"/>
            <a:ext cx="3392602" cy="4493951"/>
          </a:xfrm>
          <a:prstGeom prst="rect">
            <a:avLst/>
          </a:prstGeom>
          <a:noFill/>
        </p:spPr>
      </p:pic>
      <p:pic>
        <p:nvPicPr>
          <p:cNvPr id="65540" name="Picture 4" descr="F:\ΕΦΗΜΕΡΙΔΑ ΤΩΝ ΣΥΝΤΑΚΤΩΝ\ΤΕΥΧΟΣ 358 - 3-4-2021\Μεγαλο\M. G. Anthony.jpg"/>
          <p:cNvPicPr>
            <a:picLocks noChangeAspect="1" noChangeArrowheads="1"/>
          </p:cNvPicPr>
          <p:nvPr/>
        </p:nvPicPr>
        <p:blipFill>
          <a:blip r:embed="rId3" cstate="print"/>
          <a:srcRect/>
          <a:stretch>
            <a:fillRect/>
          </a:stretch>
        </p:blipFill>
        <p:spPr bwMode="auto">
          <a:xfrm>
            <a:off x="3786182" y="0"/>
            <a:ext cx="4929222" cy="691566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4" descr="F:\ΕΦΗΜΕΡΙΔΑ ΤΩΝ ΣΥΝΤΑΚΤΩΝ\ΤΕΥΧΟΣ 358 - 3-4-2021\Μεγαλο\Liberty Meadows του Frank Cho.jpg"/>
          <p:cNvPicPr>
            <a:picLocks noGrp="1" noChangeAspect="1" noChangeArrowheads="1"/>
          </p:cNvPicPr>
          <p:nvPr>
            <p:ph idx="1"/>
          </p:nvPr>
        </p:nvPicPr>
        <p:blipFill>
          <a:blip r:embed="rId2" cstate="print"/>
          <a:srcRect/>
          <a:stretch>
            <a:fillRect/>
          </a:stretch>
        </p:blipFill>
        <p:spPr bwMode="auto">
          <a:xfrm>
            <a:off x="2071670" y="13007"/>
            <a:ext cx="4429156" cy="6820311"/>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6562" name="Picture 2" descr="F:\ΕΦΗΜΕΡΙΔΑ ΤΩΝ ΣΥΝΤΑΚΤΩΝ\ΤΕΥΧΟΣ 358 - 3-4-2021\Μεγαλο\Deadpool των Gerry Duggan, Brian Posehn, Tony Moore (2).jpg"/>
          <p:cNvPicPr>
            <a:picLocks noChangeAspect="1" noChangeArrowheads="1"/>
          </p:cNvPicPr>
          <p:nvPr/>
        </p:nvPicPr>
        <p:blipFill>
          <a:blip r:embed="rId2" cstate="print"/>
          <a:srcRect/>
          <a:stretch>
            <a:fillRect/>
          </a:stretch>
        </p:blipFill>
        <p:spPr bwMode="auto">
          <a:xfrm>
            <a:off x="4643438" y="714356"/>
            <a:ext cx="4004965" cy="6357982"/>
          </a:xfrm>
          <a:prstGeom prst="rect">
            <a:avLst/>
          </a:prstGeom>
          <a:noFill/>
        </p:spPr>
      </p:pic>
      <p:pic>
        <p:nvPicPr>
          <p:cNvPr id="5" name="Picture 3" descr="F:\ΕΦΗΜΕΡΙΔΑ ΤΩΝ ΣΥΝΤΑΚΤΩΝ\ΤΕΥΧΟΣ 358 - 3-4-2021\Μεγαλο\Deadpool των Gerry Duggan, Brian Posehn και Tony Moore.jpg"/>
          <p:cNvPicPr>
            <a:picLocks noGrp="1" noChangeAspect="1" noChangeArrowheads="1"/>
          </p:cNvPicPr>
          <p:nvPr>
            <p:ph idx="1"/>
          </p:nvPr>
        </p:nvPicPr>
        <p:blipFill>
          <a:blip r:embed="rId3" cstate="print"/>
          <a:srcRect/>
          <a:stretch>
            <a:fillRect/>
          </a:stretch>
        </p:blipFill>
        <p:spPr bwMode="auto">
          <a:xfrm>
            <a:off x="0" y="0"/>
            <a:ext cx="4286248" cy="6588919"/>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68610" name="Picture 2" descr="F:\ΕΦΗΜΕΡΙΔΑ ΤΩΝ ΣΥΝΤΑΚΤΩΝ\ΤΕΥΧΟΣ 358 - 3-4-2021\Μεγαλο\The Simpsons apo tous Jeff Rosenthal και Phil Ortiz.jpg"/>
          <p:cNvPicPr>
            <a:picLocks noChangeAspect="1" noChangeArrowheads="1"/>
          </p:cNvPicPr>
          <p:nvPr/>
        </p:nvPicPr>
        <p:blipFill>
          <a:blip r:embed="rId2"/>
          <a:srcRect/>
          <a:stretch>
            <a:fillRect/>
          </a:stretch>
        </p:blipFill>
        <p:spPr bwMode="auto">
          <a:xfrm>
            <a:off x="1928794" y="0"/>
            <a:ext cx="4500594" cy="676708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67587" name="Picture 3" descr="F:\ΕΦΗΜΕΡΙΔΑ ΤΩΝ ΣΥΝΤΑΚΤΩΝ\ΤΕΥΧΟΣ 358 - 3-4-2021\Μεγαλο\O Gatos του Geluck.jpg"/>
          <p:cNvPicPr>
            <a:picLocks noChangeAspect="1" noChangeArrowheads="1"/>
          </p:cNvPicPr>
          <p:nvPr/>
        </p:nvPicPr>
        <p:blipFill>
          <a:blip r:embed="rId2"/>
          <a:srcRect/>
          <a:stretch>
            <a:fillRect/>
          </a:stretch>
        </p:blipFill>
        <p:spPr bwMode="auto">
          <a:xfrm>
            <a:off x="0" y="500042"/>
            <a:ext cx="9144000" cy="589427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69634" name="Picture 2" descr="F:\ΕΦΗΜΕΡΙΔΑ ΤΩΝ ΣΥΝΤΑΚΤΩΝ\ΤΕΥΧΟΣ 358 - 3-4-2021\Μεγαλο\Mr Jack του Jimmy Swinnerton.jpg"/>
          <p:cNvPicPr>
            <a:picLocks noChangeAspect="1" noChangeArrowheads="1"/>
          </p:cNvPicPr>
          <p:nvPr/>
        </p:nvPicPr>
        <p:blipFill>
          <a:blip r:embed="rId2"/>
          <a:srcRect/>
          <a:stretch>
            <a:fillRect/>
          </a:stretch>
        </p:blipFill>
        <p:spPr bwMode="auto">
          <a:xfrm>
            <a:off x="928662" y="0"/>
            <a:ext cx="6429420" cy="6755132"/>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5842" name="Picture 2" descr="C:\Users\New\Desktop\Διδακτορικό από Γραμέλη\ΠΑΡΑΔΟΤΕΑ ΔΙΔΑΚΤΟΡΙΚΟΥ\ΕΙΚΟΝΕΣ\εικόνα 269.jpg"/>
          <p:cNvPicPr>
            <a:picLocks noChangeAspect="1" noChangeArrowheads="1"/>
          </p:cNvPicPr>
          <p:nvPr/>
        </p:nvPicPr>
        <p:blipFill>
          <a:blip r:embed="rId2"/>
          <a:srcRect/>
          <a:stretch>
            <a:fillRect/>
          </a:stretch>
        </p:blipFill>
        <p:spPr bwMode="auto">
          <a:xfrm>
            <a:off x="0" y="0"/>
            <a:ext cx="5715008" cy="5229233"/>
          </a:xfrm>
          <a:prstGeom prst="rect">
            <a:avLst/>
          </a:prstGeom>
          <a:noFill/>
        </p:spPr>
      </p:pic>
      <p:pic>
        <p:nvPicPr>
          <p:cNvPr id="35843" name="Picture 3" descr="C:\Users\New\Desktop\Διδακτορικό από Γραμέλη\ΠΑΡΑΔΟΤΕΑ ΔΙΔΑΚΤΟΡΙΚΟΥ\ΕΙΚΟΝΕΣ\εικόνα 268.jpg"/>
          <p:cNvPicPr>
            <a:picLocks noChangeAspect="1" noChangeArrowheads="1"/>
          </p:cNvPicPr>
          <p:nvPr/>
        </p:nvPicPr>
        <p:blipFill>
          <a:blip r:embed="rId3" cstate="print"/>
          <a:srcRect/>
          <a:stretch>
            <a:fillRect/>
          </a:stretch>
        </p:blipFill>
        <p:spPr bwMode="auto">
          <a:xfrm>
            <a:off x="5988335" y="2071678"/>
            <a:ext cx="3155665" cy="4438636"/>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6866" name="Picture 2" descr="C:\Users\New\Desktop\Διδακτορικό από Γραμέλη\ΠΑΡΑΔΟΤΕΑ ΔΙΔΑΚΤΟΡΙΚΟΥ\ΕΙΚΟΝΕΣ\εικόνα 271.jpg"/>
          <p:cNvPicPr>
            <a:picLocks noChangeAspect="1" noChangeArrowheads="1"/>
          </p:cNvPicPr>
          <p:nvPr/>
        </p:nvPicPr>
        <p:blipFill>
          <a:blip r:embed="rId2"/>
          <a:srcRect/>
          <a:stretch>
            <a:fillRect/>
          </a:stretch>
        </p:blipFill>
        <p:spPr bwMode="auto">
          <a:xfrm>
            <a:off x="0" y="0"/>
            <a:ext cx="5956927" cy="4065603"/>
          </a:xfrm>
          <a:prstGeom prst="rect">
            <a:avLst/>
          </a:prstGeom>
          <a:noFill/>
        </p:spPr>
      </p:pic>
      <p:pic>
        <p:nvPicPr>
          <p:cNvPr id="36867" name="Picture 3" descr="C:\Users\New\Desktop\Διδακτορικό από Γραμέλη\ΠΑΡΑΔΟΤΕΑ ΔΙΔΑΚΤΟΡΙΚΟΥ\ΕΙΚΟΝΕΣ\εικόνα 270.jpg"/>
          <p:cNvPicPr>
            <a:picLocks noChangeAspect="1" noChangeArrowheads="1"/>
          </p:cNvPicPr>
          <p:nvPr/>
        </p:nvPicPr>
        <p:blipFill>
          <a:blip r:embed="rId3"/>
          <a:srcRect/>
          <a:stretch>
            <a:fillRect/>
          </a:stretch>
        </p:blipFill>
        <p:spPr bwMode="auto">
          <a:xfrm>
            <a:off x="5812235" y="1500174"/>
            <a:ext cx="3331765" cy="5165727"/>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7890" name="Picture 2" descr="C:\Users\New\Desktop\Διδακτορικό από Γραμέλη\ΠΑΡΑΔΟΤΕΑ ΔΙΔΑΚΤΟΡΙΚΟΥ\ΕΙΚΟΝΕΣ\εικόνα 272.jpg"/>
          <p:cNvPicPr>
            <a:picLocks noChangeAspect="1" noChangeArrowheads="1"/>
          </p:cNvPicPr>
          <p:nvPr/>
        </p:nvPicPr>
        <p:blipFill>
          <a:blip r:embed="rId2"/>
          <a:srcRect/>
          <a:stretch>
            <a:fillRect/>
          </a:stretch>
        </p:blipFill>
        <p:spPr bwMode="auto">
          <a:xfrm>
            <a:off x="1142976" y="0"/>
            <a:ext cx="7215238" cy="6847056"/>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8914" name="Picture 2" descr="C:\Users\New\Desktop\Διδακτορικό από Γραμέλη\ΠΑΡΑΔΟΤΕΑ ΔΙΔΑΚΤΟΡΙΚΟΥ\ΕΙΚΟΝΕΣ\εικόνα 273.png"/>
          <p:cNvPicPr>
            <a:picLocks noChangeAspect="1" noChangeArrowheads="1"/>
          </p:cNvPicPr>
          <p:nvPr/>
        </p:nvPicPr>
        <p:blipFill>
          <a:blip r:embed="rId2"/>
          <a:srcRect/>
          <a:stretch>
            <a:fillRect/>
          </a:stretch>
        </p:blipFill>
        <p:spPr bwMode="auto">
          <a:xfrm>
            <a:off x="0" y="1"/>
            <a:ext cx="4572000" cy="6858000"/>
          </a:xfrm>
          <a:prstGeom prst="rect">
            <a:avLst/>
          </a:prstGeom>
          <a:noFill/>
        </p:spPr>
      </p:pic>
      <p:pic>
        <p:nvPicPr>
          <p:cNvPr id="38915" name="Picture 3" descr="C:\Users\New\Desktop\Διδακτορικό από Γραμέλη\ΠΑΡΑΔΟΤΕΑ ΔΙΔΑΚΤΟΡΙΚΟΥ\ΕΙΚΟΝΕΣ\εικόνα 274.jpg"/>
          <p:cNvPicPr>
            <a:picLocks noChangeAspect="1" noChangeArrowheads="1"/>
          </p:cNvPicPr>
          <p:nvPr/>
        </p:nvPicPr>
        <p:blipFill>
          <a:blip r:embed="rId3" cstate="print"/>
          <a:srcRect/>
          <a:stretch>
            <a:fillRect/>
          </a:stretch>
        </p:blipFill>
        <p:spPr bwMode="auto">
          <a:xfrm>
            <a:off x="4572000" y="-1"/>
            <a:ext cx="4572000" cy="6866957"/>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600200"/>
            <a:ext cx="9144000" cy="4525963"/>
          </a:xfrm>
        </p:spPr>
        <p:txBody>
          <a:bodyPr/>
          <a:lstStyle/>
          <a:p>
            <a:pPr algn="just">
              <a:buNone/>
            </a:pPr>
            <a:r>
              <a:rPr lang="el-GR" dirty="0" smtClean="0"/>
              <a:t>	«Αυτό είναι και η ουσία ενός μεταμοντέρνου κόσμου</a:t>
            </a:r>
            <a:r>
              <a:rPr lang="en-US" dirty="0" smtClean="0"/>
              <a:t>:</a:t>
            </a:r>
            <a:r>
              <a:rPr lang="el-GR" dirty="0" smtClean="0"/>
              <a:t> ένα παλίμψηστο, ένα αντικείμενο τέχνης που μιλά για άλλα αντικείμενα τέχνης, ένας </a:t>
            </a:r>
            <a:r>
              <a:rPr lang="el-GR" dirty="0" err="1" smtClean="0"/>
              <a:t>κόσμος–κείμενο</a:t>
            </a:r>
            <a:r>
              <a:rPr lang="el-GR" dirty="0" smtClean="0"/>
              <a:t>, (</a:t>
            </a:r>
            <a:r>
              <a:rPr lang="el-GR" dirty="0" err="1" smtClean="0"/>
              <a:t>επαν</a:t>
            </a:r>
            <a:r>
              <a:rPr lang="el-GR" dirty="0" smtClean="0"/>
              <a:t>)εγγεγραμμένος πάνω στην επιφάνεια άλλων, ένα αυτοσαρκαστικό σχόλιο πάνω στην ίδια την τέχνη που το παρήγαγε».</a:t>
            </a:r>
          </a:p>
          <a:p>
            <a:pPr algn="r">
              <a:buNone/>
            </a:pPr>
            <a:r>
              <a:rPr lang="el-GR" dirty="0" smtClean="0"/>
              <a:t>Αβραάμ </a:t>
            </a:r>
            <a:r>
              <a:rPr lang="el-GR" dirty="0" err="1" smtClean="0"/>
              <a:t>Κάουα</a:t>
            </a:r>
            <a:endParaRPr lang="el-G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9938" name="Picture 2" descr="C:\Users\New\Desktop\Διδακτορικό από Γραμέλη\ΠΑΡΑΔΟΤΕΑ ΔΙΔΑΚΤΟΡΙΚΟΥ\ΕΙΚΟΝΕΣ\εικόνα 277.jpg"/>
          <p:cNvPicPr>
            <a:picLocks noChangeAspect="1" noChangeArrowheads="1"/>
          </p:cNvPicPr>
          <p:nvPr/>
        </p:nvPicPr>
        <p:blipFill>
          <a:blip r:embed="rId2"/>
          <a:srcRect/>
          <a:stretch>
            <a:fillRect/>
          </a:stretch>
        </p:blipFill>
        <p:spPr bwMode="auto">
          <a:xfrm>
            <a:off x="785786" y="9799"/>
            <a:ext cx="7286676" cy="6883397"/>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0962" name="Picture 2" descr="C:\Users\New\Desktop\Διδακτορικό από Γραμέλη\ΠΑΡΑΔΟΤΕΑ ΔΙΔΑΚΤΟΡΙΚΟΥ\ΕΙΚΟΝΕΣ\εικόνα 278.jpg"/>
          <p:cNvPicPr>
            <a:picLocks noChangeAspect="1" noChangeArrowheads="1"/>
          </p:cNvPicPr>
          <p:nvPr/>
        </p:nvPicPr>
        <p:blipFill>
          <a:blip r:embed="rId2"/>
          <a:srcRect/>
          <a:stretch>
            <a:fillRect/>
          </a:stretch>
        </p:blipFill>
        <p:spPr bwMode="auto">
          <a:xfrm>
            <a:off x="1714480" y="-84512"/>
            <a:ext cx="4857784" cy="6885381"/>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1986" name="Picture 2" descr="C:\Users\New\Desktop\Διδακτορικό από Γραμέλη\ΠΑΡΑΔΟΤΕΑ ΔΙΔΑΚΤΟΡΙΚΟΥ\ΕΙΚΟΝΕΣ\εικόνα 279.jpg"/>
          <p:cNvPicPr>
            <a:picLocks noChangeAspect="1" noChangeArrowheads="1"/>
          </p:cNvPicPr>
          <p:nvPr/>
        </p:nvPicPr>
        <p:blipFill>
          <a:blip r:embed="rId2"/>
          <a:srcRect/>
          <a:stretch>
            <a:fillRect/>
          </a:stretch>
        </p:blipFill>
        <p:spPr bwMode="auto">
          <a:xfrm>
            <a:off x="642909" y="84138"/>
            <a:ext cx="7058797" cy="6773862"/>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3010" name="Picture 2" descr="C:\Users\New\Desktop\Διδακτορικό από Γραμέλη\ΠΑΡΑΔΟΤΕΑ ΔΙΔΑΚΤΟΡΙΚΟΥ\ΕΙΚΟΝΕΣ\εικόνα 280.jpg"/>
          <p:cNvPicPr>
            <a:picLocks noChangeAspect="1" noChangeArrowheads="1"/>
          </p:cNvPicPr>
          <p:nvPr/>
        </p:nvPicPr>
        <p:blipFill>
          <a:blip r:embed="rId2"/>
          <a:srcRect/>
          <a:stretch>
            <a:fillRect/>
          </a:stretch>
        </p:blipFill>
        <p:spPr bwMode="auto">
          <a:xfrm>
            <a:off x="785786" y="0"/>
            <a:ext cx="7326159" cy="3357135"/>
          </a:xfrm>
          <a:prstGeom prst="rect">
            <a:avLst/>
          </a:prstGeom>
          <a:noFill/>
        </p:spPr>
      </p:pic>
      <p:pic>
        <p:nvPicPr>
          <p:cNvPr id="43011" name="Picture 3" descr="C:\Users\New\Desktop\Διδακτορικό από Γραμέλη\ΠΑΡΑΔΟΤΕΑ ΔΙΔΑΚΤΟΡΙΚΟΥ\ΕΙΚΟΝΕΣ\εικόνα 281.jpg"/>
          <p:cNvPicPr>
            <a:picLocks noChangeAspect="1" noChangeArrowheads="1"/>
          </p:cNvPicPr>
          <p:nvPr/>
        </p:nvPicPr>
        <p:blipFill>
          <a:blip r:embed="rId3"/>
          <a:srcRect/>
          <a:stretch>
            <a:fillRect/>
          </a:stretch>
        </p:blipFill>
        <p:spPr bwMode="auto">
          <a:xfrm>
            <a:off x="785785" y="3429000"/>
            <a:ext cx="7328651" cy="3429001"/>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4034" name="Picture 2" descr="C:\Users\New\Desktop\Διδακτορικό από Γραμέλη\ΠΑΡΑΔΟΤΕΑ ΔΙΔΑΚΤΟΡΙΚΟΥ\ΕΙΚΟΝΕΣ\εικόνα 283.jpg"/>
          <p:cNvPicPr>
            <a:picLocks noChangeAspect="1" noChangeArrowheads="1"/>
          </p:cNvPicPr>
          <p:nvPr/>
        </p:nvPicPr>
        <p:blipFill>
          <a:blip r:embed="rId2" cstate="print"/>
          <a:srcRect/>
          <a:stretch>
            <a:fillRect/>
          </a:stretch>
        </p:blipFill>
        <p:spPr bwMode="auto">
          <a:xfrm>
            <a:off x="0" y="0"/>
            <a:ext cx="5295896" cy="3439575"/>
          </a:xfrm>
          <a:prstGeom prst="rect">
            <a:avLst/>
          </a:prstGeom>
          <a:noFill/>
        </p:spPr>
      </p:pic>
      <p:pic>
        <p:nvPicPr>
          <p:cNvPr id="44035" name="Picture 3" descr="C:\Users\New\Desktop\Διδακτορικό από Γραμέλη\ΠΑΡΑΔΟΤΕΑ ΔΙΔΑΚΤΟΡΙΚΟΥ\ΕΙΚΟΝΕΣ\εικόνα 282.jpg"/>
          <p:cNvPicPr>
            <a:picLocks noChangeAspect="1" noChangeArrowheads="1"/>
          </p:cNvPicPr>
          <p:nvPr/>
        </p:nvPicPr>
        <p:blipFill>
          <a:blip r:embed="rId3"/>
          <a:srcRect/>
          <a:stretch>
            <a:fillRect/>
          </a:stretch>
        </p:blipFill>
        <p:spPr bwMode="auto">
          <a:xfrm>
            <a:off x="5143473" y="2993991"/>
            <a:ext cx="4000527" cy="3864009"/>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5058" name="Picture 2" descr="C:\Users\New\Desktop\Διδακτορικό από Γραμέλη\ΠΑΡΑΔΟΤΕΑ ΔΙΔΑΚΤΟΡΙΚΟΥ\ΕΙΚΟΝΕΣ\εικόνα 285.jpg"/>
          <p:cNvPicPr>
            <a:picLocks noChangeAspect="1" noChangeArrowheads="1"/>
          </p:cNvPicPr>
          <p:nvPr/>
        </p:nvPicPr>
        <p:blipFill>
          <a:blip r:embed="rId2"/>
          <a:srcRect/>
          <a:stretch>
            <a:fillRect/>
          </a:stretch>
        </p:blipFill>
        <p:spPr bwMode="auto">
          <a:xfrm>
            <a:off x="2071670" y="0"/>
            <a:ext cx="4845058" cy="6844098"/>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6082" name="Picture 2" descr="C:\Users\New\Desktop\Διδακτορικό από Γραμέλη\ΠΑΡΑΔΟΤΕΑ ΔΙΔΑΚΤΟΡΙΚΟΥ\ΕΙΚΟΝΕΣ\εικόνα 284.jpg"/>
          <p:cNvPicPr>
            <a:picLocks noChangeAspect="1" noChangeArrowheads="1"/>
          </p:cNvPicPr>
          <p:nvPr/>
        </p:nvPicPr>
        <p:blipFill>
          <a:blip r:embed="rId2"/>
          <a:srcRect/>
          <a:stretch>
            <a:fillRect/>
          </a:stretch>
        </p:blipFill>
        <p:spPr bwMode="auto">
          <a:xfrm>
            <a:off x="1928794" y="0"/>
            <a:ext cx="4786346" cy="6842626"/>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7106" name="Picture 2" descr="C:\Users\New\Desktop\Διδακτορικό από Γραμέλη\ΠΑΡΑΔΟΤΕΑ ΔΙΔΑΚΤΟΡΙΚΟΥ\ΕΙΚΟΝΕΣ\εικόνα 286.jpg"/>
          <p:cNvPicPr>
            <a:picLocks noChangeAspect="1" noChangeArrowheads="1"/>
          </p:cNvPicPr>
          <p:nvPr/>
        </p:nvPicPr>
        <p:blipFill>
          <a:blip r:embed="rId2"/>
          <a:srcRect/>
          <a:stretch>
            <a:fillRect/>
          </a:stretch>
        </p:blipFill>
        <p:spPr bwMode="auto">
          <a:xfrm>
            <a:off x="1643042" y="26612"/>
            <a:ext cx="4929222" cy="6839526"/>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8130" name="Picture 2" descr="C:\Users\New\Desktop\Διδακτορικό από Γραμέλη\ΠΑΡΑΔΟΤΕΑ ΔΙΔΑΚΤΟΡΙΚΟΥ\ΕΙΚΟΝΕΣ\εικόνα 288.jpg"/>
          <p:cNvPicPr>
            <a:picLocks noChangeAspect="1" noChangeArrowheads="1"/>
          </p:cNvPicPr>
          <p:nvPr/>
        </p:nvPicPr>
        <p:blipFill>
          <a:blip r:embed="rId2"/>
          <a:srcRect/>
          <a:stretch>
            <a:fillRect/>
          </a:stretch>
        </p:blipFill>
        <p:spPr bwMode="auto">
          <a:xfrm>
            <a:off x="1785918" y="-57178"/>
            <a:ext cx="4786332" cy="6855611"/>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0178" name="Picture 2" descr="C:\Users\New\Desktop\Διδακτορικό από Γραμέλη\ΠΑΡΑΔΟΤΕΑ ΔΙΔΑΚΤΟΡΙΚΟΥ\ΕΙΚΟΝΕΣ\εικόνα 290.jpg"/>
          <p:cNvPicPr>
            <a:picLocks noChangeAspect="1" noChangeArrowheads="1"/>
          </p:cNvPicPr>
          <p:nvPr/>
        </p:nvPicPr>
        <p:blipFill>
          <a:blip r:embed="rId2" cstate="print"/>
          <a:srcRect/>
          <a:stretch>
            <a:fillRect/>
          </a:stretch>
        </p:blipFill>
        <p:spPr bwMode="auto">
          <a:xfrm>
            <a:off x="1785918" y="0"/>
            <a:ext cx="4572032" cy="686229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2051" name="Picture 3" descr="C:\Users\New\Desktop\Διδακτορικό από Γραμέλη\ΠΑΡΑΔΟΤΕΑ ΔΙΔΑΚΤΟΡΙΚΟΥ\ΕΙΚΟΝΕΣ\εικόνα 39.jpg"/>
          <p:cNvPicPr>
            <a:picLocks noChangeAspect="1" noChangeArrowheads="1"/>
          </p:cNvPicPr>
          <p:nvPr/>
        </p:nvPicPr>
        <p:blipFill>
          <a:blip r:embed="rId2"/>
          <a:srcRect/>
          <a:stretch>
            <a:fillRect/>
          </a:stretch>
        </p:blipFill>
        <p:spPr bwMode="auto">
          <a:xfrm>
            <a:off x="5214942" y="3851988"/>
            <a:ext cx="3929058" cy="2728195"/>
          </a:xfrm>
          <a:prstGeom prst="rect">
            <a:avLst/>
          </a:prstGeom>
          <a:noFill/>
        </p:spPr>
      </p:pic>
      <p:pic>
        <p:nvPicPr>
          <p:cNvPr id="2052" name="Picture 4" descr="C:\Users\New\Desktop\Διδακτορικό από Γραμέλη\ΠΑΡΑΔΟΤΕΑ ΔΙΔΑΚΤΟΡΙΚΟΥ\ΕΙΚΟΝΕΣ\εικόνα 40.jpg"/>
          <p:cNvPicPr>
            <a:picLocks noChangeAspect="1" noChangeArrowheads="1"/>
          </p:cNvPicPr>
          <p:nvPr/>
        </p:nvPicPr>
        <p:blipFill>
          <a:blip r:embed="rId3"/>
          <a:srcRect/>
          <a:stretch>
            <a:fillRect/>
          </a:stretch>
        </p:blipFill>
        <p:spPr bwMode="auto">
          <a:xfrm>
            <a:off x="285720" y="0"/>
            <a:ext cx="5198204" cy="4441825"/>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1202" name="Picture 2" descr="C:\Users\New\Desktop\Διδακτορικό από Γραμέλη\ΠΑΡΑΔΟΤΕΑ ΔΙΔΑΚΤΟΡΙΚΟΥ\ΕΙΚΟΝΕΣ\εικόνα 292.jpg"/>
          <p:cNvPicPr>
            <a:picLocks noChangeAspect="1" noChangeArrowheads="1"/>
          </p:cNvPicPr>
          <p:nvPr/>
        </p:nvPicPr>
        <p:blipFill>
          <a:blip r:embed="rId2" cstate="print"/>
          <a:srcRect/>
          <a:stretch>
            <a:fillRect/>
          </a:stretch>
        </p:blipFill>
        <p:spPr bwMode="auto">
          <a:xfrm>
            <a:off x="5286380" y="0"/>
            <a:ext cx="2428892" cy="6788200"/>
          </a:xfrm>
          <a:prstGeom prst="rect">
            <a:avLst/>
          </a:prstGeom>
          <a:noFill/>
        </p:spPr>
      </p:pic>
      <p:pic>
        <p:nvPicPr>
          <p:cNvPr id="51203" name="Picture 3" descr="C:\Users\New\Desktop\Διδακτορικό από Γραμέλη\ΠΑΡΑΔΟΤΕΑ ΔΙΔΑΚΤΟΡΙΚΟΥ\ΕΙΚΟΝΕΣ\εικόνα 294.jpg"/>
          <p:cNvPicPr>
            <a:picLocks noChangeAspect="1" noChangeArrowheads="1"/>
          </p:cNvPicPr>
          <p:nvPr/>
        </p:nvPicPr>
        <p:blipFill>
          <a:blip r:embed="rId3" cstate="print"/>
          <a:srcRect/>
          <a:stretch>
            <a:fillRect/>
          </a:stretch>
        </p:blipFill>
        <p:spPr bwMode="auto">
          <a:xfrm>
            <a:off x="357158" y="0"/>
            <a:ext cx="4500594" cy="6755067"/>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2226" name="Picture 2" descr="C:\Users\New\Desktop\Διδακτορικό από Γραμέλη\ΠΑΡΑΔΟΤΕΑ ΔΙΔΑΚΤΟΡΙΚΟΥ\ΕΙΚΟΝΕΣ\εικόνα 293.jpg"/>
          <p:cNvPicPr>
            <a:picLocks noChangeAspect="1" noChangeArrowheads="1"/>
          </p:cNvPicPr>
          <p:nvPr/>
        </p:nvPicPr>
        <p:blipFill>
          <a:blip r:embed="rId2" cstate="print"/>
          <a:srcRect/>
          <a:stretch>
            <a:fillRect/>
          </a:stretch>
        </p:blipFill>
        <p:spPr bwMode="auto">
          <a:xfrm>
            <a:off x="2000232" y="0"/>
            <a:ext cx="4572032" cy="6862291"/>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endParaRPr lang="el-GR"/>
          </a:p>
        </p:txBody>
      </p:sp>
      <p:pic>
        <p:nvPicPr>
          <p:cNvPr id="53250" name="Picture 2" descr="C:\Users\New\Desktop\Διδακτορικό από Γραμέλη\ΠΑΡΑΔΟΤΕΑ ΔΙΔΑΚΤΟΡΙΚΟΥ\ΕΙΚΟΝΕΣ\εικόνα 297.png"/>
          <p:cNvPicPr>
            <a:picLocks noChangeAspect="1" noChangeArrowheads="1"/>
          </p:cNvPicPr>
          <p:nvPr/>
        </p:nvPicPr>
        <p:blipFill>
          <a:blip r:embed="rId2"/>
          <a:srcRect/>
          <a:stretch>
            <a:fillRect/>
          </a:stretch>
        </p:blipFill>
        <p:spPr bwMode="auto">
          <a:xfrm>
            <a:off x="-292834" y="-202085"/>
            <a:ext cx="9936932" cy="14053949"/>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4274" name="Picture 2" descr="C:\Users\New\Desktop\Διδακτορικό από Γραμέλη\ΠΑΡΑΔΟΤΕΑ ΔΙΔΑΚΤΟΡΙΚΟΥ\ΕΙΚΟΝΕΣ\εικόνα 298.png"/>
          <p:cNvPicPr>
            <a:picLocks noChangeAspect="1" noChangeArrowheads="1"/>
          </p:cNvPicPr>
          <p:nvPr/>
        </p:nvPicPr>
        <p:blipFill>
          <a:blip r:embed="rId2"/>
          <a:srcRect/>
          <a:stretch>
            <a:fillRect/>
          </a:stretch>
        </p:blipFill>
        <p:spPr bwMode="auto">
          <a:xfrm>
            <a:off x="142844" y="424047"/>
            <a:ext cx="8858312" cy="14592844"/>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5298" name="Picture 2" descr="C:\Users\New\Desktop\Διδακτορικό από Γραμέλη\ΠΑΡΑΔΟΤΕΑ ΔΙΔΑΚΤΟΡΙΚΟΥ\ΕΙΚΟΝΕΣ\εικόνα 299.png"/>
          <p:cNvPicPr>
            <a:picLocks noChangeAspect="1" noChangeArrowheads="1"/>
          </p:cNvPicPr>
          <p:nvPr/>
        </p:nvPicPr>
        <p:blipFill>
          <a:blip r:embed="rId2"/>
          <a:srcRect/>
          <a:stretch>
            <a:fillRect/>
          </a:stretch>
        </p:blipFill>
        <p:spPr bwMode="auto">
          <a:xfrm>
            <a:off x="-1857419" y="-1357346"/>
            <a:ext cx="12302254" cy="17399256"/>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2707" name="Picture 3" descr="C:\Users\New\Desktop\ΜΑΘΗΜΑΤΑ ΑΣΚΤ\ΔΙΕΙΚΟΝΙΚΟΤΗΤΑ ΣΤΗΝ ΕΙΚΟΝΟΓΡΑΦΗΜΕΝΗ ΑΦΗΓΗΣΗ - 2021\ΕΙΚΟΝΕΣ 9ο ΜΑΘΗΜΑ\57218427.jpg"/>
          <p:cNvPicPr>
            <a:picLocks noGrp="1" noChangeAspect="1" noChangeArrowheads="1"/>
          </p:cNvPicPr>
          <p:nvPr>
            <p:ph idx="1"/>
          </p:nvPr>
        </p:nvPicPr>
        <p:blipFill>
          <a:blip r:embed="rId2"/>
          <a:srcRect/>
          <a:stretch>
            <a:fillRect/>
          </a:stretch>
        </p:blipFill>
        <p:spPr bwMode="auto">
          <a:xfrm>
            <a:off x="0" y="357166"/>
            <a:ext cx="9143999" cy="6091223"/>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3730" name="Picture 2" descr="C:\Users\New\Desktop\ΜΑΘΗΜΑΤΑ ΑΣΚΤ\ΔΙΕΙΚΟΝΙΚΟΤΗΤΑ ΣΤΗΝ ΕΙΚΟΝΟΓΡΑΦΗΜΕΝΗ ΑΦΗΓΗΣΗ - 2021\ΕΙΚΟΝΕΣ 9ο ΜΑΘΗΜΑ\ce93831df4e1daeb2acce4c40d6d49bf.jpg"/>
          <p:cNvPicPr>
            <a:picLocks noGrp="1" noChangeAspect="1" noChangeArrowheads="1"/>
          </p:cNvPicPr>
          <p:nvPr>
            <p:ph idx="1"/>
          </p:nvPr>
        </p:nvPicPr>
        <p:blipFill>
          <a:blip r:embed="rId2"/>
          <a:srcRect/>
          <a:stretch>
            <a:fillRect/>
          </a:stretch>
        </p:blipFill>
        <p:spPr bwMode="auto">
          <a:xfrm>
            <a:off x="0" y="0"/>
            <a:ext cx="3168174" cy="4525963"/>
          </a:xfrm>
          <a:prstGeom prst="rect">
            <a:avLst/>
          </a:prstGeom>
          <a:noFill/>
        </p:spPr>
      </p:pic>
      <p:pic>
        <p:nvPicPr>
          <p:cNvPr id="73731" name="Picture 3" descr="C:\Users\New\Desktop\ΜΑΘΗΜΑΤΑ ΑΣΚΤ\ΔΙΕΙΚΟΝΙΚΟΤΗΤΑ ΣΤΗΝ ΕΙΚΟΝΟΓΡΑΦΗΜΕΝΗ ΑΦΗΓΗΣΗ - 2021\ΕΙΚΟΝΕΣ 9ο ΜΑΘΗΜΑ\Floyd_Belkin_Post-Rebirth_01.jpg"/>
          <p:cNvPicPr>
            <a:picLocks noChangeAspect="1" noChangeArrowheads="1"/>
          </p:cNvPicPr>
          <p:nvPr/>
        </p:nvPicPr>
        <p:blipFill>
          <a:blip r:embed="rId3"/>
          <a:srcRect/>
          <a:stretch>
            <a:fillRect/>
          </a:stretch>
        </p:blipFill>
        <p:spPr bwMode="auto">
          <a:xfrm>
            <a:off x="3357554" y="2500306"/>
            <a:ext cx="5786446" cy="3442936"/>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6322" name="Picture 2" descr="C:\Users\New\Desktop\Διδακτορικό από Γραμέλη\ΠΑΡΑΔΟΤΕΑ ΔΙΔΑΚΤΟΡΙΚΟΥ\ΕΙΚΟΝΕΣ\εικόνα 300.jpg"/>
          <p:cNvPicPr>
            <a:picLocks noChangeAspect="1" noChangeArrowheads="1"/>
          </p:cNvPicPr>
          <p:nvPr/>
        </p:nvPicPr>
        <p:blipFill>
          <a:blip r:embed="rId2"/>
          <a:srcRect/>
          <a:stretch>
            <a:fillRect/>
          </a:stretch>
        </p:blipFill>
        <p:spPr bwMode="auto">
          <a:xfrm>
            <a:off x="0" y="-219452"/>
            <a:ext cx="8858280" cy="12528393"/>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7346" name="Picture 2" descr="C:\Users\New\Desktop\Διδακτορικό από Γραμέλη\ΠΑΡΑΔΟΤΕΑ ΔΙΔΑΚΤΟΡΙΚΟΥ\ΕΙΚΟΝΕΣ\εικόνα 301.png"/>
          <p:cNvPicPr>
            <a:picLocks noChangeAspect="1" noChangeArrowheads="1"/>
          </p:cNvPicPr>
          <p:nvPr/>
        </p:nvPicPr>
        <p:blipFill>
          <a:blip r:embed="rId2"/>
          <a:srcRect/>
          <a:stretch>
            <a:fillRect/>
          </a:stretch>
        </p:blipFill>
        <p:spPr bwMode="auto">
          <a:xfrm>
            <a:off x="0" y="-133708"/>
            <a:ext cx="9358346" cy="13235645"/>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8370" name="Picture 2" descr="C:\Users\New\Desktop\Διδακτορικό από Γραμέλη\ΠΑΡΑΔΟΤΕΑ ΔΙΔΑΚΤΟΡΙΚΟΥ\ΕΙΚΟΝΕΣ\εικόνα 302.png"/>
          <p:cNvPicPr>
            <a:picLocks noChangeAspect="1" noChangeArrowheads="1"/>
          </p:cNvPicPr>
          <p:nvPr/>
        </p:nvPicPr>
        <p:blipFill>
          <a:blip r:embed="rId2"/>
          <a:srcRect/>
          <a:stretch>
            <a:fillRect/>
          </a:stretch>
        </p:blipFill>
        <p:spPr bwMode="auto">
          <a:xfrm>
            <a:off x="-571536" y="-571528"/>
            <a:ext cx="10215634" cy="1444812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122" name="Picture 2" descr="C:\Users\New\Desktop\Διδακτορικό από Γραμέλη\ΠΑΡΑΔΟΤΕΑ ΔΙΔΑΚΤΟΡΙΚΟΥ\ΕΙΚΟΝΕΣ\εικόνα 45.jpg"/>
          <p:cNvPicPr>
            <a:picLocks noChangeAspect="1" noChangeArrowheads="1"/>
          </p:cNvPicPr>
          <p:nvPr/>
        </p:nvPicPr>
        <p:blipFill>
          <a:blip r:embed="rId2"/>
          <a:srcRect/>
          <a:stretch>
            <a:fillRect/>
          </a:stretch>
        </p:blipFill>
        <p:spPr bwMode="auto">
          <a:xfrm>
            <a:off x="5245100" y="1142984"/>
            <a:ext cx="3898900" cy="5321300"/>
          </a:xfrm>
          <a:prstGeom prst="rect">
            <a:avLst/>
          </a:prstGeom>
          <a:noFill/>
        </p:spPr>
      </p:pic>
      <p:pic>
        <p:nvPicPr>
          <p:cNvPr id="5123" name="Picture 3" descr="C:\Users\New\Desktop\Διδακτορικό από Γραμέλη\ΠΑΡΑΔΟΤΕΑ ΔΙΔΑΚΤΟΡΙΚΟΥ\ΕΙΚΟΝΕΣ\εικόνα 46.jpg"/>
          <p:cNvPicPr>
            <a:picLocks noChangeAspect="1" noChangeArrowheads="1"/>
          </p:cNvPicPr>
          <p:nvPr/>
        </p:nvPicPr>
        <p:blipFill>
          <a:blip r:embed="rId3" cstate="print"/>
          <a:srcRect/>
          <a:stretch>
            <a:fillRect/>
          </a:stretch>
        </p:blipFill>
        <p:spPr bwMode="auto">
          <a:xfrm>
            <a:off x="0" y="0"/>
            <a:ext cx="4794759" cy="5859483"/>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9394" name="Picture 2" descr="C:\Users\New\Desktop\Διδακτορικό από Γραμέλη\ΠΑΡΑΔΟΤΕΑ ΔΙΔΑΚΤΟΡΙΚΟΥ\ΕΙΚΟΝΕΣ\εικόνα 303.png"/>
          <p:cNvPicPr>
            <a:picLocks noChangeAspect="1" noChangeArrowheads="1"/>
          </p:cNvPicPr>
          <p:nvPr/>
        </p:nvPicPr>
        <p:blipFill>
          <a:blip r:embed="rId2"/>
          <a:srcRect/>
          <a:stretch>
            <a:fillRect/>
          </a:stretch>
        </p:blipFill>
        <p:spPr bwMode="auto">
          <a:xfrm>
            <a:off x="-1071602" y="-608544"/>
            <a:ext cx="11001452" cy="15559514"/>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60418" name="Picture 2" descr="C:\Users\New\Desktop\Διδακτορικό από Γραμέλη\ΠΑΡΑΔΟΤΕΑ ΔΙΔΑΚΤΟΡΙΚΟΥ\ΕΙΚΟΝΕΣ\εικόνα 304.jpg"/>
          <p:cNvPicPr>
            <a:picLocks noChangeAspect="1" noChangeArrowheads="1"/>
          </p:cNvPicPr>
          <p:nvPr/>
        </p:nvPicPr>
        <p:blipFill>
          <a:blip r:embed="rId2"/>
          <a:srcRect/>
          <a:stretch>
            <a:fillRect/>
          </a:stretch>
        </p:blipFill>
        <p:spPr bwMode="auto">
          <a:xfrm>
            <a:off x="427373" y="-1"/>
            <a:ext cx="8430907" cy="6721143"/>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61442" name="Picture 2" descr="C:\Users\New\Desktop\Διδακτορικό από Γραμέλη\ΠΑΡΑΔΟΤΕΑ ΔΙΔΑΚΤΟΡΙΚΟΥ\ΕΙΚΟΝΕΣ\εικόνα 305.jpg"/>
          <p:cNvPicPr>
            <a:picLocks noChangeAspect="1" noChangeArrowheads="1"/>
          </p:cNvPicPr>
          <p:nvPr/>
        </p:nvPicPr>
        <p:blipFill>
          <a:blip r:embed="rId2" cstate="print"/>
          <a:srcRect/>
          <a:stretch>
            <a:fillRect/>
          </a:stretch>
        </p:blipFill>
        <p:spPr bwMode="auto">
          <a:xfrm>
            <a:off x="2000232" y="-1"/>
            <a:ext cx="4572032" cy="6923133"/>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62466" name="Picture 2" descr="C:\Users\New\Desktop\Διδακτορικό από Γραμέλη\ΠΑΡΑΔΟΤΕΑ ΔΙΔΑΚΤΟΡΙΚΟΥ\ΕΙΚΟΝΕΣ\εικόνα 306.jpg"/>
          <p:cNvPicPr>
            <a:picLocks noChangeAspect="1" noChangeArrowheads="1"/>
          </p:cNvPicPr>
          <p:nvPr/>
        </p:nvPicPr>
        <p:blipFill>
          <a:blip r:embed="rId2"/>
          <a:srcRect/>
          <a:stretch>
            <a:fillRect/>
          </a:stretch>
        </p:blipFill>
        <p:spPr bwMode="auto">
          <a:xfrm>
            <a:off x="86994" y="857233"/>
            <a:ext cx="9057006" cy="4006868"/>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5778" name="Picture 2" descr="C:\Users\New\Desktop\ΜΑΘΗΜΑΤΑ ΑΣΚΤ\ΔΙΕΙΚΟΝΙΚΟΤΗΤΑ ΣΤΗΝ ΕΙΚΟΝΟΓΡΑΦΗΜΕΝΗ ΑΦΗΓΗΣΗ - 2021\ΕΙΚΟΝΕΣ 9ο ΜΑΘΗΜΑ\jp.png"/>
          <p:cNvPicPr>
            <a:picLocks noGrp="1" noChangeAspect="1" noChangeArrowheads="1"/>
          </p:cNvPicPr>
          <p:nvPr>
            <p:ph idx="1"/>
          </p:nvPr>
        </p:nvPicPr>
        <p:blipFill>
          <a:blip r:embed="rId2"/>
          <a:srcRect/>
          <a:stretch>
            <a:fillRect/>
          </a:stretch>
        </p:blipFill>
        <p:spPr bwMode="auto">
          <a:xfrm>
            <a:off x="0" y="26742"/>
            <a:ext cx="9113130" cy="6474092"/>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4755" name="Picture 3" descr="C:\Users\New\Desktop\ΜΑΘΗΜΑΤΑ ΑΣΚΤ\ΔΙΕΙΚΟΝΙΚΟΤΗΤΑ ΣΤΗΝ ΕΙΚΟΝΟΓΡΑΦΗΜΕΝΗ ΑΦΗΓΗΣΗ - 2021\ΕΙΚΟΝΕΣ 9ο ΜΑΘΗΜΑ\LaSx.gif"/>
          <p:cNvPicPr>
            <a:picLocks noGrp="1" noChangeAspect="1" noChangeArrowheads="1" noCrop="1"/>
          </p:cNvPicPr>
          <p:nvPr>
            <p:ph idx="1"/>
          </p:nvPr>
        </p:nvPicPr>
        <p:blipFill>
          <a:blip r:embed="rId2"/>
          <a:srcRect/>
          <a:stretch>
            <a:fillRect/>
          </a:stretch>
        </p:blipFill>
        <p:spPr bwMode="auto">
          <a:xfrm>
            <a:off x="-13980" y="714356"/>
            <a:ext cx="9157980" cy="5146785"/>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6146" name="Picture 2" descr="C:\Users\New\Desktop\Διδακτορικό από Γραμέλη\ΠΑΡΑΔΟΤΕΑ ΔΙΔΑΚΤΟΡΙΚΟΥ\ΕΙΚΟΝΕΣ\εικόνα 43a.jpg"/>
          <p:cNvPicPr>
            <a:picLocks noChangeAspect="1" noChangeArrowheads="1"/>
          </p:cNvPicPr>
          <p:nvPr/>
        </p:nvPicPr>
        <p:blipFill>
          <a:blip r:embed="rId2"/>
          <a:srcRect/>
          <a:stretch>
            <a:fillRect/>
          </a:stretch>
        </p:blipFill>
        <p:spPr bwMode="auto">
          <a:xfrm>
            <a:off x="0" y="-1"/>
            <a:ext cx="4572000" cy="6692901"/>
          </a:xfrm>
          <a:prstGeom prst="rect">
            <a:avLst/>
          </a:prstGeom>
          <a:noFill/>
        </p:spPr>
      </p:pic>
      <p:pic>
        <p:nvPicPr>
          <p:cNvPr id="6147" name="Picture 3" descr="C:\Users\New\Desktop\Διδακτορικό από Γραμέλη\ΠΑΡΑΔΟΤΕΑ ΔΙΔΑΚΤΟΡΙΚΟΥ\ΕΙΚΟΝΕΣ\εικόνα 43b.jpg"/>
          <p:cNvPicPr>
            <a:picLocks noChangeAspect="1" noChangeArrowheads="1"/>
          </p:cNvPicPr>
          <p:nvPr/>
        </p:nvPicPr>
        <p:blipFill>
          <a:blip r:embed="rId3"/>
          <a:srcRect/>
          <a:stretch>
            <a:fillRect/>
          </a:stretch>
        </p:blipFill>
        <p:spPr bwMode="auto">
          <a:xfrm>
            <a:off x="4516438" y="0"/>
            <a:ext cx="4627562" cy="66929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7170" name="Picture 2" descr="C:\Users\New\Desktop\Διδακτορικό από Γραμέλη\ΠΑΡΑΔΟΤΕΑ ΔΙΔΑΚΤΟΡΙΚΟΥ\ΕΙΚΟΝΕΣ\εικόνα 47.jpg"/>
          <p:cNvPicPr>
            <a:picLocks noChangeAspect="1" noChangeArrowheads="1"/>
          </p:cNvPicPr>
          <p:nvPr/>
        </p:nvPicPr>
        <p:blipFill>
          <a:blip r:embed="rId2" cstate="print"/>
          <a:srcRect/>
          <a:stretch>
            <a:fillRect/>
          </a:stretch>
        </p:blipFill>
        <p:spPr bwMode="auto">
          <a:xfrm>
            <a:off x="4536284" y="3786190"/>
            <a:ext cx="4607715" cy="3071810"/>
          </a:xfrm>
          <a:prstGeom prst="rect">
            <a:avLst/>
          </a:prstGeom>
          <a:noFill/>
        </p:spPr>
      </p:pic>
      <p:pic>
        <p:nvPicPr>
          <p:cNvPr id="7171" name="Picture 3" descr="C:\Users\New\Desktop\Διδακτορικό από Γραμέλη\ΠΑΡΑΔΟΤΕΑ ΔΙΔΑΚΤΟΡΙΚΟΥ\ΕΙΚΟΝΕΣ\εικόνα 48.jpg"/>
          <p:cNvPicPr>
            <a:picLocks noChangeAspect="1" noChangeArrowheads="1"/>
          </p:cNvPicPr>
          <p:nvPr/>
        </p:nvPicPr>
        <p:blipFill>
          <a:blip r:embed="rId3"/>
          <a:srcRect/>
          <a:stretch>
            <a:fillRect/>
          </a:stretch>
        </p:blipFill>
        <p:spPr bwMode="auto">
          <a:xfrm>
            <a:off x="0" y="0"/>
            <a:ext cx="4500562" cy="382100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748</TotalTime>
  <Words>15</Words>
  <Application>Microsoft Office PowerPoint</Application>
  <PresentationFormat>Προβολή στην οθόνη (4:3)</PresentationFormat>
  <Paragraphs>23</Paragraphs>
  <Slides>82</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82</vt:i4>
      </vt:variant>
    </vt:vector>
  </HeadingPairs>
  <TitlesOfParts>
    <vt:vector size="83" baseType="lpstr">
      <vt:lpstr>1_Θέμα του Office</vt:lpstr>
      <vt:lpstr>   9ο ΜΑΘΗΜΑ  ΕΥΜΕΤΑΒΛΗΤΕΣ ΕΙΚΟΝΕΣ ΣΤΗ ΔΙΑΡΚΕΙΑ ΤΟΥ ΧΡΟΝΟΥ ΜΕΤΑΠΑΡΩΔΙΑΚΕΣ ΧΡΗΣΕΙΣ ΚΑΙ ΑΝΑΠΛΑΙΣΙΩΣΕΙΣ    </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9ο ΜΑΘΗΜΑ ΠΩΣ ΟΙ ΛΕΞΕΙΣ ΓΙΝΟΝΤΑΙ ΕΙΚΟΝΕΣ; (Η ΜΕΤΑΦΟΡΑ ΤΗΣ ΛΟΓΟΤΕΧΝΙΑΣ ΣΕ ΕΙΚΟΝΟΓΡΑΦΗΜΕΝΕΣ ΑΦΗΓΗΣΕΙΣ ΜΕΡΟΣ 3 – ΔΙΑΣΚΕΥΕΣ ΚΑΙ ΠΡΟΣΑΡΜΟΓΕΣ ΚΛΑΣΙΚΩΝ ΕΡΓΩΝ,  ΑΡΧΑΙΩΝ ΚΩΜΩΔΙΩΝ ΚΑΙ ΤΡΑΓΩΔΙΩΝ, ΕΛΛΗΝΙΚΗΣ ΛΟΓΟΤΕΧΝΙΑΣ κ.ά.)</dc:title>
  <dc:creator>New</dc:creator>
  <cp:lastModifiedBy>New</cp:lastModifiedBy>
  <cp:revision>60</cp:revision>
  <dcterms:created xsi:type="dcterms:W3CDTF">2021-05-09T07:20:04Z</dcterms:created>
  <dcterms:modified xsi:type="dcterms:W3CDTF">2021-05-17T07:23:44Z</dcterms:modified>
</cp:coreProperties>
</file>