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64" r:id="rId3"/>
    <p:sldId id="263" r:id="rId4"/>
    <p:sldId id="258" r:id="rId5"/>
    <p:sldId id="259" r:id="rId6"/>
    <p:sldId id="268" r:id="rId7"/>
    <p:sldId id="267" r:id="rId8"/>
    <p:sldId id="266" r:id="rId9"/>
    <p:sldId id="289" r:id="rId10"/>
    <p:sldId id="290" r:id="rId11"/>
    <p:sldId id="291" r:id="rId12"/>
    <p:sldId id="292" r:id="rId13"/>
    <p:sldId id="285" r:id="rId14"/>
    <p:sldId id="286" r:id="rId15"/>
    <p:sldId id="287" r:id="rId16"/>
    <p:sldId id="288" r:id="rId17"/>
    <p:sldId id="281" r:id="rId18"/>
    <p:sldId id="282" r:id="rId19"/>
    <p:sldId id="283" r:id="rId20"/>
    <p:sldId id="307" r:id="rId21"/>
    <p:sldId id="277" r:id="rId22"/>
    <p:sldId id="278" r:id="rId23"/>
    <p:sldId id="308" r:id="rId24"/>
    <p:sldId id="279" r:id="rId25"/>
    <p:sldId id="280" r:id="rId26"/>
    <p:sldId id="273" r:id="rId27"/>
    <p:sldId id="274" r:id="rId28"/>
    <p:sldId id="275" r:id="rId29"/>
    <p:sldId id="276" r:id="rId30"/>
    <p:sldId id="269" r:id="rId31"/>
    <p:sldId id="270" r:id="rId32"/>
    <p:sldId id="271" r:id="rId33"/>
    <p:sldId id="309" r:id="rId34"/>
    <p:sldId id="272" r:id="rId35"/>
    <p:sldId id="306" r:id="rId36"/>
    <p:sldId id="265" r:id="rId37"/>
    <p:sldId id="305" r:id="rId38"/>
    <p:sldId id="296" r:id="rId39"/>
    <p:sldId id="304" r:id="rId40"/>
    <p:sldId id="295" r:id="rId41"/>
    <p:sldId id="303" r:id="rId42"/>
    <p:sldId id="311" r:id="rId43"/>
    <p:sldId id="310" r:id="rId44"/>
    <p:sldId id="302" r:id="rId45"/>
    <p:sldId id="301" r:id="rId46"/>
    <p:sldId id="300" r:id="rId47"/>
    <p:sldId id="299" r:id="rId48"/>
    <p:sldId id="298" r:id="rId49"/>
    <p:sldId id="297" r:id="rId50"/>
    <p:sldId id="294" r:id="rId51"/>
    <p:sldId id="323" r:id="rId52"/>
    <p:sldId id="324" r:id="rId53"/>
    <p:sldId id="320" r:id="rId54"/>
    <p:sldId id="321" r:id="rId55"/>
    <p:sldId id="322" r:id="rId56"/>
    <p:sldId id="318" r:id="rId57"/>
    <p:sldId id="319" r:id="rId58"/>
    <p:sldId id="314" r:id="rId59"/>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84" d="100"/>
          <a:sy n="84" d="100"/>
        </p:scale>
        <p:origin x="-1392" y="-6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BED0CB6F-A7EE-44B1-9FBD-885E2AF45FDF}" type="datetimeFigureOut">
              <a:rPr lang="el-GR" smtClean="0"/>
              <a:pPr/>
              <a:t>17/5/2021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754E59-E074-494F-9860-8A4DC52D0D1A}"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BED0CB6F-A7EE-44B1-9FBD-885E2AF45FDF}" type="datetimeFigureOut">
              <a:rPr lang="el-GR" smtClean="0"/>
              <a:pPr/>
              <a:t>17/5/2021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754E59-E074-494F-9860-8A4DC52D0D1A}"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BED0CB6F-A7EE-44B1-9FBD-885E2AF45FDF}" type="datetimeFigureOut">
              <a:rPr lang="el-GR" smtClean="0"/>
              <a:pPr/>
              <a:t>17/5/2021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754E59-E074-494F-9860-8A4DC52D0D1A}"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BED0CB6F-A7EE-44B1-9FBD-885E2AF45FDF}" type="datetimeFigureOut">
              <a:rPr lang="el-GR" smtClean="0"/>
              <a:pPr/>
              <a:t>17/5/2021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754E59-E074-494F-9860-8A4DC52D0D1A}"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BED0CB6F-A7EE-44B1-9FBD-885E2AF45FDF}" type="datetimeFigureOut">
              <a:rPr lang="el-GR" smtClean="0"/>
              <a:pPr/>
              <a:t>17/5/2021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754E59-E074-494F-9860-8A4DC52D0D1A}"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BED0CB6F-A7EE-44B1-9FBD-885E2AF45FDF}" type="datetimeFigureOut">
              <a:rPr lang="el-GR" smtClean="0"/>
              <a:pPr/>
              <a:t>17/5/2021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C8754E59-E074-494F-9860-8A4DC52D0D1A}"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BED0CB6F-A7EE-44B1-9FBD-885E2AF45FDF}" type="datetimeFigureOut">
              <a:rPr lang="el-GR" smtClean="0"/>
              <a:pPr/>
              <a:t>17/5/2021</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C8754E59-E074-494F-9860-8A4DC52D0D1A}"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BED0CB6F-A7EE-44B1-9FBD-885E2AF45FDF}" type="datetimeFigureOut">
              <a:rPr lang="el-GR" smtClean="0"/>
              <a:pPr/>
              <a:t>17/5/2021</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C8754E59-E074-494F-9860-8A4DC52D0D1A}"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BED0CB6F-A7EE-44B1-9FBD-885E2AF45FDF}" type="datetimeFigureOut">
              <a:rPr lang="el-GR" smtClean="0"/>
              <a:pPr/>
              <a:t>17/5/2021</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C8754E59-E074-494F-9860-8A4DC52D0D1A}"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BED0CB6F-A7EE-44B1-9FBD-885E2AF45FDF}" type="datetimeFigureOut">
              <a:rPr lang="el-GR" smtClean="0"/>
              <a:pPr/>
              <a:t>17/5/2021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C8754E59-E074-494F-9860-8A4DC52D0D1A}"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BED0CB6F-A7EE-44B1-9FBD-885E2AF45FDF}" type="datetimeFigureOut">
              <a:rPr lang="el-GR" smtClean="0"/>
              <a:pPr/>
              <a:t>17/5/2021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C8754E59-E074-494F-9860-8A4DC52D0D1A}"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9900">
            <a:alpha val="27000"/>
          </a:srgbClr>
        </a:soli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D0CB6F-A7EE-44B1-9FBD-885E2AF45FDF}" type="datetimeFigureOut">
              <a:rPr lang="el-GR" smtClean="0"/>
              <a:pPr/>
              <a:t>17/5/2021</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754E59-E074-494F-9860-8A4DC52D0D1A}"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1500174"/>
            <a:ext cx="9144000" cy="928694"/>
          </a:xfrm>
        </p:spPr>
        <p:txBody>
          <a:bodyPr>
            <a:noAutofit/>
          </a:bodyPr>
          <a:lstStyle/>
          <a:p>
            <a:r>
              <a:rPr lang="el-GR" sz="8000" b="1" dirty="0" smtClean="0"/>
              <a:t> </a:t>
            </a:r>
            <a:r>
              <a:rPr lang="en-US" sz="8000" b="1" dirty="0" smtClean="0"/>
              <a:t> </a:t>
            </a:r>
            <a:r>
              <a:rPr lang="el-GR" sz="8000" b="1" dirty="0" smtClean="0"/>
              <a:t/>
            </a:r>
            <a:br>
              <a:rPr lang="el-GR" sz="8000" b="1" dirty="0" smtClean="0"/>
            </a:br>
            <a:r>
              <a:rPr lang="el-GR" sz="8000" b="1" dirty="0" smtClean="0"/>
              <a:t/>
            </a:r>
            <a:br>
              <a:rPr lang="el-GR" sz="8000" b="1" dirty="0" smtClean="0"/>
            </a:br>
            <a:r>
              <a:rPr lang="el-GR" sz="8000" b="1" dirty="0" smtClean="0"/>
              <a:t>10</a:t>
            </a:r>
            <a:r>
              <a:rPr lang="el-GR" sz="8000" b="1" baseline="30000" dirty="0" smtClean="0"/>
              <a:t>ο</a:t>
            </a:r>
            <a:r>
              <a:rPr lang="el-GR" sz="8000" b="1" dirty="0" smtClean="0"/>
              <a:t> </a:t>
            </a:r>
            <a:r>
              <a:rPr lang="el-GR" sz="8000" b="1" dirty="0" smtClean="0"/>
              <a:t>ΜΑΘΗΜΑ</a:t>
            </a:r>
            <a:r>
              <a:rPr lang="en-US" b="1" dirty="0" smtClean="0"/>
              <a:t/>
            </a:r>
            <a:br>
              <a:rPr lang="en-US" b="1" dirty="0" smtClean="0"/>
            </a:br>
            <a:r>
              <a:rPr lang="el-GR" b="1" dirty="0" smtClean="0"/>
              <a:t> </a:t>
            </a:r>
            <a:r>
              <a:rPr lang="el-GR" sz="2800" b="1" dirty="0" smtClean="0"/>
              <a:t>* ΜΙΑ ΙΣΤΟΡΙΑ ΤΩΝ ΚΟΜΙΚΣ ΩΣ ΠΑΡΩΔΙΑΣ ΤΗΣ ΤΕΧΝΗΣ </a:t>
            </a:r>
            <a:br>
              <a:rPr lang="el-GR" sz="2800" b="1" dirty="0" smtClean="0"/>
            </a:br>
            <a:r>
              <a:rPr lang="el-GR" sz="2800" b="1" dirty="0" smtClean="0"/>
              <a:t>* Η ΠΟΛΙΤΙΣΜΙΚΗ ΑΝΑΚΥΚΛΩΣΗ </a:t>
            </a:r>
            <a:r>
              <a:rPr lang="el-GR" sz="2800" b="1" smtClean="0"/>
              <a:t>ΩΣ ΑΝΑΓΚΑΙΟΤΗΤΑ</a:t>
            </a:r>
            <a:r>
              <a:rPr lang="el-GR" sz="2800" b="1" dirty="0" smtClean="0"/>
              <a:t/>
            </a:r>
            <a:br>
              <a:rPr lang="el-GR" sz="2800" b="1" dirty="0" smtClean="0"/>
            </a:br>
            <a:r>
              <a:rPr lang="el-GR" sz="2800" b="1" dirty="0" smtClean="0"/>
              <a:t>* ΕΛΛΗΝΕΣ ΚΑΛΛΙΤΕΧΝΕΣ ΚΑΙ ΠΡΟΣΑΡΜΟΓΕΣ</a:t>
            </a:r>
            <a:br>
              <a:rPr lang="el-GR" sz="2800" b="1" dirty="0" smtClean="0"/>
            </a:br>
            <a:r>
              <a:rPr lang="el-GR" sz="2800" b="1" dirty="0" smtClean="0"/>
              <a:t>* </a:t>
            </a:r>
            <a:r>
              <a:rPr lang="el-GR" sz="2800" b="1" dirty="0" smtClean="0"/>
              <a:t>Η ΔΟΛΟΦΟΝΙΑ ΤΩΝ ΛΟΓΟΤΕΧΝΙΚΩΝ ΗΡΩΩΝ</a:t>
            </a:r>
            <a:r>
              <a:rPr lang="el-GR" sz="2800" b="1" dirty="0" smtClean="0"/>
              <a:t/>
            </a:r>
            <a:br>
              <a:rPr lang="el-GR" sz="2800" b="1" dirty="0" smtClean="0"/>
            </a:br>
            <a:r>
              <a:rPr lang="el-GR" sz="2800" b="1" dirty="0" smtClean="0"/>
              <a:t> </a:t>
            </a:r>
            <a:r>
              <a:rPr lang="el-GR" sz="3600" b="1" dirty="0" smtClean="0"/>
              <a:t/>
            </a:r>
            <a:br>
              <a:rPr lang="el-GR" sz="3600" b="1" dirty="0" smtClean="0"/>
            </a:br>
            <a:r>
              <a:rPr lang="el-GR" sz="3600" b="1" dirty="0" smtClean="0"/>
              <a:t> </a:t>
            </a:r>
            <a:r>
              <a:rPr lang="el-GR" sz="1600" b="1" dirty="0" smtClean="0"/>
              <a:t/>
            </a:r>
            <a:br>
              <a:rPr lang="el-GR" sz="1600" b="1" dirty="0" smtClean="0"/>
            </a:br>
            <a:endParaRPr lang="el-GR" sz="1600" b="1" dirty="0"/>
          </a:p>
        </p:txBody>
      </p:sp>
      <p:sp>
        <p:nvSpPr>
          <p:cNvPr id="4" name="3 - TextBox"/>
          <p:cNvSpPr txBox="1"/>
          <p:nvPr/>
        </p:nvSpPr>
        <p:spPr>
          <a:xfrm>
            <a:off x="0" y="0"/>
            <a:ext cx="5100627" cy="523220"/>
          </a:xfrm>
          <a:prstGeom prst="rect">
            <a:avLst/>
          </a:prstGeom>
          <a:noFill/>
        </p:spPr>
        <p:txBody>
          <a:bodyPr wrap="none" rtlCol="0">
            <a:spAutoFit/>
          </a:bodyPr>
          <a:lstStyle/>
          <a:p>
            <a:r>
              <a:rPr lang="el-GR" sz="1400" b="1" dirty="0" smtClean="0">
                <a:latin typeface="Helvetica"/>
              </a:rPr>
              <a:t>ΔΙ-ΕΙΚΟΝΙΚΟΤΗΤΑ ΣΤΗΝ ΕΙΚΟΝΟΓΡΑΦΗΜΕΝΗ ΑΦΗΓΗΣΗ</a:t>
            </a:r>
          </a:p>
          <a:p>
            <a:r>
              <a:rPr lang="el-GR" sz="1400" b="1" dirty="0" smtClean="0">
                <a:latin typeface="Helvetica"/>
              </a:rPr>
              <a:t>ΤΜΗΜΑ ΘΕΩΡΙΑΣ ΚΑΙ ΙΣΤΟΡΙΑΣ ΤΗΣ ΤΕΧΝΗΣ - ΑΣΚΤ</a:t>
            </a:r>
            <a:endParaRPr lang="el-GR" sz="1400" b="1" dirty="0">
              <a:latin typeface="Helvetica"/>
            </a:endParaRPr>
          </a:p>
        </p:txBody>
      </p:sp>
      <p:sp>
        <p:nvSpPr>
          <p:cNvPr id="5" name="4 - TextBox"/>
          <p:cNvSpPr txBox="1"/>
          <p:nvPr/>
        </p:nvSpPr>
        <p:spPr>
          <a:xfrm>
            <a:off x="6929454" y="0"/>
            <a:ext cx="1780296" cy="307777"/>
          </a:xfrm>
          <a:prstGeom prst="rect">
            <a:avLst/>
          </a:prstGeom>
          <a:noFill/>
        </p:spPr>
        <p:txBody>
          <a:bodyPr wrap="none" rtlCol="0">
            <a:spAutoFit/>
          </a:bodyPr>
          <a:lstStyle/>
          <a:p>
            <a:r>
              <a:rPr lang="el-GR" sz="1400" b="1" dirty="0" smtClean="0"/>
              <a:t>ΓΙΑΝΝΗΣ ΚΟΥΚΟΥΛΑΣ</a:t>
            </a:r>
            <a:endParaRPr lang="el-GR" sz="14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9218" name="Picture 2" descr="C:\Users\New\Desktop\ΜΑΘΗΜΑΤΑ ΑΣΚΤ\ΔΙΕΙΚΟΝΙΚΟΤΗΤΑ ΣΤΗΝ ΕΙΚΟΝΟΓΡΑΦΗΜΕΝΗ ΑΦΗΓΗΣΗ - 2021\ΕΙΚΟΝΕΣ ΜΑΘΗΜΑ 10\IMG_5802.jpg"/>
          <p:cNvPicPr>
            <a:picLocks noGrp="1" noChangeAspect="1" noChangeArrowheads="1"/>
          </p:cNvPicPr>
          <p:nvPr>
            <p:ph idx="1"/>
          </p:nvPr>
        </p:nvPicPr>
        <p:blipFill>
          <a:blip r:embed="rId2"/>
          <a:srcRect/>
          <a:stretch>
            <a:fillRect/>
          </a:stretch>
        </p:blipFill>
        <p:spPr bwMode="auto">
          <a:xfrm>
            <a:off x="1857356" y="-78012"/>
            <a:ext cx="4857783" cy="7052662"/>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0242" name="Picture 2" descr="C:\Users\New\Desktop\ΜΑΘΗΜΑΤΑ ΑΣΚΤ\ΔΙΕΙΚΟΝΙΚΟΤΗΤΑ ΣΤΗΝ ΕΙΚΟΝΟΓΡΑΦΗΜΕΝΗ ΑΦΗΓΗΣΗ - 2021\ΕΙΚΟΝΕΣ ΜΑΘΗΜΑ 10\lf (1).jpg"/>
          <p:cNvPicPr>
            <a:picLocks noGrp="1" noChangeAspect="1" noChangeArrowheads="1"/>
          </p:cNvPicPr>
          <p:nvPr>
            <p:ph idx="1"/>
          </p:nvPr>
        </p:nvPicPr>
        <p:blipFill>
          <a:blip r:embed="rId2" cstate="print"/>
          <a:srcRect/>
          <a:stretch>
            <a:fillRect/>
          </a:stretch>
        </p:blipFill>
        <p:spPr bwMode="auto">
          <a:xfrm>
            <a:off x="258050" y="0"/>
            <a:ext cx="8760122" cy="7072338"/>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New\Desktop\ΜΑΘΗΜΑΤΑ ΑΣΚΤ\ΔΙΕΙΚΟΝΙΚΟΤΗΤΑ ΣΤΗΝ ΕΙΚΟΝΟΓΡΑΦΗΜΕΝΗ ΑΦΗΓΗΣΗ - 2021\ΕΙΚΟΝΕΣ ΜΑΘΗΜΑ 10\clean.jpg"/>
          <p:cNvPicPr>
            <a:picLocks noGrp="1" noChangeAspect="1" noChangeArrowheads="1"/>
          </p:cNvPicPr>
          <p:nvPr>
            <p:ph idx="1"/>
          </p:nvPr>
        </p:nvPicPr>
        <p:blipFill>
          <a:blip r:embed="rId2"/>
          <a:srcRect/>
          <a:stretch>
            <a:fillRect/>
          </a:stretch>
        </p:blipFill>
        <p:spPr bwMode="auto">
          <a:xfrm>
            <a:off x="1928794" y="0"/>
            <a:ext cx="4805498" cy="685800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2290" name="Picture 2" descr="C:\Users\New\Desktop\ΜΑΘΗΜΑΤΑ ΑΣΚΤ\ΔΙΕΙΚΟΝΙΚΟΤΗΤΑ ΣΤΗΝ ΕΙΚΟΝΟΓΡΑΦΗΜΕΝΗ ΑΦΗΓΗΣΗ - 2021\ΕΙΚΟΝΕΣ ΜΑΘΗΜΑ 10\WATCHMEN_2018-1.jpg"/>
          <p:cNvPicPr>
            <a:picLocks noGrp="1" noChangeAspect="1" noChangeArrowheads="1"/>
          </p:cNvPicPr>
          <p:nvPr>
            <p:ph idx="1"/>
          </p:nvPr>
        </p:nvPicPr>
        <p:blipFill>
          <a:blip r:embed="rId2"/>
          <a:srcRect/>
          <a:stretch>
            <a:fillRect/>
          </a:stretch>
        </p:blipFill>
        <p:spPr bwMode="auto">
          <a:xfrm>
            <a:off x="2143108" y="146978"/>
            <a:ext cx="4357718" cy="6667308"/>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p:txBody>
          <a:bodyPr>
            <a:normAutofit fontScale="85000" lnSpcReduction="20000"/>
          </a:bodyPr>
          <a:lstStyle/>
          <a:p>
            <a:r>
              <a:rPr lang="el-GR" dirty="0" smtClean="0"/>
              <a:t>«Όπως έλεγε ο Μαρξ για τον Ναπολέοντα Γ’, τα ίδια γεγονότα παράγονται δυο φορές στην ιστορία: την πρώτη έχουν πραγματικό ιστορικό βάρος, την δεύτερη είναι μόνον η γελοιογραφική τους επίκληση, η </a:t>
            </a:r>
            <a:r>
              <a:rPr lang="el-GR" dirty="0" err="1" smtClean="0"/>
              <a:t>γκροτέσκα</a:t>
            </a:r>
            <a:r>
              <a:rPr lang="el-GR" dirty="0" smtClean="0"/>
              <a:t> μεταμόρφωσή τους – που ζει από μια </a:t>
            </a:r>
            <a:r>
              <a:rPr lang="el-GR" i="1" dirty="0" smtClean="0"/>
              <a:t>θρυλική αναφορά</a:t>
            </a:r>
            <a:r>
              <a:rPr lang="el-GR" dirty="0" smtClean="0"/>
              <a:t>. Έτσι η πολιτισμική κατανάλωση μπορεί να οριστεί ως ο χρόνος και ο χώρος της γελοιογραφικής ανάστασης, της παρωδιακής επίκλησης ενός πράγματος που πια δεν υπάρχει – που έχει “καταναλωθεί” με την πρώτη έννοια του όρου (συντελεστεί και συμπληρωθεί</a:t>
            </a:r>
            <a:r>
              <a:rPr lang="el-GR" dirty="0" smtClean="0"/>
              <a:t>)»</a:t>
            </a:r>
          </a:p>
          <a:p>
            <a:pPr>
              <a:buNone/>
            </a:pPr>
            <a:r>
              <a:rPr lang="el-GR" dirty="0" smtClean="0"/>
              <a:t>                                                                       Ζαν </a:t>
            </a:r>
            <a:r>
              <a:rPr lang="el-GR" dirty="0" err="1" smtClean="0"/>
              <a:t>Μποντριγιάρ</a:t>
            </a:r>
            <a:endParaRPr lang="el-G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r>
              <a:rPr lang="el-GR" dirty="0" smtClean="0"/>
              <a:t>«Μια χαρακτηριστική διάσταση της κοινωνίας μας, στο ζήτημα της επαγγελματικής γνώσης, της κοινωνικής ειδίκευσης, της ατομικής τροχιάς, είναι η </a:t>
            </a:r>
            <a:r>
              <a:rPr lang="el-GR" i="1" dirty="0" smtClean="0"/>
              <a:t>ανακύκλωση</a:t>
            </a:r>
            <a:r>
              <a:rPr lang="el-GR" dirty="0" smtClean="0"/>
              <a:t>»</a:t>
            </a:r>
            <a:endParaRPr lang="el-G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p:txBody>
          <a:bodyPr>
            <a:normAutofit fontScale="92500" lnSpcReduction="20000"/>
          </a:bodyPr>
          <a:lstStyle/>
          <a:p>
            <a:r>
              <a:rPr lang="el-GR" dirty="0" smtClean="0"/>
              <a:t>«…όπως το συμβάν, όπως η γνώση, διέπεται στο σύστημα αυτό από την βασική αρχή της </a:t>
            </a:r>
            <a:r>
              <a:rPr lang="el-GR" i="1" dirty="0" smtClean="0"/>
              <a:t>επικαιρότητας</a:t>
            </a:r>
            <a:r>
              <a:rPr lang="el-GR" dirty="0" smtClean="0"/>
              <a:t>. </a:t>
            </a:r>
            <a:r>
              <a:rPr lang="el-GR" i="1" dirty="0" smtClean="0"/>
              <a:t>Οφείλει</a:t>
            </a:r>
            <a:r>
              <a:rPr lang="el-GR" dirty="0" smtClean="0"/>
              <a:t> να αλλάζει λειτουργικά όπως η μόδα. Έχει αξία </a:t>
            </a:r>
            <a:r>
              <a:rPr lang="el-GR" i="1" dirty="0" smtClean="0"/>
              <a:t>ατμόσφαιρας</a:t>
            </a:r>
            <a:r>
              <a:rPr lang="el-GR" dirty="0" smtClean="0"/>
              <a:t>, άρα υπόκειται σ’ έναν κύκλο ανανέωσης. Είναι η ίδια βασική αρχή που εισβάλλει σήμερα στον επαγγελματικό χώρο, όπου οι αξίες της επιστήμης, της τεχνικής, της εξειδίκευσης και της ικανότητας υποτάσσονται κι αυτές στην ανακύκλωση, δηλαδή στους καταναγκασμούς της κινητικότητας, της καταστατικής θέσης και του </a:t>
            </a:r>
            <a:r>
              <a:rPr lang="el-GR" i="1" dirty="0" smtClean="0"/>
              <a:t>προφίλ </a:t>
            </a:r>
            <a:r>
              <a:rPr lang="el-GR" dirty="0" smtClean="0"/>
              <a:t>της καριέρας».</a:t>
            </a:r>
            <a:endParaRPr lang="el-G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fontScale="62500" lnSpcReduction="20000"/>
          </a:bodyPr>
          <a:lstStyle/>
          <a:p>
            <a:r>
              <a:rPr lang="el-GR" dirty="0" smtClean="0"/>
              <a:t>«Αυτή η βασική αρχή οργάνωσης διέπει σήμερα ολόκληρη την “μαζική κουλτούρα”. Αυτό που δικαιούνται όλοι οι πολιτισμικά αφομοιωμένοι (και οριακά δεν το ξεφεύγουν ή δεν θα το ξεφύγουν και οι “καλλιεργημένοι”) δεν είναι η κουλτούρα, είναι η πολιτισμική ανακύκλωση. Είναι το “να είσαι μες στα πράγματα”, “να ξέρεις τι γίνεται”, να ανανεώνεις διαρκώς, κάθε μήνα, κάθε χρόνο, την πολιτισμική σου πανοπλία. Είναι να υφίστασαι αυτόν τον καταναγκασμό μικρής διακύμανσης, που συνεχώς μεταβάλλεται όπως η μόδα, και που είναι το εκ διαμέτρου αντίθετο της κουλτούρας που νοείται ως:</a:t>
            </a:r>
          </a:p>
          <a:p>
            <a:pPr lvl="0"/>
            <a:r>
              <a:rPr lang="el-GR" dirty="0" smtClean="0"/>
              <a:t>κληρονομιά έργων, σκέψεων, παραδόσεων</a:t>
            </a:r>
          </a:p>
          <a:p>
            <a:pPr lvl="0"/>
            <a:r>
              <a:rPr lang="el-GR" dirty="0" smtClean="0"/>
              <a:t>συνεχής διάσταση μιας θεωρητικής και κριτικής σκέψης –κριτική υπερβατικότητα και συμβολική λειτουργία.</a:t>
            </a:r>
          </a:p>
          <a:p>
            <a:r>
              <a:rPr lang="el-GR" dirty="0" smtClean="0"/>
              <a:t>Και τα δυο αυτά τα αρνείται η κυκλική υποκουλτούρα, που αποτελείται από απαρχαιωμένα πολιτισμικά συστατικά και στοιχεία, η πολιτισμική </a:t>
            </a:r>
            <a:r>
              <a:rPr lang="el-GR" i="1" dirty="0" smtClean="0"/>
              <a:t>επικαιρότητα</a:t>
            </a:r>
            <a:r>
              <a:rPr lang="el-GR" dirty="0" smtClean="0"/>
              <a:t>, που εκτείνεται από την κινητική τέχνη μέχρι τις εβδομαδιαίες εγκυκλοπαίδειες – ανακυκλωμένη κουλτούρα».</a:t>
            </a:r>
            <a:endParaRPr lang="el-G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fontScale="85000" lnSpcReduction="20000"/>
          </a:bodyPr>
          <a:lstStyle/>
          <a:p>
            <a:r>
              <a:rPr lang="el-GR" dirty="0" smtClean="0"/>
              <a:t>«Ο πολλαπλασιασμός των έργων δεν συνεπάγεται αυτός καθαυτός κανέναν “εκχυδαϊσμό” ούτε “απώλεια ποιότητας”: αυτό που συμβαίνει, είναι ότι τα έργα που πολλαπλασιάζονται έτσι γίνονται πράγματι, ως </a:t>
            </a:r>
            <a:r>
              <a:rPr lang="el-GR" dirty="0" err="1" smtClean="0"/>
              <a:t>σειραϊκά</a:t>
            </a:r>
            <a:r>
              <a:rPr lang="el-GR" dirty="0" smtClean="0"/>
              <a:t> αντικείμενα, ομοιογενή “με τα ζευγάρια κάλτσες και την πολυθρόνα κήπου”, και παίρνουν το νόημά τους σε σχέση μ’ αυτά. Δεν στέκουν το ένα απέναντι στο άλλο ως έργο και υπόσταση νοήματος, ως ανοικτή σημασία, προς τα άλλα τελειωμένα αντικείμενα, και επιστρέφουν στην πανοπλία, στον αστερισμό των αξεσουάρ με τα οποία ορίζεται το “κοινωνικό-</a:t>
            </a:r>
            <a:r>
              <a:rPr lang="el-GR" dirty="0" err="1" smtClean="0"/>
              <a:t>πολιτικ</a:t>
            </a:r>
            <a:r>
              <a:rPr lang="el-GR" dirty="0" smtClean="0"/>
              <a:t>ό” </a:t>
            </a:r>
            <a:r>
              <a:rPr lang="en-US" dirty="0" smtClean="0"/>
              <a:t>standing</a:t>
            </a:r>
            <a:r>
              <a:rPr lang="el-GR" dirty="0" smtClean="0"/>
              <a:t> του μέσου πολίτη».</a:t>
            </a:r>
            <a:endParaRPr lang="el-G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13314" name="Picture 2" descr="C:\Users\New\Desktop\Διδακτορικό από Γραμέλη\ΠΑΡΑΔΟΤΕΑ ΔΙΔΑΚΤΟΡΙΚΟΥ\ΕΙΚΟΝΕΣ\εικόνα 961.jpg"/>
          <p:cNvPicPr>
            <a:picLocks noChangeAspect="1" noChangeArrowheads="1"/>
          </p:cNvPicPr>
          <p:nvPr/>
        </p:nvPicPr>
        <p:blipFill>
          <a:blip r:embed="rId2" cstate="print"/>
          <a:srcRect/>
          <a:stretch>
            <a:fillRect/>
          </a:stretch>
        </p:blipFill>
        <p:spPr bwMode="auto">
          <a:xfrm>
            <a:off x="2285984" y="0"/>
            <a:ext cx="4879216" cy="685800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3074" name="Picture 2" descr="C:\Users\New\Desktop\ΜΑΘΗΜΑΤΑ ΑΣΚΤ\ΔΙΕΙΚΟΝΙΚΟΤΗΤΑ ΣΤΗΝ ΕΙΚΟΝΟΓΡΑΦΗΜΕΝΗ ΑΦΗΓΗΣΗ - 2021\ΕΙΚΟΝΕΣ ΜΑΘΗΜΑ 10\289500_usadv-0105-04-jpg1.jpeg"/>
          <p:cNvPicPr>
            <a:picLocks noGrp="1" noChangeAspect="1" noChangeArrowheads="1"/>
          </p:cNvPicPr>
          <p:nvPr>
            <p:ph idx="1"/>
          </p:nvPr>
        </p:nvPicPr>
        <p:blipFill>
          <a:blip r:embed="rId2"/>
          <a:srcRect/>
          <a:stretch>
            <a:fillRect/>
          </a:stretch>
        </p:blipFill>
        <p:spPr bwMode="auto">
          <a:xfrm>
            <a:off x="0" y="-35575"/>
            <a:ext cx="9144000" cy="6309272"/>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36866" name="Picture 2" descr="C:\Users\New\Desktop\ΜΑΘΗΜΑΤΑ ΑΣΚΤ\ΔΙΕΙΚΟΝΙΚΟΤΗΤΑ ΣΤΗΝ ΕΙΚΟΝΟΓΡΑΦΗΜΕΝΗ ΑΦΗΓΗΣΗ - 2021\ΕΙΚΟΝΕΣ ΜΑΘΗΜΑ 10\06_xelidonou_tsiamantas_100dpi_rgb.jpg"/>
          <p:cNvPicPr>
            <a:picLocks noGrp="1" noChangeAspect="1" noChangeArrowheads="1"/>
          </p:cNvPicPr>
          <p:nvPr>
            <p:ph idx="1"/>
          </p:nvPr>
        </p:nvPicPr>
        <p:blipFill>
          <a:blip r:embed="rId2"/>
          <a:srcRect/>
          <a:stretch>
            <a:fillRect/>
          </a:stretch>
        </p:blipFill>
        <p:spPr bwMode="auto">
          <a:xfrm>
            <a:off x="785786" y="0"/>
            <a:ext cx="7286676" cy="6830488"/>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dirty="0"/>
          </a:p>
        </p:txBody>
      </p:sp>
      <p:pic>
        <p:nvPicPr>
          <p:cNvPr id="15362" name="Picture 2" descr="C:\Users\New\Desktop\Διδακτορικό από Γραμέλη\ΠΑΡΑΔΟΤΕΑ ΔΙΔΑΚΤΟΡΙΚΟΥ\ΕΙΚΟΝΕΣ\εικόνα 971.jpg"/>
          <p:cNvPicPr>
            <a:picLocks noChangeAspect="1" noChangeArrowheads="1"/>
          </p:cNvPicPr>
          <p:nvPr/>
        </p:nvPicPr>
        <p:blipFill>
          <a:blip r:embed="rId2" cstate="print"/>
          <a:srcRect/>
          <a:stretch>
            <a:fillRect/>
          </a:stretch>
        </p:blipFill>
        <p:spPr bwMode="auto">
          <a:xfrm>
            <a:off x="142844" y="0"/>
            <a:ext cx="2799748" cy="4000504"/>
          </a:xfrm>
          <a:prstGeom prst="rect">
            <a:avLst/>
          </a:prstGeom>
          <a:noFill/>
        </p:spPr>
      </p:pic>
      <p:pic>
        <p:nvPicPr>
          <p:cNvPr id="15363" name="Picture 3" descr="C:\Users\New\Desktop\Διδακτορικό από Γραμέλη\ΠΑΡΑΔΟΤΕΑ ΔΙΔΑΚΤΟΡΙΚΟΥ\ΕΙΚΟΝΕΣ\εικόνα 972.jpg"/>
          <p:cNvPicPr>
            <a:picLocks noChangeAspect="1" noChangeArrowheads="1"/>
          </p:cNvPicPr>
          <p:nvPr/>
        </p:nvPicPr>
        <p:blipFill>
          <a:blip r:embed="rId3" cstate="print"/>
          <a:srcRect/>
          <a:stretch>
            <a:fillRect/>
          </a:stretch>
        </p:blipFill>
        <p:spPr bwMode="auto">
          <a:xfrm>
            <a:off x="3143240" y="2000240"/>
            <a:ext cx="2967508" cy="4240212"/>
          </a:xfrm>
          <a:prstGeom prst="rect">
            <a:avLst/>
          </a:prstGeom>
          <a:noFill/>
        </p:spPr>
      </p:pic>
      <p:pic>
        <p:nvPicPr>
          <p:cNvPr id="15364" name="Picture 4" descr="C:\Users\New\Desktop\Διδακτορικό από Γραμέλη\ΠΑΡΑΔΟΤΕΑ ΔΙΔΑΚΤΟΡΙΚΟΥ\ΕΙΚΟΝΕΣ\εικόνα 973.jpg"/>
          <p:cNvPicPr>
            <a:picLocks noChangeAspect="1" noChangeArrowheads="1"/>
          </p:cNvPicPr>
          <p:nvPr/>
        </p:nvPicPr>
        <p:blipFill>
          <a:blip r:embed="rId4" cstate="print"/>
          <a:srcRect/>
          <a:stretch>
            <a:fillRect/>
          </a:stretch>
        </p:blipFill>
        <p:spPr bwMode="auto">
          <a:xfrm>
            <a:off x="6244260" y="0"/>
            <a:ext cx="2899740" cy="414338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16386" name="Picture 2" descr="C:\Users\New\Desktop\Διδακτορικό από Γραμέλη\ΠΑΡΑΔΟΤΕΑ ΔΙΔΑΚΤΟΡΙΚΟΥ\ΕΙΚΟΝΕΣ\εικόνα 991.jpg"/>
          <p:cNvPicPr>
            <a:picLocks noChangeAspect="1" noChangeArrowheads="1"/>
          </p:cNvPicPr>
          <p:nvPr/>
        </p:nvPicPr>
        <p:blipFill>
          <a:blip r:embed="rId2" cstate="print"/>
          <a:srcRect/>
          <a:stretch>
            <a:fillRect/>
          </a:stretch>
        </p:blipFill>
        <p:spPr bwMode="auto">
          <a:xfrm>
            <a:off x="1357290" y="0"/>
            <a:ext cx="5072098" cy="6723279"/>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37890" name="Picture 2" descr="C:\Users\New\Desktop\ΜΑΘΗΜΑΤΑ ΑΣΚΤ\ΔΙΕΙΚΟΝΙΚΟΤΗΤΑ ΣΤΗΝ ΕΙΚΟΝΟΓΡΑΦΗΜΕΝΗ ΑΦΗΓΗΣΗ - 2021\ΕΙΚΟΝΕΣ ΜΑΘΗΜΑ 10\post-1-1180358528 (1).jpg"/>
          <p:cNvPicPr>
            <a:picLocks noGrp="1" noChangeAspect="1" noChangeArrowheads="1"/>
          </p:cNvPicPr>
          <p:nvPr>
            <p:ph idx="1"/>
          </p:nvPr>
        </p:nvPicPr>
        <p:blipFill>
          <a:blip r:embed="rId2"/>
          <a:srcRect/>
          <a:stretch>
            <a:fillRect/>
          </a:stretch>
        </p:blipFill>
        <p:spPr bwMode="auto">
          <a:xfrm>
            <a:off x="1643042" y="-108754"/>
            <a:ext cx="5143536" cy="6975103"/>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17410" name="Picture 2" descr="C:\Users\New\Desktop\Διδακτορικό από Γραμέλη\ΠΑΡΑΔΟΤΕΑ ΔΙΔΑΚΤΟΡΙΚΟΥ\ΕΙΚΟΝΕΣ\εικόνα 992.jpg"/>
          <p:cNvPicPr>
            <a:picLocks noChangeAspect="1" noChangeArrowheads="1"/>
          </p:cNvPicPr>
          <p:nvPr/>
        </p:nvPicPr>
        <p:blipFill>
          <a:blip r:embed="rId2" cstate="print"/>
          <a:srcRect/>
          <a:stretch>
            <a:fillRect/>
          </a:stretch>
        </p:blipFill>
        <p:spPr bwMode="auto">
          <a:xfrm>
            <a:off x="1643042" y="0"/>
            <a:ext cx="4857784" cy="6937987"/>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18434" name="Picture 2" descr="C:\Users\New\Desktop\Διδακτορικό από Γραμέλη\ΠΑΡΑΔΟΤΕΑ ΔΙΔΑΚΤΟΡΙΚΟΥ\ΕΙΚΟΝΕΣ\εικόνα 993.jpg"/>
          <p:cNvPicPr>
            <a:picLocks noChangeAspect="1" noChangeArrowheads="1"/>
          </p:cNvPicPr>
          <p:nvPr/>
        </p:nvPicPr>
        <p:blipFill>
          <a:blip r:embed="rId2" cstate="print"/>
          <a:srcRect/>
          <a:stretch>
            <a:fillRect/>
          </a:stretch>
        </p:blipFill>
        <p:spPr bwMode="auto">
          <a:xfrm>
            <a:off x="2000232" y="-1"/>
            <a:ext cx="4429156" cy="6791301"/>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19458" name="Picture 2" descr="C:\Users\New\Desktop\Διδακτορικό από Γραμέλη\ΠΑΡΑΔΟΤΕΑ ΔΙΔΑΚΤΟΡΙΚΟΥ\ΕΙΚΟΝΕΣ\εικόνα 994.jpg"/>
          <p:cNvPicPr>
            <a:picLocks noChangeAspect="1" noChangeArrowheads="1"/>
          </p:cNvPicPr>
          <p:nvPr/>
        </p:nvPicPr>
        <p:blipFill>
          <a:blip r:embed="rId2" cstate="print"/>
          <a:srcRect/>
          <a:stretch>
            <a:fillRect/>
          </a:stretch>
        </p:blipFill>
        <p:spPr bwMode="auto">
          <a:xfrm>
            <a:off x="1428728" y="0"/>
            <a:ext cx="5072098" cy="6928464"/>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20482" name="Picture 2" descr="C:\Users\New\Desktop\Διδακτορικό από Γραμέλη\ΠΑΡΑΔΟΤΕΑ ΔΙΔΑΚΤΟΡΙΚΟΥ\ΕΙΚΟΝΕΣ\εικόνα 995.jpg"/>
          <p:cNvPicPr>
            <a:picLocks noChangeAspect="1" noChangeArrowheads="1"/>
          </p:cNvPicPr>
          <p:nvPr/>
        </p:nvPicPr>
        <p:blipFill>
          <a:blip r:embed="rId2" cstate="print"/>
          <a:srcRect/>
          <a:stretch>
            <a:fillRect/>
          </a:stretch>
        </p:blipFill>
        <p:spPr bwMode="auto">
          <a:xfrm>
            <a:off x="1857356" y="-1"/>
            <a:ext cx="5143536" cy="6755025"/>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21506" name="Picture 2" descr="C:\Users\New\Desktop\Διδακτορικό από Γραμέλη\ΠΑΡΑΔΟΤΕΑ ΔΙΔΑΚΤΟΡΙΚΟΥ\ΕΙΚΟΝΕΣ\εικόνα 996.jpg"/>
          <p:cNvPicPr>
            <a:picLocks noChangeAspect="1" noChangeArrowheads="1"/>
          </p:cNvPicPr>
          <p:nvPr/>
        </p:nvPicPr>
        <p:blipFill>
          <a:blip r:embed="rId2" cstate="print"/>
          <a:srcRect/>
          <a:stretch>
            <a:fillRect/>
          </a:stretch>
        </p:blipFill>
        <p:spPr bwMode="auto">
          <a:xfrm>
            <a:off x="1857356" y="0"/>
            <a:ext cx="5359579" cy="6832626"/>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22530" name="Picture 2" descr="C:\Users\New\Desktop\Διδακτορικό από Γραμέλη\ΠΑΡΑΔΟΤΕΑ ΔΙΔΑΚΤΟΡΙΚΟΥ\ΕΙΚΟΝΕΣ\εικόνα 997.jpg"/>
          <p:cNvPicPr>
            <a:picLocks noChangeAspect="1" noChangeArrowheads="1"/>
          </p:cNvPicPr>
          <p:nvPr/>
        </p:nvPicPr>
        <p:blipFill>
          <a:blip r:embed="rId2" cstate="print"/>
          <a:srcRect/>
          <a:stretch>
            <a:fillRect/>
          </a:stretch>
        </p:blipFill>
        <p:spPr bwMode="auto">
          <a:xfrm>
            <a:off x="1643042" y="39688"/>
            <a:ext cx="5348351" cy="6818312"/>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098" name="Picture 2" descr="C:\Users\New\Desktop\ΜΑΘΗΜΑΤΑ ΑΣΚΤ\ΔΙΕΙΚΟΝΙΚΟΤΗΤΑ ΣΤΗΝ ΕΙΚΟΝΟΓΡΑΦΗΜΕΝΗ ΑΦΗΓΗΣΗ - 2021\ΕΙΚΟΝΕΣ ΜΑΘΗΜΑ 10\jacob-riis-how-the-other-half-lives-28.jpg"/>
          <p:cNvPicPr>
            <a:picLocks noGrp="1" noChangeAspect="1" noChangeArrowheads="1"/>
          </p:cNvPicPr>
          <p:nvPr>
            <p:ph idx="1"/>
          </p:nvPr>
        </p:nvPicPr>
        <p:blipFill>
          <a:blip r:embed="rId2"/>
          <a:srcRect/>
          <a:stretch>
            <a:fillRect/>
          </a:stretch>
        </p:blipFill>
        <p:spPr bwMode="auto">
          <a:xfrm>
            <a:off x="357158" y="0"/>
            <a:ext cx="8358214" cy="6798014"/>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23554" name="Picture 2" descr="C:\Users\New\Desktop\Διδακτορικό από Γραμέλη\ΠΑΡΑΔΟΤΕΑ ΔΙΔΑΚΤΟΡΙΚΟΥ\ΕΙΚΟΝΕΣ\εικόνα 998.jpg"/>
          <p:cNvPicPr>
            <a:picLocks noChangeAspect="1" noChangeArrowheads="1"/>
          </p:cNvPicPr>
          <p:nvPr/>
        </p:nvPicPr>
        <p:blipFill>
          <a:blip r:embed="rId2" cstate="print"/>
          <a:srcRect/>
          <a:stretch>
            <a:fillRect/>
          </a:stretch>
        </p:blipFill>
        <p:spPr bwMode="auto">
          <a:xfrm>
            <a:off x="1500166" y="0"/>
            <a:ext cx="5379482" cy="6858000"/>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24578" name="Picture 2" descr="C:\Users\New\Desktop\Διδακτορικό από Γραμέλη\ΠΑΡΑΔΟΤΕΑ ΔΙΔΑΚΤΟΡΙΚΟΥ\ΕΙΚΟΝΕΣ\εικόνα 999.jpg"/>
          <p:cNvPicPr>
            <a:picLocks noChangeAspect="1" noChangeArrowheads="1"/>
          </p:cNvPicPr>
          <p:nvPr/>
        </p:nvPicPr>
        <p:blipFill>
          <a:blip r:embed="rId2" cstate="print"/>
          <a:srcRect/>
          <a:stretch>
            <a:fillRect/>
          </a:stretch>
        </p:blipFill>
        <p:spPr bwMode="auto">
          <a:xfrm>
            <a:off x="1714480" y="-1"/>
            <a:ext cx="5357850" cy="6830423"/>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25602" name="Picture 2" descr="C:\Users\New\Desktop\Διδακτορικό από Γραμέλη\ΠΑΡΑΔΟΤΕΑ ΔΙΔΑΚΤΟΡΙΚΟΥ\ΕΙΚΟΝΕΣ\εικόνα 1000.jpg"/>
          <p:cNvPicPr>
            <a:picLocks noChangeAspect="1" noChangeArrowheads="1"/>
          </p:cNvPicPr>
          <p:nvPr/>
        </p:nvPicPr>
        <p:blipFill>
          <a:blip r:embed="rId2" cstate="print"/>
          <a:srcRect/>
          <a:stretch>
            <a:fillRect/>
          </a:stretch>
        </p:blipFill>
        <p:spPr bwMode="auto">
          <a:xfrm>
            <a:off x="1928794" y="0"/>
            <a:ext cx="4929222" cy="6910300"/>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38914" name="Picture 2" descr="C:\Users\New\Desktop\ΜΑΘΗΜΑΤΑ ΑΣΚΤ\ΔΙΕΙΚΟΝΙΚΟΤΗΤΑ ΣΤΗΝ ΕΙΚΟΝΟΓΡΑΦΗΜΕΝΗ ΑΦΗΓΗΣΗ - 2021\ΕΙΚΟΝΕΣ ΜΑΘΗΜΑ 10\post-12189-0-69034100-1493818768.jpg"/>
          <p:cNvPicPr>
            <a:picLocks noGrp="1" noChangeAspect="1" noChangeArrowheads="1"/>
          </p:cNvPicPr>
          <p:nvPr>
            <p:ph idx="1"/>
          </p:nvPr>
        </p:nvPicPr>
        <p:blipFill>
          <a:blip r:embed="rId2"/>
          <a:srcRect/>
          <a:stretch>
            <a:fillRect/>
          </a:stretch>
        </p:blipFill>
        <p:spPr bwMode="auto">
          <a:xfrm>
            <a:off x="-14571" y="714356"/>
            <a:ext cx="9158571" cy="4290791"/>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26626" name="Picture 2" descr="C:\Users\New\Desktop\Διδακτορικό από Γραμέλη\ΠΑΡΑΔΟΤΕΑ ΔΙΔΑΚΤΟΡΙΚΟΥ\ΕΙΚΟΝΕΣ\εικόνα 1001.jpg"/>
          <p:cNvPicPr>
            <a:picLocks noChangeAspect="1" noChangeArrowheads="1"/>
          </p:cNvPicPr>
          <p:nvPr/>
        </p:nvPicPr>
        <p:blipFill>
          <a:blip r:embed="rId2" cstate="print"/>
          <a:srcRect/>
          <a:stretch>
            <a:fillRect/>
          </a:stretch>
        </p:blipFill>
        <p:spPr bwMode="auto">
          <a:xfrm>
            <a:off x="2071670" y="0"/>
            <a:ext cx="4857784" cy="6878786"/>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35842" name="Picture 2" descr="C:\Users\New\Desktop\ΜΑΘΗΜΑΤΑ ΑΣΚΤ\ΔΙΕΙΚΟΝΙΚΟΤΗΤΑ ΣΤΗΝ ΕΙΚΟΝΟΓΡΑΦΗΜΕΝΗ ΑΦΗΓΗΣΗ - 2021\ΕΙΚΟΝΕΣ ΜΑΘΗΜΑ 10\glaroi_0.jpg"/>
          <p:cNvPicPr>
            <a:picLocks noGrp="1" noChangeAspect="1" noChangeArrowheads="1"/>
          </p:cNvPicPr>
          <p:nvPr>
            <p:ph idx="1"/>
          </p:nvPr>
        </p:nvPicPr>
        <p:blipFill>
          <a:blip r:embed="rId2"/>
          <a:srcRect/>
          <a:stretch>
            <a:fillRect/>
          </a:stretch>
        </p:blipFill>
        <p:spPr bwMode="auto">
          <a:xfrm>
            <a:off x="0" y="214290"/>
            <a:ext cx="9144000" cy="6509288"/>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27650" name="Picture 2" descr="C:\Users\New\Desktop\Διδακτορικό από Γραμέλη\ΠΑΡΑΔΟΤΕΑ ΔΙΔΑΚΤΟΡΙΚΟΥ\ΕΙΚΟΝΕΣ\εικόνα 1002.jpg"/>
          <p:cNvPicPr>
            <a:picLocks noChangeAspect="1" noChangeArrowheads="1"/>
          </p:cNvPicPr>
          <p:nvPr/>
        </p:nvPicPr>
        <p:blipFill>
          <a:blip r:embed="rId2" cstate="print"/>
          <a:srcRect/>
          <a:stretch>
            <a:fillRect/>
          </a:stretch>
        </p:blipFill>
        <p:spPr bwMode="auto">
          <a:xfrm>
            <a:off x="1928794" y="0"/>
            <a:ext cx="4857784" cy="6891419"/>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34818" name="Picture 2" descr="C:\Users\New\Desktop\ΜΑΘΗΜΑΤΑ ΑΣΚΤ\ΔΙΕΙΚΟΝΙΚΟΤΗΤΑ ΣΤΗΝ ΕΙΚΟΝΟΓΡΑΦΗΜΕΝΗ ΑΦΗΓΗΣΗ - 2021\ΕΙΚΟΝΕΣ ΜΑΘΗΜΑ 10\unnamed (1).jpg"/>
          <p:cNvPicPr>
            <a:picLocks noGrp="1" noChangeAspect="1" noChangeArrowheads="1"/>
          </p:cNvPicPr>
          <p:nvPr>
            <p:ph idx="1"/>
          </p:nvPr>
        </p:nvPicPr>
        <p:blipFill>
          <a:blip r:embed="rId2"/>
          <a:srcRect/>
          <a:stretch>
            <a:fillRect/>
          </a:stretch>
        </p:blipFill>
        <p:spPr bwMode="auto">
          <a:xfrm>
            <a:off x="1928794" y="18518"/>
            <a:ext cx="4714908" cy="6858048"/>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28674" name="Picture 2" descr="C:\Users\New\Desktop\Διδακτορικό από Γραμέλη\ΠΑΡΑΔΟΤΕΑ ΔΙΔΑΚΤΟΡΙΚΟΥ\ΕΙΚΟΝΕΣ\εικόνα 1003.jpg"/>
          <p:cNvPicPr>
            <a:picLocks noChangeAspect="1" noChangeArrowheads="1"/>
          </p:cNvPicPr>
          <p:nvPr/>
        </p:nvPicPr>
        <p:blipFill>
          <a:blip r:embed="rId2" cstate="print"/>
          <a:srcRect/>
          <a:stretch>
            <a:fillRect/>
          </a:stretch>
        </p:blipFill>
        <p:spPr bwMode="auto">
          <a:xfrm>
            <a:off x="2214546" y="0"/>
            <a:ext cx="4857784" cy="6891418"/>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33794" name="Picture 2" descr="C:\Users\New\Desktop\ΜΑΘΗΜΑΤΑ ΑΣΚΤ\ΔΙΕΙΚΟΝΙΚΟΤΗΤΑ ΣΤΗΝ ΕΙΚΟΝΟΓΡΑΦΗΜΕΝΗ ΑΦΗΓΗΣΗ - 2021\ΕΙΚΟΝΕΣ ΜΑΘΗΜΑ 10\912608963_.jpg.25ecc17ab963550b1117c0ac5502eac5.jpg"/>
          <p:cNvPicPr>
            <a:picLocks noGrp="1" noChangeAspect="1" noChangeArrowheads="1"/>
          </p:cNvPicPr>
          <p:nvPr>
            <p:ph idx="1"/>
          </p:nvPr>
        </p:nvPicPr>
        <p:blipFill>
          <a:blip r:embed="rId2"/>
          <a:srcRect/>
          <a:stretch>
            <a:fillRect/>
          </a:stretch>
        </p:blipFill>
        <p:spPr bwMode="auto">
          <a:xfrm>
            <a:off x="1000100" y="-31891"/>
            <a:ext cx="6286544" cy="6855327"/>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42908" y="2928934"/>
            <a:ext cx="9286908" cy="3929066"/>
          </a:xfrm>
        </p:spPr>
        <p:txBody>
          <a:bodyPr>
            <a:normAutofit fontScale="92500" lnSpcReduction="10000"/>
          </a:bodyPr>
          <a:lstStyle/>
          <a:p>
            <a:pPr algn="just">
              <a:buNone/>
            </a:pPr>
            <a:r>
              <a:rPr lang="el-GR" sz="2000" dirty="0" smtClean="0"/>
              <a:t>	</a:t>
            </a:r>
          </a:p>
          <a:p>
            <a:pPr algn="just">
              <a:buNone/>
            </a:pPr>
            <a:endParaRPr lang="el-GR" sz="2000" dirty="0" smtClean="0"/>
          </a:p>
          <a:p>
            <a:pPr algn="just">
              <a:buNone/>
            </a:pPr>
            <a:endParaRPr lang="el-GR" sz="2000" dirty="0" smtClean="0"/>
          </a:p>
          <a:p>
            <a:pPr algn="just">
              <a:buNone/>
            </a:pPr>
            <a:endParaRPr lang="el-GR" sz="2000" dirty="0" smtClean="0"/>
          </a:p>
          <a:p>
            <a:pPr algn="just">
              <a:buNone/>
            </a:pPr>
            <a:endParaRPr lang="el-GR" sz="2000" dirty="0" smtClean="0"/>
          </a:p>
          <a:p>
            <a:pPr algn="just">
              <a:buNone/>
            </a:pPr>
            <a:endParaRPr lang="el-GR" sz="2000" dirty="0" smtClean="0"/>
          </a:p>
          <a:p>
            <a:pPr algn="just">
              <a:buNone/>
            </a:pPr>
            <a:endParaRPr lang="el-GR" sz="2400" dirty="0" smtClean="0"/>
          </a:p>
          <a:p>
            <a:pPr algn="just">
              <a:buNone/>
            </a:pPr>
            <a:endParaRPr lang="el-GR" sz="2000" dirty="0" smtClean="0"/>
          </a:p>
          <a:p>
            <a:pPr algn="just">
              <a:buNone/>
            </a:pPr>
            <a:endParaRPr lang="el-GR" sz="2000" dirty="0" smtClean="0"/>
          </a:p>
          <a:p>
            <a:pPr algn="just">
              <a:buNone/>
            </a:pPr>
            <a:endParaRPr lang="el-GR" sz="2000" dirty="0" smtClean="0"/>
          </a:p>
          <a:p>
            <a:pPr algn="just">
              <a:buNone/>
            </a:pPr>
            <a:endParaRPr lang="el-GR" sz="2000" dirty="0" smtClean="0"/>
          </a:p>
          <a:p>
            <a:pPr algn="just">
              <a:buNone/>
            </a:pPr>
            <a:r>
              <a:rPr lang="el-GR" sz="2000" dirty="0" smtClean="0"/>
              <a:t>	</a:t>
            </a:r>
            <a:endParaRPr lang="el-GR" sz="2900" dirty="0"/>
          </a:p>
        </p:txBody>
      </p:sp>
      <p:pic>
        <p:nvPicPr>
          <p:cNvPr id="1026" name="Picture 2" descr="C:\Users\New\Desktop\ΜΑΘΗΜΑΤΑ ΑΣΚΤ\ΔΙΕΙΚΟΝΙΚΟΤΗΤΑ ΣΤΗΝ ΕΙΚΟΝΟΓΡΑΦΗΜΕΝΗ ΑΦΗΓΗΣΗ - 2021\ΕΙΚΟΝΕΣ ΜΑΘΗΜΑ 10\YellowKid.jpeg"/>
          <p:cNvPicPr>
            <a:picLocks noChangeAspect="1" noChangeArrowheads="1"/>
          </p:cNvPicPr>
          <p:nvPr/>
        </p:nvPicPr>
        <p:blipFill>
          <a:blip r:embed="rId2"/>
          <a:srcRect/>
          <a:stretch>
            <a:fillRect/>
          </a:stretch>
        </p:blipFill>
        <p:spPr bwMode="auto">
          <a:xfrm>
            <a:off x="1857356" y="-12964"/>
            <a:ext cx="5429288" cy="6883928"/>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29698" name="Picture 2" descr="C:\Users\New\Desktop\Διδακτορικό από Γραμέλη\ΠΑΡΑΔΟΤΕΑ ΔΙΔΑΚΤΟΡΙΚΟΥ\ΕΙΚΟΝΕΣ\εικόνα 1004.jpg"/>
          <p:cNvPicPr>
            <a:picLocks noChangeAspect="1" noChangeArrowheads="1"/>
          </p:cNvPicPr>
          <p:nvPr/>
        </p:nvPicPr>
        <p:blipFill>
          <a:blip r:embed="rId2"/>
          <a:srcRect/>
          <a:stretch>
            <a:fillRect/>
          </a:stretch>
        </p:blipFill>
        <p:spPr bwMode="auto">
          <a:xfrm>
            <a:off x="1928794" y="0"/>
            <a:ext cx="5000660" cy="6911289"/>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32770" name="Picture 2" descr="C:\Users\New\Desktop\ΜΑΘΗΜΑΤΑ ΑΣΚΤ\ΔΙΕΙΚΟΝΙΚΟΤΗΤΑ ΣΤΗΝ ΕΙΚΟΝΟΓΡΑΦΗΜΕΝΗ ΑΦΗΓΗΣΗ - 2021\ΕΙΚΟΝΕΣ ΜΑΘΗΜΑ 10\unnamed.jpg"/>
          <p:cNvPicPr>
            <a:picLocks noGrp="1" noChangeAspect="1" noChangeArrowheads="1"/>
          </p:cNvPicPr>
          <p:nvPr>
            <p:ph idx="1"/>
          </p:nvPr>
        </p:nvPicPr>
        <p:blipFill>
          <a:blip r:embed="rId2"/>
          <a:srcRect/>
          <a:stretch>
            <a:fillRect/>
          </a:stretch>
        </p:blipFill>
        <p:spPr bwMode="auto">
          <a:xfrm>
            <a:off x="1643042" y="47337"/>
            <a:ext cx="5357850" cy="6980202"/>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39938" name="Picture 2" descr="C:\Users\New\Desktop\ΜΑΘΗΜΑΤΑ ΑΣΚΤ\ΔΙΕΙΚΟΝΙΚΟΤΗΤΑ ΣΤΗΝ ΕΙΚΟΝΟΓΡΑΦΗΜΕΝΗ ΑΦΗΓΗΣΗ - 2021\ΕΙΚΟΝΕΣ ΜΑΘΗΜΑ 10\33136427._UY2000_SS2000_.jpg"/>
          <p:cNvPicPr>
            <a:picLocks noGrp="1" noChangeAspect="1" noChangeArrowheads="1"/>
          </p:cNvPicPr>
          <p:nvPr>
            <p:ph idx="1"/>
          </p:nvPr>
        </p:nvPicPr>
        <p:blipFill>
          <a:blip r:embed="rId2"/>
          <a:srcRect/>
          <a:stretch>
            <a:fillRect/>
          </a:stretch>
        </p:blipFill>
        <p:spPr bwMode="auto">
          <a:xfrm>
            <a:off x="714348" y="5530"/>
            <a:ext cx="6858048" cy="6858048"/>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0962" name="Picture 2" descr="C:\Users\New\Desktop\ΜΑΘΗΜΑΤΑ ΑΣΚΤ\ΔΙΕΙΚΟΝΙΚΟΤΗΤΑ ΣΤΗΝ ΕΙΚΟΝΟΓΡΑΦΗΜΕΝΗ ΑΦΗΓΗΣΗ - 2021\ΕΙΚΟΝΕΣ ΜΑΘΗΜΑ 10\332993-690349.jpg"/>
          <p:cNvPicPr>
            <a:picLocks noGrp="1" noChangeAspect="1" noChangeArrowheads="1"/>
          </p:cNvPicPr>
          <p:nvPr>
            <p:ph idx="1"/>
          </p:nvPr>
        </p:nvPicPr>
        <p:blipFill>
          <a:blip r:embed="rId2"/>
          <a:srcRect/>
          <a:stretch>
            <a:fillRect/>
          </a:stretch>
        </p:blipFill>
        <p:spPr bwMode="auto">
          <a:xfrm>
            <a:off x="1571604" y="0"/>
            <a:ext cx="4929222" cy="6877843"/>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30722" name="Picture 2" descr="C:\Users\New\Desktop\ΜΑΘΗΜΑΤΑ ΑΣΚΤ\ΔΙΕΙΚΟΝΙΚΟΤΗΤΑ ΣΤΗΝ ΕΙΚΟΝΟΓΡΑΦΗΜΕΝΗ ΑΦΗΓΗΣΗ - 2021\ΕΙΚΟΝΕΣ ΜΑΘΗΜΑ 10\48754547._UY1695_SS1695_.jpg"/>
          <p:cNvPicPr>
            <a:picLocks noGrp="1" noChangeAspect="1" noChangeArrowheads="1"/>
          </p:cNvPicPr>
          <p:nvPr>
            <p:ph idx="1"/>
          </p:nvPr>
        </p:nvPicPr>
        <p:blipFill>
          <a:blip r:embed="rId2"/>
          <a:srcRect/>
          <a:stretch>
            <a:fillRect/>
          </a:stretch>
        </p:blipFill>
        <p:spPr bwMode="auto">
          <a:xfrm>
            <a:off x="857224" y="-71486"/>
            <a:ext cx="6929486" cy="6929486"/>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31746" name="Picture 2" descr="C:\Users\New\Desktop\ΜΑΘΗΜΑΤΑ ΑΣΚΤ\ΔΙΕΙΚΟΝΙΚΟΤΗΤΑ ΣΤΗΝ ΕΙΚΟΝΟΓΡΑΦΗΜΕΝΗ ΑΦΗΓΗΣΗ - 2021\ΕΙΚΟΝΕΣ ΜΑΘΗΜΑ 10\230_Page_5.jpg.a4c0888c41da464a0a57995e2bb262c8.jpg"/>
          <p:cNvPicPr>
            <a:picLocks noGrp="1" noChangeAspect="1" noChangeArrowheads="1"/>
          </p:cNvPicPr>
          <p:nvPr>
            <p:ph idx="1"/>
          </p:nvPr>
        </p:nvPicPr>
        <p:blipFill>
          <a:blip r:embed="rId2"/>
          <a:srcRect/>
          <a:stretch>
            <a:fillRect/>
          </a:stretch>
        </p:blipFill>
        <p:spPr bwMode="auto">
          <a:xfrm>
            <a:off x="1857356" y="-47981"/>
            <a:ext cx="4857784" cy="6998923"/>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41986" name="Picture 2" descr="C:\Users\New\Desktop\Διδακτορικό από Γραμέλη\ΠΑΡΑΔΟΤΕΑ ΔΙΔΑΚΤΟΡΙΚΟΥ\ΕΙΚΟΝΕΣ\εικόνα 1005.jpg"/>
          <p:cNvPicPr>
            <a:picLocks noChangeAspect="1" noChangeArrowheads="1"/>
          </p:cNvPicPr>
          <p:nvPr/>
        </p:nvPicPr>
        <p:blipFill>
          <a:blip r:embed="rId2" cstate="print"/>
          <a:srcRect/>
          <a:stretch>
            <a:fillRect/>
          </a:stretch>
        </p:blipFill>
        <p:spPr bwMode="auto">
          <a:xfrm>
            <a:off x="2071670" y="0"/>
            <a:ext cx="4857784" cy="6881609"/>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4034" name="Picture 2" descr="C:\Users\New\Desktop\ΜΑΘΗΜΑΤΑ ΑΣΚΤ\ΔΙΕΙΚΟΝΙΚΟΤΗΤΑ ΣΤΗΝ ΕΙΚΟΝΟΓΡΑΦΗΜΕΝΗ ΑΦΗΓΗΣΗ - 2021\ΕΙΚΟΝΕΣ ΜΑΘΗΜΑ 10\unnamed (2).jpg"/>
          <p:cNvPicPr>
            <a:picLocks noGrp="1" noChangeAspect="1" noChangeArrowheads="1"/>
          </p:cNvPicPr>
          <p:nvPr>
            <p:ph idx="1"/>
          </p:nvPr>
        </p:nvPicPr>
        <p:blipFill>
          <a:blip r:embed="rId2"/>
          <a:srcRect/>
          <a:stretch>
            <a:fillRect/>
          </a:stretch>
        </p:blipFill>
        <p:spPr bwMode="auto">
          <a:xfrm>
            <a:off x="0" y="214290"/>
            <a:ext cx="9144000" cy="6388554"/>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43010" name="Picture 2" descr="C:\Users\New\Desktop\Διδακτορικό από Γραμέλη\ΠΑΡΑΔΟΤΕΑ ΔΙΔΑΚΤΟΡΙΚΟΥ\ΕΙΚΟΝΕΣ\εικόνα 1006.jpg"/>
          <p:cNvPicPr>
            <a:picLocks noChangeAspect="1" noChangeArrowheads="1"/>
          </p:cNvPicPr>
          <p:nvPr/>
        </p:nvPicPr>
        <p:blipFill>
          <a:blip r:embed="rId2" cstate="print"/>
          <a:srcRect/>
          <a:stretch>
            <a:fillRect/>
          </a:stretch>
        </p:blipFill>
        <p:spPr bwMode="auto">
          <a:xfrm>
            <a:off x="1857356" y="0"/>
            <a:ext cx="4929222" cy="6839536"/>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5058" name="Picture 2" descr="C:\Users\New\Desktop\ΜΑΘΗΜΑΤΑ ΑΣΚΤ\ΔΙΕΙΚΟΝΙΚΟΤΗΤΑ ΣΤΗΝ ΕΙΚΟΝΟΓΡΑΦΗΜΕΝΗ ΑΦΗΓΗΣΗ - 2021\ΕΙΚΟΝΕΣ ΜΑΘΗΜΑ 10\3fe05164df462951cad07321830f5c90.jpg"/>
          <p:cNvPicPr>
            <a:picLocks noGrp="1" noChangeAspect="1" noChangeArrowheads="1"/>
          </p:cNvPicPr>
          <p:nvPr>
            <p:ph idx="1"/>
          </p:nvPr>
        </p:nvPicPr>
        <p:blipFill>
          <a:blip r:embed="rId2"/>
          <a:srcRect/>
          <a:stretch>
            <a:fillRect/>
          </a:stretch>
        </p:blipFill>
        <p:spPr bwMode="auto">
          <a:xfrm>
            <a:off x="714348" y="0"/>
            <a:ext cx="7572428" cy="681237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84" y="1600200"/>
            <a:ext cx="9429784" cy="4525963"/>
          </a:xfrm>
        </p:spPr>
        <p:txBody>
          <a:bodyPr/>
          <a:lstStyle/>
          <a:p>
            <a:pPr algn="just">
              <a:buNone/>
            </a:pPr>
            <a:r>
              <a:rPr lang="el-GR" dirty="0" smtClean="0"/>
              <a:t>	</a:t>
            </a:r>
            <a:endParaRPr lang="el-GR" dirty="0"/>
          </a:p>
        </p:txBody>
      </p:sp>
      <p:pic>
        <p:nvPicPr>
          <p:cNvPr id="2050" name="Picture 2" descr="C:\Users\New\Desktop\ΜΑΘΗΜΑΤΑ ΑΣΚΤ\ΔΙΕΙΚΟΝΙΚΟΤΗΤΑ ΣΤΗΝ ΕΙΚΟΝΟΓΡΑΦΗΜΕΝΗ ΑΦΗΓΗΣΗ - 2021\ΕΙΚΟΝΕΣ ΜΑΘΗΜΑ 10\Yellow_Kid_1896-3-15.jpg"/>
          <p:cNvPicPr>
            <a:picLocks noChangeAspect="1" noChangeArrowheads="1"/>
          </p:cNvPicPr>
          <p:nvPr/>
        </p:nvPicPr>
        <p:blipFill>
          <a:blip r:embed="rId2"/>
          <a:srcRect/>
          <a:stretch>
            <a:fillRect/>
          </a:stretch>
        </p:blipFill>
        <p:spPr bwMode="auto">
          <a:xfrm>
            <a:off x="0" y="142852"/>
            <a:ext cx="9144000" cy="6437312"/>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46082" name="Picture 2" descr="C:\Users\New\Desktop\Διδακτορικό από Γραμέλη\ΠΑΡΑΔΟΤΕΑ ΔΙΔΑΚΤΟΡΙΚΟΥ\ΕΙΚΟΝΕΣ\εικόνα 1007.jpg"/>
          <p:cNvPicPr>
            <a:picLocks noChangeAspect="1" noChangeArrowheads="1"/>
          </p:cNvPicPr>
          <p:nvPr/>
        </p:nvPicPr>
        <p:blipFill>
          <a:blip r:embed="rId2" cstate="print"/>
          <a:srcRect/>
          <a:stretch>
            <a:fillRect/>
          </a:stretch>
        </p:blipFill>
        <p:spPr bwMode="auto">
          <a:xfrm>
            <a:off x="2000232" y="0"/>
            <a:ext cx="4429156" cy="6807520"/>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47106" name="Picture 2" descr="C:\Users\New\Desktop\Διδακτορικό από Γραμέλη\ΠΑΡΑΔΟΤΕΑ ΔΙΔΑΚΤΟΡΙΚΟΥ\ΕΙΚΟΝΕΣ\εικόνα 1008.jpg"/>
          <p:cNvPicPr>
            <a:picLocks noChangeAspect="1" noChangeArrowheads="1"/>
          </p:cNvPicPr>
          <p:nvPr/>
        </p:nvPicPr>
        <p:blipFill>
          <a:blip r:embed="rId2" cstate="print"/>
          <a:srcRect/>
          <a:stretch>
            <a:fillRect/>
          </a:stretch>
        </p:blipFill>
        <p:spPr bwMode="auto">
          <a:xfrm>
            <a:off x="2857488" y="-1"/>
            <a:ext cx="4429156" cy="6807521"/>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48130" name="Picture 2" descr="C:\Users\New\Desktop\Διδακτορικό από Γραμέλη\ΠΑΡΑΔΟΤΕΑ ΔΙΔΑΚΤΟΡΙΚΟΥ\ΕΙΚΟΝΕΣ\εικόνα 1009.jpg"/>
          <p:cNvPicPr>
            <a:picLocks noChangeAspect="1" noChangeArrowheads="1"/>
          </p:cNvPicPr>
          <p:nvPr/>
        </p:nvPicPr>
        <p:blipFill>
          <a:blip r:embed="rId2" cstate="print"/>
          <a:srcRect/>
          <a:stretch>
            <a:fillRect/>
          </a:stretch>
        </p:blipFill>
        <p:spPr bwMode="auto">
          <a:xfrm>
            <a:off x="2143108" y="50480"/>
            <a:ext cx="4429156" cy="6807520"/>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50178" name="Picture 2" descr="C:\Users\New\Desktop\Διδακτορικό από Γραμέλη\ΠΑΡΑΔΟΤΕΑ ΔΙΔΑΚΤΟΡΙΚΟΥ\ΕΙΚΟΝΕΣ\εικόνα 1011.jpg"/>
          <p:cNvPicPr>
            <a:picLocks noChangeAspect="1" noChangeArrowheads="1"/>
          </p:cNvPicPr>
          <p:nvPr/>
        </p:nvPicPr>
        <p:blipFill>
          <a:blip r:embed="rId2" cstate="print"/>
          <a:srcRect/>
          <a:stretch>
            <a:fillRect/>
          </a:stretch>
        </p:blipFill>
        <p:spPr bwMode="auto">
          <a:xfrm>
            <a:off x="2071670" y="-1"/>
            <a:ext cx="4429156" cy="6807521"/>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51202" name="Picture 2" descr="C:\Users\New\Desktop\Διδακτορικό από Γραμέλη\ΠΑΡΑΔΟΤΕΑ ΔΙΔΑΚΤΟΡΙΚΟΥ\ΕΙΚΟΝΕΣ\εικόνα 1012.jpg"/>
          <p:cNvPicPr>
            <a:picLocks noChangeAspect="1" noChangeArrowheads="1"/>
          </p:cNvPicPr>
          <p:nvPr/>
        </p:nvPicPr>
        <p:blipFill>
          <a:blip r:embed="rId2" cstate="print"/>
          <a:srcRect/>
          <a:stretch>
            <a:fillRect/>
          </a:stretch>
        </p:blipFill>
        <p:spPr bwMode="auto">
          <a:xfrm>
            <a:off x="1643042" y="0"/>
            <a:ext cx="4429156" cy="6807520"/>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52226" name="Picture 2" descr="C:\Users\New\Desktop\Διδακτορικό από Γραμέλη\ΠΑΡΑΔΟΤΕΑ ΔΙΔΑΚΤΟΡΙΚΟΥ\ΕΙΚΟΝΕΣ\εικόνα 1013.jpg"/>
          <p:cNvPicPr>
            <a:picLocks noChangeAspect="1" noChangeArrowheads="1"/>
          </p:cNvPicPr>
          <p:nvPr/>
        </p:nvPicPr>
        <p:blipFill>
          <a:blip r:embed="rId2" cstate="print"/>
          <a:srcRect/>
          <a:stretch>
            <a:fillRect/>
          </a:stretch>
        </p:blipFill>
        <p:spPr bwMode="auto">
          <a:xfrm>
            <a:off x="2285984" y="0"/>
            <a:ext cx="4429156" cy="6807520"/>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54274" name="Picture 2" descr="C:\Users\New\Desktop\Διδακτορικό από Γραμέλη\ΠΑΡΑΔΟΤΕΑ ΔΙΔΑΚΤΟΡΙΚΟΥ\ΕΙΚΟΝΕΣ\εικόνα 1015.jpg"/>
          <p:cNvPicPr>
            <a:picLocks noChangeAspect="1" noChangeArrowheads="1"/>
          </p:cNvPicPr>
          <p:nvPr/>
        </p:nvPicPr>
        <p:blipFill>
          <a:blip r:embed="rId2" cstate="print"/>
          <a:srcRect/>
          <a:stretch>
            <a:fillRect/>
          </a:stretch>
        </p:blipFill>
        <p:spPr bwMode="auto">
          <a:xfrm>
            <a:off x="1857356" y="0"/>
            <a:ext cx="4429156" cy="6808602"/>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55298" name="Picture 2" descr="C:\Users\New\Desktop\Διδακτορικό από Γραμέλη\ΠΑΡΑΔΟΤΕΑ ΔΙΔΑΚΤΟΡΙΚΟΥ\ΕΙΚΟΝΕΣ\εικόνα 1017.jpg"/>
          <p:cNvPicPr>
            <a:picLocks noChangeAspect="1" noChangeArrowheads="1"/>
          </p:cNvPicPr>
          <p:nvPr/>
        </p:nvPicPr>
        <p:blipFill>
          <a:blip r:embed="rId2" cstate="print"/>
          <a:srcRect/>
          <a:stretch>
            <a:fillRect/>
          </a:stretch>
        </p:blipFill>
        <p:spPr bwMode="auto">
          <a:xfrm>
            <a:off x="1643042" y="-1"/>
            <a:ext cx="4429156" cy="6808601"/>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sp>
        <p:nvSpPr>
          <p:cNvPr id="3" name="2 - Θέση περιεχομένου"/>
          <p:cNvSpPr>
            <a:spLocks noGrp="1"/>
          </p:cNvSpPr>
          <p:nvPr>
            <p:ph idx="1"/>
          </p:nvPr>
        </p:nvSpPr>
        <p:spPr/>
        <p:txBody>
          <a:bodyPr/>
          <a:lstStyle/>
          <a:p>
            <a:endParaRPr lang="el-GR"/>
          </a:p>
        </p:txBody>
      </p:sp>
      <p:pic>
        <p:nvPicPr>
          <p:cNvPr id="56322" name="Picture 2" descr="C:\Users\New\Desktop\Διδακτορικό από Γραμέλη\ΠΑΡΑΔΟΤΕΑ ΔΙΔΑΚΤΟΡΙΚΟΥ\ΕΙΚΟΝΕΣ\εικόνα 1018.jpg"/>
          <p:cNvPicPr>
            <a:picLocks noChangeAspect="1" noChangeArrowheads="1"/>
          </p:cNvPicPr>
          <p:nvPr/>
        </p:nvPicPr>
        <p:blipFill>
          <a:blip r:embed="rId2" cstate="print"/>
          <a:srcRect/>
          <a:stretch>
            <a:fillRect/>
          </a:stretch>
        </p:blipFill>
        <p:spPr bwMode="auto">
          <a:xfrm>
            <a:off x="1629219" y="0"/>
            <a:ext cx="4461290" cy="6858000"/>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5122" name="Picture 2" descr="C:\Users\New\Desktop\ΜΑΘΗΜΑΤΑ ΑΣΚΤ\ΔΙΕΙΚΟΝΙΚΟΤΗΤΑ ΣΤΗΝ ΕΙΚΟΝΟΓΡΑΦΗΜΕΝΗ ΑΦΗΓΗΣΗ - 2021\ΕΙΚΟΝΕΣ ΜΑΘΗΜΑ 10\0.jpg"/>
          <p:cNvPicPr>
            <a:picLocks noGrp="1" noChangeAspect="1" noChangeArrowheads="1"/>
          </p:cNvPicPr>
          <p:nvPr>
            <p:ph idx="1"/>
          </p:nvPr>
        </p:nvPicPr>
        <p:blipFill>
          <a:blip r:embed="rId2"/>
          <a:srcRect/>
          <a:stretch>
            <a:fillRect/>
          </a:stretch>
        </p:blipFill>
        <p:spPr bwMode="auto">
          <a:xfrm>
            <a:off x="1643042" y="0"/>
            <a:ext cx="5072098" cy="686684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6146" name="Picture 2" descr="C:\Users\New\Desktop\ΜΑΘΗΜΑΤΑ ΑΣΚΤ\ΔΙΕΙΚΟΝΙΚΟΤΗΤΑ ΣΤΗΝ ΕΙΚΟΝΟΓΡΑΦΗΜΕΝΗ ΑΦΗΓΗΣΗ - 2021\ΕΙΚΟΝΕΣ ΜΑΘΗΜΑ 10\12613._SX1280_QL80_TTD_.jpg"/>
          <p:cNvPicPr>
            <a:picLocks noGrp="1" noChangeAspect="1" noChangeArrowheads="1"/>
          </p:cNvPicPr>
          <p:nvPr>
            <p:ph idx="1"/>
          </p:nvPr>
        </p:nvPicPr>
        <p:blipFill>
          <a:blip r:embed="rId2"/>
          <a:srcRect/>
          <a:stretch>
            <a:fillRect/>
          </a:stretch>
        </p:blipFill>
        <p:spPr bwMode="auto">
          <a:xfrm>
            <a:off x="1898014" y="0"/>
            <a:ext cx="4674249" cy="685800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7170" name="Picture 2" descr="C:\Users\New\Desktop\ΜΑΘΗΜΑΤΑ ΑΣΚΤ\ΔΙΕΙΚΟΝΙΚΟΤΗΤΑ ΣΤΗΝ ΕΙΚΟΝΟΓΡΑΦΗΜΕΝΗ ΑΦΗΓΗΣΗ - 2021\ΕΙΚΟΝΕΣ ΜΑΘΗΜΑ 10\lf.jpg"/>
          <p:cNvPicPr>
            <a:picLocks noGrp="1" noChangeAspect="1" noChangeArrowheads="1"/>
          </p:cNvPicPr>
          <p:nvPr>
            <p:ph idx="1"/>
          </p:nvPr>
        </p:nvPicPr>
        <p:blipFill>
          <a:blip r:embed="rId2" cstate="print"/>
          <a:srcRect/>
          <a:stretch>
            <a:fillRect/>
          </a:stretch>
        </p:blipFill>
        <p:spPr bwMode="auto">
          <a:xfrm>
            <a:off x="1785917" y="-111694"/>
            <a:ext cx="4985381" cy="7112594"/>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8194" name="Picture 2" descr="C:\Users\New\Desktop\ΜΑΘΗΜΑΤΑ ΑΣΚΤ\ΔΙΕΙΚΟΝΙΚΟΤΗΤΑ ΣΤΗΝ ΕΙΚΟΝΟΓΡΑΦΗΜΕΝΗ ΑΦΗΓΗΣΗ - 2021\ΕΙΚΟΝΕΣ ΜΑΘΗΜΑ 10\screen-shot-2018-02-20-at-11-00-15-am.png"/>
          <p:cNvPicPr>
            <a:picLocks noGrp="1" noChangeAspect="1" noChangeArrowheads="1"/>
          </p:cNvPicPr>
          <p:nvPr>
            <p:ph idx="1"/>
          </p:nvPr>
        </p:nvPicPr>
        <p:blipFill>
          <a:blip r:embed="rId2"/>
          <a:srcRect/>
          <a:stretch>
            <a:fillRect/>
          </a:stretch>
        </p:blipFill>
        <p:spPr bwMode="auto">
          <a:xfrm>
            <a:off x="1500166" y="0"/>
            <a:ext cx="5357850" cy="6901756"/>
          </a:xfrm>
          <a:prstGeom prst="rect">
            <a:avLst/>
          </a:prstGeom>
          <a:noFill/>
        </p:spPr>
      </p:pic>
    </p:spTree>
  </p:cSld>
  <p:clrMapOvr>
    <a:masterClrMapping/>
  </p:clrMapOvr>
</p:sld>
</file>

<file path=ppt/theme/theme1.xml><?xml version="1.0" encoding="utf-8"?>
<a:theme xmlns:a="http://schemas.openxmlformats.org/drawingml/2006/main" name="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1340</TotalTime>
  <Words>487</Words>
  <Application>Microsoft Office PowerPoint</Application>
  <PresentationFormat>Προβολή στην οθόνη (4:3)</PresentationFormat>
  <Paragraphs>26</Paragraphs>
  <Slides>58</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58</vt:i4>
      </vt:variant>
    </vt:vector>
  </HeadingPairs>
  <TitlesOfParts>
    <vt:vector size="59" baseType="lpstr">
      <vt:lpstr>1_Θέμα του Office</vt:lpstr>
      <vt:lpstr>    10ο ΜΑΘΗΜΑ  * ΜΙΑ ΙΣΤΟΡΙΑ ΤΩΝ ΚΟΜΙΚΣ ΩΣ ΠΑΡΩΔΙΑΣ ΤΗΣ ΤΕΧΝΗΣ  * Η ΠΟΛΙΤΙΣΜΙΚΗ ΑΝΑΚΥΚΛΩΣΗ ΩΣ ΑΝΑΓΚΑΙΟΤΗΤΑ * ΕΛΛΗΝΕΣ ΚΑΛΛΙΤΕΧΝΕΣ ΚΑΙ ΠΡΟΣΑΡΜΟΓΕΣ * Η ΔΟΛΟΦΟΝΙΑ ΤΩΝ ΛΟΓΟΤΕΧΝΙΚΩΝ ΗΡΩΩΝ     </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Διαφάνεια 10</vt:lpstr>
      <vt:lpstr>Διαφάνεια 11</vt:lpstr>
      <vt:lpstr>Διαφάνεια 12</vt:lpstr>
      <vt:lpstr>Διαφάνεια 13</vt:lpstr>
      <vt:lpstr>Διαφάνεια 14</vt:lpstr>
      <vt:lpstr>Διαφάνεια 15</vt:lpstr>
      <vt:lpstr>Διαφάνεια 16</vt:lpstr>
      <vt:lpstr>Διαφάνεια 17</vt:lpstr>
      <vt:lpstr>Διαφάνεια 18</vt:lpstr>
      <vt:lpstr>Διαφάνεια 19</vt:lpstr>
      <vt:lpstr>Διαφάνεια 20</vt:lpstr>
      <vt:lpstr>Διαφάνεια 21</vt:lpstr>
      <vt:lpstr>Διαφάνεια 22</vt:lpstr>
      <vt:lpstr>Διαφάνεια 23</vt:lpstr>
      <vt:lpstr>Διαφάνεια 24</vt:lpstr>
      <vt:lpstr>Διαφάνεια 25</vt:lpstr>
      <vt:lpstr>Διαφάνεια 26</vt:lpstr>
      <vt:lpstr>Διαφάνεια 27</vt:lpstr>
      <vt:lpstr>Διαφάνεια 28</vt:lpstr>
      <vt:lpstr>Διαφάνεια 29</vt:lpstr>
      <vt:lpstr>Διαφάνεια 30</vt:lpstr>
      <vt:lpstr>Διαφάνεια 31</vt:lpstr>
      <vt:lpstr>Διαφάνεια 32</vt:lpstr>
      <vt:lpstr>Διαφάνεια 33</vt:lpstr>
      <vt:lpstr>Διαφάνεια 34</vt:lpstr>
      <vt:lpstr>Διαφάνεια 35</vt:lpstr>
      <vt:lpstr>Διαφάνεια 36</vt:lpstr>
      <vt:lpstr>Διαφάνεια 37</vt:lpstr>
      <vt:lpstr>Διαφάνεια 38</vt:lpstr>
      <vt:lpstr>Διαφάνεια 39</vt:lpstr>
      <vt:lpstr>Διαφάνεια 40</vt:lpstr>
      <vt:lpstr>Διαφάνεια 41</vt:lpstr>
      <vt:lpstr>Διαφάνεια 42</vt:lpstr>
      <vt:lpstr>Διαφάνεια 43</vt:lpstr>
      <vt:lpstr>Διαφάνεια 44</vt:lpstr>
      <vt:lpstr>Διαφάνεια 45</vt:lpstr>
      <vt:lpstr>Διαφάνεια 46</vt:lpstr>
      <vt:lpstr>Διαφάνεια 47</vt:lpstr>
      <vt:lpstr>Διαφάνεια 48</vt:lpstr>
      <vt:lpstr>Διαφάνεια 49</vt:lpstr>
      <vt:lpstr>Διαφάνεια 50</vt:lpstr>
      <vt:lpstr>Διαφάνεια 51</vt:lpstr>
      <vt:lpstr>Διαφάνεια 52</vt:lpstr>
      <vt:lpstr>Διαφάνεια 53</vt:lpstr>
      <vt:lpstr>Διαφάνεια 54</vt:lpstr>
      <vt:lpstr>Διαφάνεια 55</vt:lpstr>
      <vt:lpstr>Διαφάνεια 56</vt:lpstr>
      <vt:lpstr>Διαφάνεια 57</vt:lpstr>
      <vt:lpstr>Διαφάνεια 58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10ο ΜΑΘΗΜΑ  ΕΥΜΕΤΑΒΛΗΤΕΣ ΕΙΚΟΝΕΣ ΣΤΗ ΔΙΑΡΚΕΙΑ ΤΟΥ ΧΡΟΝΟΥ ΜΕΤΑΠΑΡΩΔΙΑΚΕΣ ΧΡΗΣΕΙΣ ΚΑΙ ΑΝΑΠΛΑΙΣΙΩΣΕΙΣ</dc:title>
  <dc:creator>New</dc:creator>
  <cp:lastModifiedBy>New</cp:lastModifiedBy>
  <cp:revision>16</cp:revision>
  <dcterms:created xsi:type="dcterms:W3CDTF">2021-05-17T08:11:40Z</dcterms:created>
  <dcterms:modified xsi:type="dcterms:W3CDTF">2021-05-18T06:31:58Z</dcterms:modified>
</cp:coreProperties>
</file>