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AC0C-AD4D-40E1-94D8-F83964430D53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5DBD-8915-42DA-8201-2AF720CC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ber_image_2023-12-20_09-48-11-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" y="311668"/>
            <a:ext cx="3516800" cy="8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5733" y="14567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Διδακτική της Νωπογραφίας (fresco) για Παιδιά / H Ελληνική Ζωγραφική Παράδοση στον Εκπαιδευτικό Χώρο: </a:t>
            </a:r>
            <a:endParaRPr lang="en-US" i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20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Τοίχος έχει τη δική του Ιστορία</a:t>
            </a:r>
            <a:r>
              <a:rPr lang="en-US" sz="28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6847" y="3454400"/>
            <a:ext cx="46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 </a:t>
            </a:r>
            <a:r>
              <a:rPr lang="el-GR" i="1" dirty="0" smtClean="0"/>
              <a:t>Η ΚΛΙΜΑΚΑ ΤΗΣ ΑΡΧΑΙΑΣ </a:t>
            </a:r>
            <a:r>
              <a:rPr lang="el-GR" sz="2400" b="1" i="1" dirty="0" smtClean="0"/>
              <a:t>ΤΕΤΡΑΧΡΩΜΙΑΣ</a:t>
            </a:r>
            <a:endParaRPr lang="en-US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060266" y="5518624"/>
            <a:ext cx="3928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ΚΕΛΑΪΔΗ ΟΛΥΜΠΙΑΣ: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ΕΔΙΠ</a:t>
            </a:r>
            <a:r>
              <a:rPr lang="el-GR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Τμήμα </a:t>
            </a:r>
            <a:r>
              <a:rPr lang="el-GR" alt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Εικαστικών Τεχνών ΑΣΚΤ</a:t>
            </a:r>
            <a:r>
              <a:rPr lang="el-GR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l-G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75" y="1036319"/>
            <a:ext cx="6769271" cy="477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3" y="1036319"/>
            <a:ext cx="4965842" cy="47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4009" y="1290388"/>
            <a:ext cx="8105422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σύγχρονη  αντίληψη πάνω στο χρώμα καθορίζεται σε γενικό βαθμό από την θεωρία των χρωμάτων του φάσματος όπως διατυπώθηκε από τον Νέυτωνα τον 17</a:t>
            </a:r>
            <a:r>
              <a:rPr lang="el-GR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4608" y="3121162"/>
            <a:ext cx="6096000" cy="100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λευκό ηλιακό φως αναλύεται σε δέσμες ξεκινώντας από αυτή του ερυθρού, πορτοκαλί, κίτρινου, πράσινου, κυανού και τελειώνοντας σε αυτήν του ιώδους.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77" y="3121162"/>
            <a:ext cx="2777039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069721"/>
            <a:ext cx="10515600" cy="2514727"/>
          </a:xfrm>
        </p:spPr>
        <p:txBody>
          <a:bodyPr>
            <a:normAutofit lnSpcReduction="10000"/>
          </a:bodyPr>
          <a:lstStyle/>
          <a:p>
            <a:r>
              <a:rPr lang="el-GR" sz="2000" b="1" dirty="0"/>
              <a:t>βασικά</a:t>
            </a:r>
            <a:r>
              <a:rPr lang="el-GR" sz="2000" dirty="0"/>
              <a:t> ή «πρώτα» χρώματα ( που δεν μπορούν να προκύψουν απο συνδυασμό αλλων χρωμάτων) είναι,  το </a:t>
            </a:r>
            <a:r>
              <a:rPr lang="el-GR" sz="2000" dirty="0">
                <a:solidFill>
                  <a:srgbClr val="FF0000"/>
                </a:solidFill>
              </a:rPr>
              <a:t>ερυθρό(κόκκινο)</a:t>
            </a:r>
            <a:r>
              <a:rPr lang="el-GR" sz="2000" dirty="0"/>
              <a:t> , το </a:t>
            </a:r>
            <a:r>
              <a:rPr lang="el-GR" sz="2000" dirty="0">
                <a:solidFill>
                  <a:srgbClr val="FFC000"/>
                </a:solidFill>
              </a:rPr>
              <a:t>κίτρινο</a:t>
            </a:r>
            <a:r>
              <a:rPr lang="el-GR" sz="2000" dirty="0"/>
              <a:t> και το </a:t>
            </a:r>
            <a:r>
              <a:rPr lang="el-GR" sz="2000" dirty="0">
                <a:solidFill>
                  <a:srgbClr val="0070C0"/>
                </a:solidFill>
              </a:rPr>
              <a:t>κυανό (μπλέ)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Ακολούθως </a:t>
            </a:r>
            <a:r>
              <a:rPr lang="el-GR" sz="2000" dirty="0"/>
              <a:t>, τα βασικά αυτά χρώματα αναμιγνυόμενα ανά ζεύγη παράγουν τα τρία δευτερεύοντα ή </a:t>
            </a:r>
            <a:r>
              <a:rPr lang="el-GR" sz="2000" b="1" dirty="0"/>
              <a:t>σύνθετα</a:t>
            </a:r>
            <a:r>
              <a:rPr lang="el-GR" sz="2000" dirty="0"/>
              <a:t> χρώματα, το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πορτοκαλί </a:t>
            </a:r>
            <a:r>
              <a:rPr lang="el-GR" sz="2000" dirty="0"/>
              <a:t>( κόκκινο+κίτρινο), το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πράσινο</a:t>
            </a:r>
            <a:r>
              <a:rPr lang="el-GR" sz="2000" dirty="0"/>
              <a:t> ( μπλε+κίτρινο), το </a:t>
            </a:r>
            <a:r>
              <a:rPr lang="el-GR" sz="2000" dirty="0">
                <a:solidFill>
                  <a:srgbClr val="7030A0"/>
                </a:solidFill>
              </a:rPr>
              <a:t>ιώδες </a:t>
            </a:r>
            <a:r>
              <a:rPr lang="el-GR" sz="2000" dirty="0"/>
              <a:t>( μπλε+κόκκινο) . </a:t>
            </a:r>
            <a:endParaRPr lang="el-GR" sz="2000" dirty="0" smtClean="0"/>
          </a:p>
          <a:p>
            <a:r>
              <a:rPr lang="en-US" sz="2000" dirty="0"/>
              <a:t>T</a:t>
            </a:r>
            <a:r>
              <a:rPr lang="el-GR" sz="2000" dirty="0" smtClean="0"/>
              <a:t>ο </a:t>
            </a:r>
            <a:r>
              <a:rPr lang="el-GR" sz="2000" dirty="0"/>
              <a:t>άσπρο και το μαύρο χρώμα </a:t>
            </a:r>
            <a:r>
              <a:rPr lang="el-GR" sz="2000" dirty="0" smtClean="0"/>
              <a:t>είναι  </a:t>
            </a:r>
            <a:r>
              <a:rPr lang="el-GR" sz="2000" dirty="0"/>
              <a:t>«όχι χρώματα»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άσπρο είναι η παρουσία φωτός  και  το άθροισμα όλων των χρωμάτων και ακολούθως , το μαύρο είναι η απουσία φωτός συνεπώς απουσία των χρωμάτων.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5415" y="464558"/>
            <a:ext cx="4739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Στην Νευτώνεια χρωματική </a:t>
            </a:r>
            <a:r>
              <a:rPr lang="el-G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κλίμακα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l-G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29" y="3789501"/>
            <a:ext cx="2630283" cy="26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288" y="0"/>
            <a:ext cx="10204704" cy="193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ελληνική ζωγραφική παράδοση, ήδη από την μινωική, αρχαϊκή, κλασσική, ελληνιστική,   μέχρι και τα ύστερα χρόνια της βυζαντινής περιόδου, η αντίληψη για το χρώμα καθώς και η χρωματική κλίμακα που εφαρμόζεται διαφέρει κατά πολύ της Νευτώνειας θεώρησης και τα χρώματα του φάσματος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καθώς,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u="sng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άσπρο και το μαύρο, το «λευκόν» και το «μέλαν»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τα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πρωτεύοντα χρώματα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βρίσκονται στα δύο άκρα – πόλοι της αρχαίας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τετραχρωμικής κλίμακας.</a:t>
            </a:r>
            <a:r>
              <a:rPr lang="el-G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75" y="4627330"/>
            <a:ext cx="1573321" cy="1647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" y="4276984"/>
            <a:ext cx="1881585" cy="2385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" y="2043105"/>
            <a:ext cx="1509984" cy="212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24" y="2917688"/>
            <a:ext cx="3852816" cy="2739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2" y="2281667"/>
            <a:ext cx="1221641" cy="1204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69" y="2252209"/>
            <a:ext cx="1192054" cy="1201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21" y="1935786"/>
            <a:ext cx="1210875" cy="15738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6" y="3732682"/>
            <a:ext cx="4082004" cy="28676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95" y="2148010"/>
            <a:ext cx="1509922" cy="2267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17243" y="3393800"/>
            <a:ext cx="1337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Π. Ιερεμιαδης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026644" y="3440115"/>
            <a:ext cx="1240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Γ.Τσαρούχης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28977" y="6523524"/>
            <a:ext cx="110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Θεόφιλος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9" y="510476"/>
            <a:ext cx="6480047" cy="6156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11" y="240665"/>
            <a:ext cx="10515600" cy="249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λευκόν 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το 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μέλαν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ο Πλάτωνας τα ονομάζει και «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αρχές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 Ανάμεσα σε αυτά τα δύο άκρα τα υπόλοιπα χρώματα συγκεντρώνονται χωρισμένα σε δύο ομάδες: τα 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φωτεινά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όσα γειτονεύουν στο λευκό και τα 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σκιερά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όσα πηγαίνουν προς το μέλαν. Στο μέσον αυτής της κλίμακας βρίσκεται το τρίτο βασικό χρώμα, το </a:t>
            </a:r>
            <a:r>
              <a:rPr lang="el-G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ερυθρό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ως μια μέση αξία που προκύπτει από τον συνδυασμό των δύο άκρων και συναρμόζει τα άκρα το λευκό δηλαδή και το μέλαν (Πλάτων Τίμαιος , 68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3-5).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427225" y="6105067"/>
            <a:ext cx="9605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Η τετράδα αυτή των βασικών χρωμάτων συμπληρώνεται από το κίτρινο, το «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</a:rPr>
              <a:t>ξανθόν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208" y="3891987"/>
            <a:ext cx="10265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Στο γενικό φιλοσοφικό υπόβαθρο, η χρωματική κλίμακα της τετραχρωμίας τα τέσσερα δηλαδή  βασικά χρώματα , άσπρο, κόκκινο (χονδροκόκκινο-οξείδιο του σιδήρου), κίτρινο (ώχρα) και μαύρο, συνδέονται με τα τέσσερα στοιχεία που συνθέτουν το σύμπαν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Τα στοιχεία αυτά είναι ο αέρας, ο οποίος ταυτίζεται με το άσπρο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η γη που ταυτίζεται με την ώχρα , </a:t>
            </a:r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η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φωτιά, το πυρ, που ταυτίζεται με το χοντροκόκκινο </a:t>
            </a:r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και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τέλος το νερό, που κατά παράδοξο τρόπο για τον σύγχρονο άνθρωπο, ταυτίζεται με το μαύρο.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26" y="964659"/>
            <a:ext cx="2853860" cy="214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98" y="1111743"/>
            <a:ext cx="2853860" cy="21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49" y="471896"/>
            <a:ext cx="3420091" cy="3420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59559" r="42760" b="5727"/>
          <a:stretch/>
        </p:blipFill>
        <p:spPr>
          <a:xfrm>
            <a:off x="296592" y="1324567"/>
            <a:ext cx="2518820" cy="16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448" y="542280"/>
            <a:ext cx="11338560" cy="507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Πλάτωνας αναφέρει οκτώ  προσμίξεις χρωμάτων που βασίζονται στην ανάμειξη των τεσσάρων βασικών χρωμάτων κι αυτές είναι: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αλουργόν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όρφινον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πυρρόν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φαιόν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ωχρόν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κυανούν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γλαυκόν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πράσιον.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αλουργόν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παράγεται με την ανάμειξη του κόκκινου με το λευκό και το μαύρο με αποτέλεσμα ενός πορφυρού που καλύπτει τις αποχρώσεις του ιώδους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όρφινον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μια σκοτεινότερη εκδοχή του αλουργού με προσθήκη του μαύρου. </a:t>
            </a:r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 Με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πυρρόν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αποδίδονται όλες οι αποχρώσεις της ώχρας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φαιόν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(σταχτύ)  προέρχεται από την ανάμειξη του λευκού και του μέλανος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ωχρόν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το </a:t>
            </a:r>
            <a:r>
              <a:rPr lang="el-G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ξανθό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ανάμιξη του ερυθρού με το λευκό) αναμεμειγμένο με περισσότερο λευκό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κυανούν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μια φωτεινότερη εκδοχή του μέλανος που τείνει προς το βαθύ μπλε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γλαυκόν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(γαλάζιο) είναι η φωτεινότερη εκδοχή του κυανούν που παράγεται με την προσθήκη του λευκού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Το </a:t>
            </a:r>
            <a:r>
              <a:rPr lang="el-G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πράσιον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(πράσινο) είναι η ανάμειξη του πυρρούν δηλαδή της ώχρας με το μαύρο 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2" y="292608"/>
            <a:ext cx="5132832" cy="6169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629107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7184" y="6355372"/>
            <a:ext cx="8314944" cy="30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</a:pPr>
            <a:r>
              <a:rPr lang="el-GR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1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«Πλίνιος ο Πρεσβύτερος, περί της αρχαίας ελληνικής ζωγραφικής , 35</a:t>
            </a:r>
            <a:r>
              <a:rPr lang="el-GR" sz="1100" i="1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</a:t>
            </a:r>
            <a:r>
              <a:rPr lang="el-GR" sz="11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βιβλίο της φυσικής ιστορίας» Α. Λεβίδης , εκδ. ΑΓΡΑ</a:t>
            </a:r>
            <a:endParaRPr lang="en-US" sz="11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5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6592" y="890176"/>
            <a:ext cx="9558528" cy="273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Στο πλαισιο της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τετραχρωμίας γινόταν ήδη από την αρχαιότητα και 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χρήση και άλλων φυσικών γαιωδών κόκκινων εκτός από τη σινωπική μίλτο, αλλά και τεχνητών, όπως η ψημένη όμπρα που προέρχεται από την καύση της ωμής όμπρας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Το ίδιο πρέπει να ίσχυε και για άλλα φυσικά γαιώδη χρώματα όπως η σιέννα, μια βαθύτερη παραλλαγή της ώχρας, και η όμπρα, που οι τόνοι της κυμαίνονται από το πρασινωπό ως το βαθύ καστανοπόρφυρο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Έτσι δίχως να αλλάζει η χρωματική κλίμακα, διευρύνεται η δυνατότητα παραγωγής διαφόρων τόνων.» </a:t>
            </a:r>
            <a:endParaRPr lang="el-G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Α.Λεβίδης </a:t>
            </a:r>
            <a:r>
              <a:rPr lang="el-G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804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2023-12-26T10:07:54Z</dcterms:created>
  <dcterms:modified xsi:type="dcterms:W3CDTF">2023-12-26T15:33:21Z</dcterms:modified>
</cp:coreProperties>
</file>