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1" r:id="rId3"/>
    <p:sldId id="262" r:id="rId4"/>
    <p:sldId id="263" r:id="rId5"/>
    <p:sldId id="277" r:id="rId6"/>
    <p:sldId id="278" r:id="rId7"/>
    <p:sldId id="267" r:id="rId8"/>
    <p:sldId id="269" r:id="rId9"/>
    <p:sldId id="276" r:id="rId10"/>
    <p:sldId id="275" r:id="rId11"/>
    <p:sldId id="274" r:id="rId12"/>
    <p:sldId id="273" r:id="rId13"/>
    <p:sldId id="272" r:id="rId14"/>
    <p:sldId id="271" r:id="rId15"/>
    <p:sldId id="270" r:id="rId16"/>
    <p:sldId id="282" r:id="rId17"/>
    <p:sldId id="281" r:id="rId18"/>
    <p:sldId id="280" r:id="rId19"/>
    <p:sldId id="266" r:id="rId20"/>
    <p:sldId id="268"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303" r:id="rId38"/>
    <p:sldId id="299" r:id="rId39"/>
    <p:sldId id="300" r:id="rId40"/>
    <p:sldId id="301" r:id="rId41"/>
    <p:sldId id="302" r:id="rId4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4" d="100"/>
          <a:sy n="84" d="100"/>
        </p:scale>
        <p:origin x="-1402" y="-6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22/2/2021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22/2/2021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22/2/2021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22/2/2021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22/2/2021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BED0CB6F-A7EE-44B1-9FBD-885E2AF45FDF}" type="datetimeFigureOut">
              <a:rPr lang="el-GR" smtClean="0"/>
              <a:pPr/>
              <a:t>22/2/2021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BED0CB6F-A7EE-44B1-9FBD-885E2AF45FDF}" type="datetimeFigureOut">
              <a:rPr lang="el-GR" smtClean="0"/>
              <a:pPr/>
              <a:t>22/2/2021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BED0CB6F-A7EE-44B1-9FBD-885E2AF45FDF}" type="datetimeFigureOut">
              <a:rPr lang="el-GR" smtClean="0"/>
              <a:pPr/>
              <a:t>22/2/2021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ED0CB6F-A7EE-44B1-9FBD-885E2AF45FDF}" type="datetimeFigureOut">
              <a:rPr lang="el-GR" smtClean="0"/>
              <a:pPr/>
              <a:t>22/2/2021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ED0CB6F-A7EE-44B1-9FBD-885E2AF45FDF}" type="datetimeFigureOut">
              <a:rPr lang="el-GR" smtClean="0"/>
              <a:pPr/>
              <a:t>22/2/2021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ED0CB6F-A7EE-44B1-9FBD-885E2AF45FDF}" type="datetimeFigureOut">
              <a:rPr lang="el-GR" smtClean="0"/>
              <a:pPr/>
              <a:t>22/2/2021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00">
            <a:alpha val="27000"/>
          </a:srgb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D0CB6F-A7EE-44B1-9FBD-885E2AF45FDF}" type="datetimeFigureOut">
              <a:rPr lang="el-GR" smtClean="0"/>
              <a:pPr/>
              <a:t>22/2/2021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54E59-E074-494F-9860-8A4DC52D0D1A}"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1500174"/>
            <a:ext cx="9144000" cy="928694"/>
          </a:xfrm>
        </p:spPr>
        <p:txBody>
          <a:bodyPr>
            <a:noAutofit/>
          </a:bodyPr>
          <a:lstStyle/>
          <a:p>
            <a:pPr algn="l"/>
            <a:r>
              <a:rPr lang="el-GR" sz="8000" b="1" dirty="0" smtClean="0"/>
              <a:t> </a:t>
            </a:r>
            <a:r>
              <a:rPr lang="en-US" sz="8000" b="1" dirty="0" smtClean="0"/>
              <a:t> </a:t>
            </a:r>
            <a:r>
              <a:rPr lang="el-GR" sz="8000" b="1" dirty="0" smtClean="0"/>
              <a:t/>
            </a:r>
            <a:br>
              <a:rPr lang="el-GR" sz="8000" b="1" dirty="0" smtClean="0"/>
            </a:br>
            <a:r>
              <a:rPr lang="el-GR" sz="8000" b="1" dirty="0" smtClean="0"/>
              <a:t>1</a:t>
            </a:r>
            <a:r>
              <a:rPr lang="el-GR" sz="8000" b="1" baseline="30000" dirty="0" smtClean="0"/>
              <a:t>ο</a:t>
            </a:r>
            <a:r>
              <a:rPr lang="el-GR" sz="8000" b="1" dirty="0" smtClean="0"/>
              <a:t> ΜΑΘΗΜΑ</a:t>
            </a:r>
            <a:r>
              <a:rPr lang="en-US" b="1" dirty="0" smtClean="0"/>
              <a:t/>
            </a:r>
            <a:br>
              <a:rPr lang="en-US" b="1" dirty="0" smtClean="0"/>
            </a:br>
            <a:r>
              <a:rPr lang="el-GR" sz="3600" b="1" dirty="0" smtClean="0"/>
              <a:t>ΕΙΣΑΓΩΓΗ – ΟΡΟΛΟΓΙΑ – ΒΑΣΙΚΕΣ ΕΝΝΟΙΕΣ</a:t>
            </a:r>
            <a:br>
              <a:rPr lang="el-GR" sz="3600" b="1" dirty="0" smtClean="0"/>
            </a:br>
            <a:r>
              <a:rPr lang="el-GR" sz="3600" b="1" dirty="0" smtClean="0"/>
              <a:t> </a:t>
            </a:r>
            <a:r>
              <a:rPr lang="el-GR" sz="1600" b="1" dirty="0" smtClean="0"/>
              <a:t/>
            </a:r>
            <a:br>
              <a:rPr lang="el-GR" sz="1600" b="1" dirty="0" smtClean="0"/>
            </a:br>
            <a:endParaRPr lang="el-GR" sz="1600" b="1" dirty="0"/>
          </a:p>
        </p:txBody>
      </p:sp>
      <p:sp>
        <p:nvSpPr>
          <p:cNvPr id="4" name="3 - TextBox"/>
          <p:cNvSpPr txBox="1"/>
          <p:nvPr/>
        </p:nvSpPr>
        <p:spPr>
          <a:xfrm>
            <a:off x="0" y="0"/>
            <a:ext cx="5100627" cy="523220"/>
          </a:xfrm>
          <a:prstGeom prst="rect">
            <a:avLst/>
          </a:prstGeom>
          <a:noFill/>
        </p:spPr>
        <p:txBody>
          <a:bodyPr wrap="none" rtlCol="0">
            <a:spAutoFit/>
          </a:bodyPr>
          <a:lstStyle/>
          <a:p>
            <a:r>
              <a:rPr lang="el-GR" sz="1400" b="1" dirty="0" smtClean="0">
                <a:latin typeface="Helvetica"/>
              </a:rPr>
              <a:t>ΔΙ-ΕΙΚΟΝΙΚΟΤΗΤΑ ΣΤΗΝ ΕΙΚΟΝΟΓΡΑΦΗΜΕΝΗ ΑΦΗΓΗΣΗ</a:t>
            </a:r>
          </a:p>
          <a:p>
            <a:r>
              <a:rPr lang="el-GR" sz="1400" b="1" dirty="0" smtClean="0">
                <a:latin typeface="Helvetica"/>
              </a:rPr>
              <a:t>ΤΜΗΜΑ ΘΕΩΡΙΑΣ ΚΑΙ ΙΣΤΟΡΙΑΣ ΤΗΣ ΤΕΧΝΗΣ - ΑΣΚΤ</a:t>
            </a:r>
            <a:endParaRPr lang="el-GR" sz="1400" b="1" dirty="0">
              <a:latin typeface="Helvetica"/>
            </a:endParaRPr>
          </a:p>
        </p:txBody>
      </p:sp>
      <p:sp>
        <p:nvSpPr>
          <p:cNvPr id="5" name="4 - TextBox"/>
          <p:cNvSpPr txBox="1"/>
          <p:nvPr/>
        </p:nvSpPr>
        <p:spPr>
          <a:xfrm>
            <a:off x="6929454" y="0"/>
            <a:ext cx="1780296" cy="307777"/>
          </a:xfrm>
          <a:prstGeom prst="rect">
            <a:avLst/>
          </a:prstGeom>
          <a:noFill/>
        </p:spPr>
        <p:txBody>
          <a:bodyPr wrap="none" rtlCol="0">
            <a:spAutoFit/>
          </a:bodyPr>
          <a:lstStyle/>
          <a:p>
            <a:r>
              <a:rPr lang="el-GR" sz="1400" b="1" dirty="0" smtClean="0"/>
              <a:t>ΓΙΑΝΝΗΣ ΚΟΥΚΟΥΛΑΣ</a:t>
            </a:r>
            <a:endParaRPr lang="el-GR" sz="1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ew\Desktop\Διδακτορικό από Γραμέλη\ΔΙΔΑΚΤΟΡΙΚΟ ΤΑ ΠΑΝΤΑ\ΠΑΡΑΔΟΤΕΑ ΔΙΔΑΚΤΟΡΙΚΟΥ\ΕΙΚΟΝΕΣ\εικόνα 3.jpg"/>
          <p:cNvPicPr>
            <a:picLocks noGrp="1" noChangeAspect="1" noChangeArrowheads="1"/>
          </p:cNvPicPr>
          <p:nvPr>
            <p:ph idx="1"/>
          </p:nvPr>
        </p:nvPicPr>
        <p:blipFill>
          <a:blip r:embed="rId2"/>
          <a:srcRect/>
          <a:stretch>
            <a:fillRect/>
          </a:stretch>
        </p:blipFill>
        <p:spPr bwMode="auto">
          <a:xfrm>
            <a:off x="0" y="1928802"/>
            <a:ext cx="9144000" cy="4643790"/>
          </a:xfrm>
          <a:prstGeom prst="rect">
            <a:avLst/>
          </a:prstGeom>
          <a:noFill/>
        </p:spPr>
      </p:pic>
      <p:pic>
        <p:nvPicPr>
          <p:cNvPr id="4099" name="Picture 3" descr="C:\Users\New\Desktop\Διδακτορικό από Γραμέλη\ΔΙΔΑΚΤΟΡΙΚΟ ΤΑ ΠΑΝΤΑ\ΠΑΡΑΔΟΤΕΑ ΔΙΔΑΚΤΟΡΙΚΟΥ\ΕΙΚΟΝΕΣ\εικόνα 85.jpg"/>
          <p:cNvPicPr>
            <a:picLocks noChangeAspect="1" noChangeArrowheads="1"/>
          </p:cNvPicPr>
          <p:nvPr/>
        </p:nvPicPr>
        <p:blipFill>
          <a:blip r:embed="rId3"/>
          <a:srcRect/>
          <a:stretch>
            <a:fillRect/>
          </a:stretch>
        </p:blipFill>
        <p:spPr bwMode="auto">
          <a:xfrm>
            <a:off x="442857" y="0"/>
            <a:ext cx="2557507" cy="1826242"/>
          </a:xfrm>
          <a:prstGeom prst="rect">
            <a:avLst/>
          </a:prstGeom>
          <a:noFill/>
        </p:spPr>
      </p:pic>
      <p:sp>
        <p:nvSpPr>
          <p:cNvPr id="6" name="1 - Τίτλος"/>
          <p:cNvSpPr txBox="1">
            <a:spLocks/>
          </p:cNvSpPr>
          <p:nvPr/>
        </p:nvSpPr>
        <p:spPr>
          <a:xfrm>
            <a:off x="0" y="6572248"/>
            <a:ext cx="3857620" cy="28575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100" b="0" i="0" u="none" strike="noStrike" kern="1200" cap="none" spc="0" normalizeH="0" baseline="0" noProof="0" dirty="0" smtClean="0">
                <a:ln>
                  <a:noFill/>
                </a:ln>
                <a:solidFill>
                  <a:schemeClr val="tx1"/>
                </a:solidFill>
                <a:effectLst/>
                <a:uLnTx/>
                <a:uFillTx/>
                <a:latin typeface="+mj-lt"/>
                <a:ea typeface="+mj-ea"/>
                <a:cs typeface="+mj-cs"/>
              </a:rPr>
              <a:t>Πέτρος </a:t>
            </a:r>
            <a:r>
              <a:rPr kumimoji="0" lang="el-GR" sz="1100" b="0" i="0" u="none" strike="noStrike" kern="1200" cap="none" spc="0" normalizeH="0" baseline="0" noProof="0" dirty="0" err="1" smtClean="0">
                <a:ln>
                  <a:noFill/>
                </a:ln>
                <a:solidFill>
                  <a:schemeClr val="tx1"/>
                </a:solidFill>
                <a:effectLst/>
                <a:uLnTx/>
                <a:uFillTx/>
                <a:latin typeface="+mj-lt"/>
                <a:ea typeface="+mj-ea"/>
                <a:cs typeface="+mj-cs"/>
              </a:rPr>
              <a:t>Χρηστούλιας</a:t>
            </a:r>
            <a:r>
              <a:rPr kumimoji="0" lang="el-GR" sz="11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1100" b="0" i="1" u="none" strike="noStrike" kern="1200" cap="none" spc="0" normalizeH="0" baseline="0" noProof="0" dirty="0" smtClean="0">
                <a:ln>
                  <a:noFill/>
                </a:ln>
                <a:solidFill>
                  <a:schemeClr val="tx1"/>
                </a:solidFill>
                <a:effectLst/>
                <a:uLnTx/>
                <a:uFillTx/>
                <a:latin typeface="+mj-lt"/>
                <a:ea typeface="+mj-ea"/>
                <a:cs typeface="+mj-cs"/>
              </a:rPr>
              <a:t>Το </a:t>
            </a:r>
            <a:r>
              <a:rPr kumimoji="0" lang="el-GR" sz="1100" b="0" i="1" u="none" strike="noStrike" kern="1200" cap="none" spc="0" normalizeH="0" baseline="0" noProof="0" dirty="0" err="1" smtClean="0">
                <a:ln>
                  <a:noFill/>
                </a:ln>
                <a:solidFill>
                  <a:schemeClr val="tx1"/>
                </a:solidFill>
                <a:effectLst/>
                <a:uLnTx/>
                <a:uFillTx/>
                <a:latin typeface="+mj-lt"/>
                <a:ea typeface="+mj-ea"/>
                <a:cs typeface="+mj-cs"/>
              </a:rPr>
              <a:t>Πεπερωμένο</a:t>
            </a:r>
            <a:r>
              <a:rPr kumimoji="0" lang="el-GR" sz="1100" b="0" i="1" u="none" strike="noStrike" kern="1200" cap="none" spc="0" normalizeH="0" baseline="0" noProof="0" dirty="0" smtClean="0">
                <a:ln>
                  <a:noFill/>
                </a:ln>
                <a:solidFill>
                  <a:schemeClr val="tx1"/>
                </a:solidFill>
                <a:effectLst/>
                <a:uLnTx/>
                <a:uFillTx/>
                <a:latin typeface="+mj-lt"/>
                <a:ea typeface="+mj-ea"/>
                <a:cs typeface="+mj-cs"/>
              </a:rPr>
              <a:t> του </a:t>
            </a:r>
            <a:r>
              <a:rPr kumimoji="0" lang="el-GR" sz="1100" b="0" i="1" u="none" strike="noStrike" kern="1200" cap="none" spc="0" normalizeH="0" baseline="0" noProof="0" dirty="0" err="1" smtClean="0">
                <a:ln>
                  <a:noFill/>
                </a:ln>
                <a:solidFill>
                  <a:schemeClr val="tx1"/>
                </a:solidFill>
                <a:effectLst/>
                <a:uLnTx/>
                <a:uFillTx/>
                <a:latin typeface="+mj-lt"/>
                <a:ea typeface="+mj-ea"/>
                <a:cs typeface="+mj-cs"/>
              </a:rPr>
              <a:t>Σαλμάν</a:t>
            </a:r>
            <a:r>
              <a:rPr kumimoji="0" lang="el-GR" sz="1100" b="0" i="1" u="none" strike="noStrike" kern="1200" cap="none" spc="0" normalizeH="0" baseline="0" noProof="0" dirty="0" smtClean="0">
                <a:ln>
                  <a:noFill/>
                </a:ln>
                <a:solidFill>
                  <a:schemeClr val="tx1"/>
                </a:solidFill>
                <a:effectLst/>
                <a:uLnTx/>
                <a:uFillTx/>
                <a:latin typeface="+mj-lt"/>
                <a:ea typeface="+mj-ea"/>
                <a:cs typeface="+mj-cs"/>
              </a:rPr>
              <a:t> </a:t>
            </a:r>
            <a:r>
              <a:rPr kumimoji="0" lang="el-GR" sz="1100" b="0" i="1" u="none" strike="noStrike" kern="1200" cap="none" spc="0" normalizeH="0" baseline="0" noProof="0" dirty="0" err="1" smtClean="0">
                <a:ln>
                  <a:noFill/>
                </a:ln>
                <a:solidFill>
                  <a:schemeClr val="tx1"/>
                </a:solidFill>
                <a:effectLst/>
                <a:uLnTx/>
                <a:uFillTx/>
                <a:latin typeface="+mj-lt"/>
                <a:ea typeface="+mj-ea"/>
                <a:cs typeface="+mj-cs"/>
              </a:rPr>
              <a:t>Τζεμαλί</a:t>
            </a:r>
            <a:r>
              <a:rPr kumimoji="0" lang="el-GR" sz="1100" b="0" i="0" u="none" strike="noStrike" kern="1200" cap="none" spc="0" normalizeH="0" baseline="0" noProof="0" dirty="0" smtClean="0">
                <a:ln>
                  <a:noFill/>
                </a:ln>
                <a:solidFill>
                  <a:schemeClr val="tx1"/>
                </a:solidFill>
                <a:effectLst/>
                <a:uLnTx/>
                <a:uFillTx/>
                <a:latin typeface="+mj-lt"/>
                <a:ea typeface="+mj-ea"/>
                <a:cs typeface="+mj-cs"/>
              </a:rPr>
              <a:t>, 2006</a:t>
            </a:r>
            <a:endParaRPr kumimoji="0" lang="el-GR" sz="11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1 - Τίτλος"/>
          <p:cNvSpPr txBox="1">
            <a:spLocks/>
          </p:cNvSpPr>
          <p:nvPr/>
        </p:nvSpPr>
        <p:spPr>
          <a:xfrm>
            <a:off x="3071802" y="142852"/>
            <a:ext cx="2643206" cy="285752"/>
          </a:xfrm>
          <a:prstGeom prst="rect">
            <a:avLst/>
          </a:prstGeom>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100" dirty="0" smtClean="0">
                <a:latin typeface="+mj-lt"/>
                <a:ea typeface="+mj-ea"/>
                <a:cs typeface="+mj-cs"/>
              </a:rPr>
              <a:t>Phil </a:t>
            </a:r>
            <a:r>
              <a:rPr lang="en-US" sz="1100" dirty="0" err="1" smtClean="0">
                <a:latin typeface="+mj-lt"/>
                <a:ea typeface="+mj-ea"/>
                <a:cs typeface="+mj-cs"/>
              </a:rPr>
              <a:t>Nowlan</a:t>
            </a:r>
            <a:r>
              <a:rPr lang="en-US" sz="1100" dirty="0" smtClean="0">
                <a:latin typeface="+mj-lt"/>
                <a:ea typeface="+mj-ea"/>
                <a:cs typeface="+mj-cs"/>
              </a:rPr>
              <a:t>, Dick Calkins, </a:t>
            </a:r>
            <a:r>
              <a:rPr lang="en-US" sz="1100" i="1" dirty="0" smtClean="0">
                <a:latin typeface="+mj-lt"/>
                <a:ea typeface="+mj-ea"/>
                <a:cs typeface="+mj-cs"/>
              </a:rPr>
              <a:t>Buck Rogers</a:t>
            </a:r>
            <a:r>
              <a:rPr lang="en-US" sz="1100" dirty="0" smtClean="0">
                <a:latin typeface="+mj-lt"/>
                <a:ea typeface="+mj-ea"/>
                <a:cs typeface="+mj-cs"/>
              </a:rPr>
              <a:t>, 1929</a:t>
            </a:r>
            <a:endParaRPr kumimoji="0" lang="el-GR" sz="11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3" name="Picture 3"/>
          <p:cNvPicPr>
            <a:picLocks noGrp="1" noChangeAspect="1" noChangeArrowheads="1"/>
          </p:cNvPicPr>
          <p:nvPr>
            <p:ph idx="1"/>
          </p:nvPr>
        </p:nvPicPr>
        <p:blipFill>
          <a:blip r:embed="rId2"/>
          <a:srcRect/>
          <a:stretch>
            <a:fillRect/>
          </a:stretch>
        </p:blipFill>
        <p:spPr bwMode="auto">
          <a:xfrm>
            <a:off x="1500166" y="0"/>
            <a:ext cx="5286412" cy="6881899"/>
          </a:xfrm>
          <a:prstGeom prst="rect">
            <a:avLst/>
          </a:prstGeom>
          <a:noFill/>
          <a:ln w="9525">
            <a:noFill/>
            <a:miter lim="800000"/>
            <a:headEnd/>
            <a:tailEnd/>
          </a:ln>
          <a:effectLst/>
        </p:spPr>
      </p:pic>
      <p:sp>
        <p:nvSpPr>
          <p:cNvPr id="7" name="1 - Τίτλος"/>
          <p:cNvSpPr txBox="1">
            <a:spLocks/>
          </p:cNvSpPr>
          <p:nvPr/>
        </p:nvSpPr>
        <p:spPr>
          <a:xfrm>
            <a:off x="6786578" y="4929198"/>
            <a:ext cx="2357422" cy="785818"/>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j-lt"/>
                <a:ea typeface="+mj-ea"/>
                <a:cs typeface="+mj-cs"/>
              </a:rPr>
              <a:t>Milo </a:t>
            </a:r>
            <a:r>
              <a:rPr kumimoji="0" lang="en-US" sz="1100" b="0" i="0" u="none" strike="noStrike" kern="1200" cap="none" spc="0" normalizeH="0" baseline="0" noProof="0" dirty="0" err="1" smtClean="0">
                <a:ln>
                  <a:noFill/>
                </a:ln>
                <a:solidFill>
                  <a:schemeClr val="tx1"/>
                </a:solidFill>
                <a:effectLst/>
                <a:uLnTx/>
                <a:uFillTx/>
                <a:latin typeface="+mj-lt"/>
                <a:ea typeface="+mj-ea"/>
                <a:cs typeface="+mj-cs"/>
              </a:rPr>
              <a:t>Manara</a:t>
            </a:r>
            <a:r>
              <a:rPr kumimoji="0" lang="en-US" sz="1100" b="0" i="0" u="none" strike="noStrike" kern="1200" cap="none" spc="0" normalizeH="0" baseline="0" noProof="0" dirty="0" smtClean="0">
                <a:ln>
                  <a:noFill/>
                </a:ln>
                <a:solidFill>
                  <a:schemeClr val="tx1"/>
                </a:solidFill>
                <a:effectLst/>
                <a:uLnTx/>
                <a:uFillTx/>
                <a:latin typeface="+mj-lt"/>
                <a:ea typeface="+mj-ea"/>
                <a:cs typeface="+mj-cs"/>
              </a:rPr>
              <a:t>,</a:t>
            </a:r>
            <a:r>
              <a:rPr kumimoji="0" lang="el-GR" sz="11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100" b="0" i="0" u="none" strike="noStrike" kern="1200" cap="none" spc="0" normalizeH="0" baseline="0" noProof="0" dirty="0" smtClean="0">
                <a:ln>
                  <a:noFill/>
                </a:ln>
                <a:solidFill>
                  <a:schemeClr val="tx1"/>
                </a:solidFill>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0" i="1" u="none" strike="noStrike" kern="1200" cap="none" spc="0" normalizeH="0" baseline="0" noProof="0" dirty="0" smtClean="0">
                <a:ln>
                  <a:noFill/>
                </a:ln>
                <a:solidFill>
                  <a:schemeClr val="tx1"/>
                </a:solidFill>
                <a:effectLst/>
                <a:uLnTx/>
                <a:uFillTx/>
                <a:latin typeface="+mj-lt"/>
                <a:ea typeface="+mj-ea"/>
                <a:cs typeface="+mj-cs"/>
              </a:rPr>
              <a:t>The Urban Adventures of Giuseppe Bergman: To See the Stars</a:t>
            </a:r>
            <a:r>
              <a:rPr kumimoji="0" lang="en-US" sz="1100" b="0" i="0" u="none" strike="noStrike" kern="1200" cap="none" spc="0" normalizeH="0" baseline="0" noProof="0" dirty="0" smtClean="0">
                <a:ln>
                  <a:noFill/>
                </a:ln>
                <a:solidFill>
                  <a:schemeClr val="tx1"/>
                </a:solidFill>
                <a:effectLst/>
                <a:uLnTx/>
                <a:uFillTx/>
                <a:latin typeface="+mj-lt"/>
                <a:ea typeface="+mj-ea"/>
                <a:cs typeface="+mj-cs"/>
              </a:rPr>
              <a:t>, 1998</a:t>
            </a:r>
            <a:endParaRPr kumimoji="0" lang="el-GR" sz="11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ew\Desktop\Διδακτορικό από Γραμέλη\ΔΙΔΑΚΤΟΡΙΚΟ ΤΑ ΠΑΝΤΑ\ΠΑΡΑΔΟΤΕΑ ΔΙΔΑΚΤΟΡΙΚΟΥ\ΕΙΚΟΝΕΣ\εικόνα 265.jpg"/>
          <p:cNvPicPr>
            <a:picLocks noGrp="1" noChangeAspect="1" noChangeArrowheads="1"/>
          </p:cNvPicPr>
          <p:nvPr>
            <p:ph idx="1"/>
          </p:nvPr>
        </p:nvPicPr>
        <p:blipFill>
          <a:blip r:embed="rId2"/>
          <a:srcRect/>
          <a:stretch>
            <a:fillRect/>
          </a:stretch>
        </p:blipFill>
        <p:spPr bwMode="auto">
          <a:xfrm>
            <a:off x="1928794" y="-1"/>
            <a:ext cx="4463219" cy="6858001"/>
          </a:xfrm>
          <a:prstGeom prst="rect">
            <a:avLst/>
          </a:prstGeom>
          <a:noFill/>
        </p:spPr>
      </p:pic>
      <p:sp>
        <p:nvSpPr>
          <p:cNvPr id="5" name="1 - Τίτλος"/>
          <p:cNvSpPr txBox="1">
            <a:spLocks/>
          </p:cNvSpPr>
          <p:nvPr/>
        </p:nvSpPr>
        <p:spPr>
          <a:xfrm>
            <a:off x="6429388" y="4357694"/>
            <a:ext cx="2714612" cy="500066"/>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j-lt"/>
                <a:ea typeface="+mj-ea"/>
                <a:cs typeface="+mj-cs"/>
              </a:rPr>
              <a:t>Gilbert Shelton, </a:t>
            </a:r>
            <a:r>
              <a:rPr kumimoji="0" lang="en-US" sz="1100" b="0" i="1" u="none" strike="noStrike" kern="1200" cap="none" spc="0" normalizeH="0" baseline="0" noProof="0" dirty="0" smtClean="0">
                <a:ln>
                  <a:noFill/>
                </a:ln>
                <a:solidFill>
                  <a:schemeClr val="tx1"/>
                </a:solidFill>
                <a:effectLst/>
                <a:uLnTx/>
                <a:uFillTx/>
                <a:latin typeface="+mj-lt"/>
                <a:ea typeface="+mj-ea"/>
                <a:cs typeface="+mj-cs"/>
              </a:rPr>
              <a:t>Freak Brothers</a:t>
            </a:r>
            <a:r>
              <a:rPr kumimoji="0" lang="el-GR" sz="1100" b="0" i="0" u="none" strike="noStrike" kern="1200" cap="none" spc="0" normalizeH="0" noProof="0" dirty="0" smtClean="0">
                <a:ln>
                  <a:noFill/>
                </a:ln>
                <a:solidFill>
                  <a:schemeClr val="tx1"/>
                </a:solidFill>
                <a:effectLst/>
                <a:uLnTx/>
                <a:uFillTx/>
                <a:latin typeface="+mj-lt"/>
                <a:ea typeface="+mj-ea"/>
                <a:cs typeface="+mj-cs"/>
              </a:rPr>
              <a:t>, </a:t>
            </a:r>
            <a:r>
              <a:rPr kumimoji="0" lang="el-GR" sz="1100" b="0" i="0" u="none" strike="noStrike" kern="1200" cap="none" spc="0" normalizeH="0" baseline="0" noProof="0" dirty="0" smtClean="0">
                <a:ln>
                  <a:noFill/>
                </a:ln>
                <a:solidFill>
                  <a:schemeClr val="tx1"/>
                </a:solidFill>
                <a:effectLst/>
                <a:uLnTx/>
                <a:uFillTx/>
                <a:latin typeface="+mj-lt"/>
                <a:ea typeface="+mj-ea"/>
                <a:cs typeface="+mj-cs"/>
              </a:rPr>
              <a:t>19</a:t>
            </a:r>
            <a:r>
              <a:rPr kumimoji="0" lang="en-US" sz="1100" b="0" i="0" u="none" strike="noStrike" kern="1200" cap="none" spc="0" normalizeH="0" baseline="0" noProof="0" dirty="0" smtClean="0">
                <a:ln>
                  <a:noFill/>
                </a:ln>
                <a:solidFill>
                  <a:schemeClr val="tx1"/>
                </a:solidFill>
                <a:effectLst/>
                <a:uLnTx/>
                <a:uFillTx/>
                <a:latin typeface="+mj-lt"/>
                <a:ea typeface="+mj-ea"/>
                <a:cs typeface="+mj-cs"/>
              </a:rPr>
              <a:t>77</a:t>
            </a:r>
            <a:endParaRPr kumimoji="0" lang="el-GR" sz="11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ew\Desktop\Διδακτορικό από Γραμέλη\ΔΙΔΑΚΤΟΡΙΚΟ ΤΑ ΠΑΝΤΑ\ΠΑΡΑΔΟΤΕΑ ΔΙΔΑΚΤΟΡΙΚΟΥ\ΕΙΚΟΝΕΣ\εικόνα 410.jpg"/>
          <p:cNvPicPr>
            <a:picLocks noGrp="1" noChangeAspect="1" noChangeArrowheads="1"/>
          </p:cNvPicPr>
          <p:nvPr>
            <p:ph idx="1"/>
          </p:nvPr>
        </p:nvPicPr>
        <p:blipFill>
          <a:blip r:embed="rId2"/>
          <a:srcRect/>
          <a:stretch>
            <a:fillRect/>
          </a:stretch>
        </p:blipFill>
        <p:spPr bwMode="auto">
          <a:xfrm>
            <a:off x="357158" y="0"/>
            <a:ext cx="8480731" cy="6550838"/>
          </a:xfrm>
          <a:prstGeom prst="rect">
            <a:avLst/>
          </a:prstGeom>
          <a:noFill/>
        </p:spPr>
      </p:pic>
      <p:sp>
        <p:nvSpPr>
          <p:cNvPr id="3" name="1 - Τίτλος"/>
          <p:cNvSpPr txBox="1">
            <a:spLocks/>
          </p:cNvSpPr>
          <p:nvPr/>
        </p:nvSpPr>
        <p:spPr>
          <a:xfrm>
            <a:off x="2357422" y="6572248"/>
            <a:ext cx="3857620" cy="285752"/>
          </a:xfrm>
          <a:prstGeom prst="rect">
            <a:avLst/>
          </a:prstGeom>
        </p:spPr>
        <p:txBody>
          <a:bodyPr vert="horz" lIns="91440" tIns="45720" rIns="91440" bIns="45720" rtlCol="0" anchor="ctr">
            <a:normAutofit fontScale="97500"/>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100" b="0" i="0" u="none" strike="noStrike" kern="1200" cap="none" spc="0" normalizeH="0" baseline="0" noProof="0" dirty="0" smtClean="0">
                <a:ln>
                  <a:noFill/>
                </a:ln>
                <a:solidFill>
                  <a:schemeClr val="tx1"/>
                </a:solidFill>
                <a:effectLst/>
                <a:uLnTx/>
                <a:uFillTx/>
                <a:latin typeface="+mj-lt"/>
                <a:ea typeface="+mj-ea"/>
                <a:cs typeface="+mj-cs"/>
              </a:rPr>
              <a:t>Αρκάς, </a:t>
            </a:r>
            <a:r>
              <a:rPr kumimoji="0" lang="el-GR" sz="1100" b="0" i="1" u="none" strike="noStrike" kern="1200" cap="none" spc="0" normalizeH="0" baseline="0" noProof="0" dirty="0" smtClean="0">
                <a:ln>
                  <a:noFill/>
                </a:ln>
                <a:solidFill>
                  <a:schemeClr val="tx1"/>
                </a:solidFill>
                <a:effectLst/>
                <a:uLnTx/>
                <a:uFillTx/>
                <a:latin typeface="+mj-lt"/>
                <a:ea typeface="+mj-ea"/>
                <a:cs typeface="+mj-cs"/>
              </a:rPr>
              <a:t>Λουκρητία η Διαχ</a:t>
            </a:r>
            <a:r>
              <a:rPr kumimoji="0" lang="el-GR" sz="1100" b="0" i="0" u="none" strike="noStrike" kern="1200" cap="none" spc="0" normalizeH="0" baseline="0" noProof="0" dirty="0" smtClean="0">
                <a:ln>
                  <a:noFill/>
                </a:ln>
                <a:solidFill>
                  <a:schemeClr val="tx1"/>
                </a:solidFill>
                <a:effectLst/>
                <a:uLnTx/>
                <a:uFillTx/>
                <a:latin typeface="+mj-lt"/>
                <a:ea typeface="+mj-ea"/>
                <a:cs typeface="+mj-cs"/>
              </a:rPr>
              <a:t>ρονική, 2015</a:t>
            </a:r>
            <a:endParaRPr kumimoji="0" lang="el-GR" sz="11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8194" name="Picture 2" descr="C:\Users\New\Desktop\Διδακτορικό από Γραμέλη\ΔΙΔΑΚΤΟΡΙΚΟ ΤΑ ΠΑΝΤΑ\ΠΑΡΑΔΟΤΕΑ ΔΙΔΑΚΤΟΡΙΚΟΥ\ΕΙΚΟΝΕΣ\εικόνα 461.jpg"/>
          <p:cNvPicPr>
            <a:picLocks noGrp="1" noChangeAspect="1" noChangeArrowheads="1"/>
          </p:cNvPicPr>
          <p:nvPr>
            <p:ph idx="1"/>
          </p:nvPr>
        </p:nvPicPr>
        <p:blipFill>
          <a:blip r:embed="rId2"/>
          <a:srcRect/>
          <a:stretch>
            <a:fillRect/>
          </a:stretch>
        </p:blipFill>
        <p:spPr bwMode="auto">
          <a:xfrm>
            <a:off x="357158" y="0"/>
            <a:ext cx="8358214" cy="6454265"/>
          </a:xfrm>
          <a:prstGeom prst="rect">
            <a:avLst/>
          </a:prstGeom>
          <a:noFill/>
        </p:spPr>
      </p:pic>
      <p:sp>
        <p:nvSpPr>
          <p:cNvPr id="4" name="1 - Τίτλος"/>
          <p:cNvSpPr txBox="1">
            <a:spLocks/>
          </p:cNvSpPr>
          <p:nvPr/>
        </p:nvSpPr>
        <p:spPr>
          <a:xfrm>
            <a:off x="2643174" y="6572248"/>
            <a:ext cx="3857620" cy="285752"/>
          </a:xfrm>
          <a:prstGeom prst="rect">
            <a:avLst/>
          </a:prstGeom>
        </p:spPr>
        <p:txBody>
          <a:bodyPr vert="horz" lIns="91440" tIns="45720" rIns="91440" bIns="45720" rtlCol="0" anchor="ctr">
            <a:normAutofit fontScale="97500"/>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j-lt"/>
                <a:ea typeface="+mj-ea"/>
                <a:cs typeface="+mj-cs"/>
              </a:rPr>
              <a:t>Matt Groening, </a:t>
            </a:r>
            <a:r>
              <a:rPr kumimoji="0" lang="en-US" sz="1100" b="0" i="1" u="none" strike="noStrike" kern="1200" cap="none" spc="0" normalizeH="0" baseline="0" noProof="0" dirty="0" smtClean="0">
                <a:ln>
                  <a:noFill/>
                </a:ln>
                <a:solidFill>
                  <a:schemeClr val="tx1"/>
                </a:solidFill>
                <a:effectLst/>
                <a:uLnTx/>
                <a:uFillTx/>
                <a:latin typeface="+mj-lt"/>
                <a:ea typeface="+mj-ea"/>
                <a:cs typeface="+mj-cs"/>
              </a:rPr>
              <a:t>The Simpsons</a:t>
            </a:r>
            <a:r>
              <a:rPr kumimoji="0" lang="el-GR" sz="1100" b="0" i="0" u="none" strike="noStrike" kern="1200" cap="none" spc="0" normalizeH="0" noProof="0" dirty="0" smtClean="0">
                <a:ln>
                  <a:noFill/>
                </a:ln>
                <a:solidFill>
                  <a:schemeClr val="tx1"/>
                </a:solidFill>
                <a:effectLst/>
                <a:uLnTx/>
                <a:uFillTx/>
                <a:latin typeface="+mj-lt"/>
                <a:ea typeface="+mj-ea"/>
                <a:cs typeface="+mj-cs"/>
              </a:rPr>
              <a:t>, </a:t>
            </a:r>
            <a:r>
              <a:rPr kumimoji="0" lang="el-GR" sz="1100" b="0" i="0" u="none" strike="noStrike" kern="1200" cap="none" spc="0" normalizeH="0" baseline="0" noProof="0" dirty="0" smtClean="0">
                <a:ln>
                  <a:noFill/>
                </a:ln>
                <a:solidFill>
                  <a:schemeClr val="tx1"/>
                </a:solidFill>
                <a:effectLst/>
                <a:uLnTx/>
                <a:uFillTx/>
                <a:latin typeface="+mj-lt"/>
                <a:ea typeface="+mj-ea"/>
                <a:cs typeface="+mj-cs"/>
              </a:rPr>
              <a:t>19</a:t>
            </a:r>
            <a:r>
              <a:rPr kumimoji="0" lang="en-US" sz="1100" b="0" i="0" u="none" strike="noStrike" kern="1200" cap="none" spc="0" normalizeH="0" baseline="0" noProof="0" dirty="0" smtClean="0">
                <a:ln>
                  <a:noFill/>
                </a:ln>
                <a:solidFill>
                  <a:schemeClr val="tx1"/>
                </a:solidFill>
                <a:effectLst/>
                <a:uLnTx/>
                <a:uFillTx/>
                <a:latin typeface="+mj-lt"/>
                <a:ea typeface="+mj-ea"/>
                <a:cs typeface="+mj-cs"/>
              </a:rPr>
              <a:t>90</a:t>
            </a:r>
            <a:endParaRPr kumimoji="0" lang="el-GR" sz="11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ew\Desktop\Διδακτορικό από Γραμέλη\ΔΙΔΑΚΤΟΡΙΚΟ ΤΑ ΠΑΝΤΑ\ΠΑΡΑΔΟΤΕΑ ΔΙΔΑΚΤΟΡΙΚΟΥ\ΕΙΚΟΝΕΣ\εικόνα 471.jpg"/>
          <p:cNvPicPr>
            <a:picLocks noGrp="1" noChangeAspect="1" noChangeArrowheads="1"/>
          </p:cNvPicPr>
          <p:nvPr>
            <p:ph idx="1"/>
          </p:nvPr>
        </p:nvPicPr>
        <p:blipFill>
          <a:blip r:embed="rId2"/>
          <a:srcRect/>
          <a:stretch>
            <a:fillRect/>
          </a:stretch>
        </p:blipFill>
        <p:spPr bwMode="auto">
          <a:xfrm>
            <a:off x="785786" y="0"/>
            <a:ext cx="7572396" cy="6278906"/>
          </a:xfrm>
          <a:prstGeom prst="rect">
            <a:avLst/>
          </a:prstGeom>
          <a:noFill/>
        </p:spPr>
      </p:pic>
      <p:sp>
        <p:nvSpPr>
          <p:cNvPr id="3" name="1 - Τίτλος"/>
          <p:cNvSpPr txBox="1">
            <a:spLocks/>
          </p:cNvSpPr>
          <p:nvPr/>
        </p:nvSpPr>
        <p:spPr>
          <a:xfrm>
            <a:off x="2500298" y="6572248"/>
            <a:ext cx="3857620" cy="285752"/>
          </a:xfrm>
          <a:prstGeom prst="rect">
            <a:avLst/>
          </a:prstGeom>
        </p:spPr>
        <p:txBody>
          <a:bodyPr vert="horz" lIns="91440" tIns="45720" rIns="91440" bIns="45720" rtlCol="0" anchor="ctr">
            <a:normAutofit fontScale="97500"/>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100" b="0" i="0" u="none" strike="noStrike" kern="1200" cap="none" spc="0" normalizeH="0" baseline="0" noProof="0" dirty="0" smtClean="0">
                <a:ln>
                  <a:noFill/>
                </a:ln>
                <a:solidFill>
                  <a:schemeClr val="tx1"/>
                </a:solidFill>
                <a:effectLst/>
                <a:uLnTx/>
                <a:uFillTx/>
                <a:latin typeface="+mj-lt"/>
                <a:ea typeface="+mj-ea"/>
                <a:cs typeface="+mj-cs"/>
              </a:rPr>
              <a:t>Δήμος </a:t>
            </a:r>
            <a:r>
              <a:rPr kumimoji="0" lang="el-GR" sz="1100" b="0" i="0" u="none" strike="noStrike" kern="1200" cap="none" spc="0" normalizeH="0" baseline="0" noProof="0" dirty="0" err="1" smtClean="0">
                <a:ln>
                  <a:noFill/>
                </a:ln>
                <a:solidFill>
                  <a:schemeClr val="tx1"/>
                </a:solidFill>
                <a:effectLst/>
                <a:uLnTx/>
                <a:uFillTx/>
                <a:latin typeface="+mj-lt"/>
                <a:ea typeface="+mj-ea"/>
                <a:cs typeface="+mj-cs"/>
              </a:rPr>
              <a:t>Σκουλάκης</a:t>
            </a:r>
            <a:r>
              <a:rPr kumimoji="0" lang="el-GR" sz="11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1100" b="0" i="1" u="none" strike="noStrike" kern="1200" cap="none" spc="0" normalizeH="0" baseline="0" noProof="0" dirty="0" smtClean="0">
                <a:ln>
                  <a:noFill/>
                </a:ln>
                <a:solidFill>
                  <a:schemeClr val="tx1"/>
                </a:solidFill>
                <a:effectLst/>
                <a:uLnTx/>
                <a:uFillTx/>
                <a:latin typeface="+mj-lt"/>
                <a:ea typeface="+mj-ea"/>
                <a:cs typeface="+mj-cs"/>
              </a:rPr>
              <a:t>Μετά το Πρόγευμα στη Χλόη</a:t>
            </a:r>
            <a:r>
              <a:rPr kumimoji="0" lang="el-GR" sz="1100" b="0" i="0" u="none" strike="noStrike" kern="1200" cap="none" spc="0" normalizeH="0" baseline="0" noProof="0" dirty="0" smtClean="0">
                <a:ln>
                  <a:noFill/>
                </a:ln>
                <a:solidFill>
                  <a:schemeClr val="tx1"/>
                </a:solidFill>
                <a:effectLst/>
                <a:uLnTx/>
                <a:uFillTx/>
                <a:latin typeface="+mj-lt"/>
                <a:ea typeface="+mj-ea"/>
                <a:cs typeface="+mj-cs"/>
              </a:rPr>
              <a:t>, 2008</a:t>
            </a:r>
            <a:endParaRPr kumimoji="0" lang="el-GR" sz="11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ew\Desktop\Διδακτορικό από Γραμέλη\ΔΙΔΑΚΤΟΡΙΚΟ ΤΑ ΠΑΝΤΑ\ΠΑΡΑΔΟΤΕΑ ΔΙΔΑΚΤΟΡΙΚΟΥ\ΕΙΚΟΝΕΣ\εικόνα 479.jpg"/>
          <p:cNvPicPr>
            <a:picLocks noGrp="1" noChangeAspect="1" noChangeArrowheads="1"/>
          </p:cNvPicPr>
          <p:nvPr>
            <p:ph idx="1"/>
          </p:nvPr>
        </p:nvPicPr>
        <p:blipFill>
          <a:blip r:embed="rId2"/>
          <a:srcRect/>
          <a:stretch>
            <a:fillRect/>
          </a:stretch>
        </p:blipFill>
        <p:spPr bwMode="auto">
          <a:xfrm>
            <a:off x="38173" y="391114"/>
            <a:ext cx="9105827" cy="4889387"/>
          </a:xfrm>
          <a:prstGeom prst="rect">
            <a:avLst/>
          </a:prstGeom>
          <a:noFill/>
        </p:spPr>
      </p:pic>
      <p:sp>
        <p:nvSpPr>
          <p:cNvPr id="3" name="1 - Τίτλος"/>
          <p:cNvSpPr txBox="1">
            <a:spLocks/>
          </p:cNvSpPr>
          <p:nvPr/>
        </p:nvSpPr>
        <p:spPr>
          <a:xfrm>
            <a:off x="2643174" y="6357958"/>
            <a:ext cx="3857620" cy="285752"/>
          </a:xfrm>
          <a:prstGeom prst="rect">
            <a:avLst/>
          </a:prstGeom>
        </p:spPr>
        <p:txBody>
          <a:bodyPr vert="horz" lIns="91440" tIns="45720" rIns="91440" bIns="45720" rtlCol="0" anchor="ctr">
            <a:normAutofit fontScale="97500"/>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1100" dirty="0" smtClean="0">
                <a:latin typeface="+mj-lt"/>
                <a:ea typeface="+mj-ea"/>
                <a:cs typeface="+mj-cs"/>
              </a:rPr>
              <a:t>Δημήτρης Χατζόπουλος, </a:t>
            </a:r>
            <a:r>
              <a:rPr lang="el-GR" sz="1100" i="1" dirty="0" smtClean="0">
                <a:latin typeface="+mj-lt"/>
                <a:ea typeface="+mj-ea"/>
                <a:cs typeface="+mj-cs"/>
              </a:rPr>
              <a:t>Η </a:t>
            </a:r>
            <a:r>
              <a:rPr lang="el-GR" sz="1100" i="1" dirty="0" err="1" smtClean="0">
                <a:latin typeface="+mj-lt"/>
                <a:ea typeface="+mj-ea"/>
                <a:cs typeface="+mj-cs"/>
              </a:rPr>
              <a:t>Πάππισα</a:t>
            </a:r>
            <a:r>
              <a:rPr lang="el-GR" sz="1100" i="1" dirty="0" smtClean="0">
                <a:latin typeface="+mj-lt"/>
                <a:ea typeface="+mj-ea"/>
                <a:cs typeface="+mj-cs"/>
              </a:rPr>
              <a:t> Ιωάννα</a:t>
            </a:r>
            <a:r>
              <a:rPr lang="el-GR" sz="1100" dirty="0" smtClean="0">
                <a:latin typeface="+mj-lt"/>
                <a:ea typeface="+mj-ea"/>
                <a:cs typeface="+mj-cs"/>
              </a:rPr>
              <a:t>, 2018</a:t>
            </a:r>
            <a:endParaRPr kumimoji="0" lang="el-GR" sz="11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ew\Desktop\Διδακτορικό από Γραμέλη\ΔΙΔΑΚΤΟΡΙΚΟ ΤΑ ΠΑΝΤΑ\ΠΑΡΑΔΟΤΕΑ ΔΙΔΑΚΤΟΡΙΚΟΥ\ΕΙΚΟΝΕΣ\εικόνα 581.jpg"/>
          <p:cNvPicPr>
            <a:picLocks noGrp="1" noChangeAspect="1" noChangeArrowheads="1"/>
          </p:cNvPicPr>
          <p:nvPr>
            <p:ph idx="1"/>
          </p:nvPr>
        </p:nvPicPr>
        <p:blipFill>
          <a:blip r:embed="rId2" cstate="print"/>
          <a:srcRect/>
          <a:stretch>
            <a:fillRect/>
          </a:stretch>
        </p:blipFill>
        <p:spPr bwMode="auto">
          <a:xfrm>
            <a:off x="1785918" y="0"/>
            <a:ext cx="4469572" cy="6858000"/>
          </a:xfrm>
          <a:prstGeom prst="rect">
            <a:avLst/>
          </a:prstGeom>
          <a:noFill/>
        </p:spPr>
      </p:pic>
      <p:sp>
        <p:nvSpPr>
          <p:cNvPr id="5" name="1 - Τίτλος"/>
          <p:cNvSpPr txBox="1">
            <a:spLocks/>
          </p:cNvSpPr>
          <p:nvPr/>
        </p:nvSpPr>
        <p:spPr>
          <a:xfrm>
            <a:off x="6215074" y="2928934"/>
            <a:ext cx="2928926" cy="500066"/>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j-lt"/>
                <a:ea typeface="+mj-ea"/>
                <a:cs typeface="+mj-cs"/>
              </a:rPr>
              <a:t>Rick</a:t>
            </a:r>
            <a:r>
              <a:rPr kumimoji="0" lang="en-US" sz="1100" b="0" i="0" u="none" strike="noStrike" kern="1200" cap="none" spc="0" normalizeH="0" noProof="0" dirty="0" smtClean="0">
                <a:ln>
                  <a:noFill/>
                </a:ln>
                <a:solidFill>
                  <a:schemeClr val="tx1"/>
                </a:solidFill>
                <a:effectLst/>
                <a:uLnTx/>
                <a:uFillTx/>
                <a:latin typeface="+mj-lt"/>
                <a:ea typeface="+mj-ea"/>
                <a:cs typeface="+mj-cs"/>
              </a:rPr>
              <a:t> </a:t>
            </a:r>
            <a:r>
              <a:rPr kumimoji="0" lang="en-US" sz="1100" b="0" i="0" u="none" strike="noStrike" kern="1200" cap="none" spc="0" normalizeH="0" noProof="0" dirty="0" err="1" smtClean="0">
                <a:ln>
                  <a:noFill/>
                </a:ln>
                <a:solidFill>
                  <a:schemeClr val="tx1"/>
                </a:solidFill>
                <a:effectLst/>
                <a:uLnTx/>
                <a:uFillTx/>
                <a:latin typeface="+mj-lt"/>
                <a:ea typeface="+mj-ea"/>
                <a:cs typeface="+mj-cs"/>
              </a:rPr>
              <a:t>Veitch</a:t>
            </a:r>
            <a:r>
              <a:rPr kumimoji="0" lang="en-US" sz="1100" b="0" i="0" u="none" strike="noStrike" kern="1200" cap="none" spc="0" normalizeH="0" noProof="0" dirty="0" smtClean="0">
                <a:ln>
                  <a:noFill/>
                </a:ln>
                <a:solidFill>
                  <a:schemeClr val="tx1"/>
                </a:solidFill>
                <a:effectLst/>
                <a:uLnTx/>
                <a:uFillTx/>
                <a:latin typeface="+mj-lt"/>
                <a:ea typeface="+mj-ea"/>
                <a:cs typeface="+mj-cs"/>
              </a:rPr>
              <a:t>, Gary Erskine,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0" i="1" u="none" strike="noStrike" kern="1200" cap="none" spc="0" normalizeH="0" noProof="0" dirty="0" smtClean="0">
                <a:ln>
                  <a:noFill/>
                </a:ln>
                <a:solidFill>
                  <a:schemeClr val="tx1"/>
                </a:solidFill>
                <a:effectLst/>
                <a:uLnTx/>
                <a:uFillTx/>
                <a:latin typeface="+mj-lt"/>
                <a:ea typeface="+mj-ea"/>
                <a:cs typeface="+mj-cs"/>
              </a:rPr>
              <a:t>Army @ Love – The Art of War </a:t>
            </a:r>
            <a:r>
              <a:rPr kumimoji="0" lang="en-US" sz="1100" b="0" i="0" u="none" strike="noStrike" kern="1200" cap="none" spc="0" normalizeH="0" noProof="0" dirty="0" smtClean="0">
                <a:ln>
                  <a:noFill/>
                </a:ln>
                <a:solidFill>
                  <a:schemeClr val="tx1"/>
                </a:solidFill>
                <a:effectLst/>
                <a:uLnTx/>
                <a:uFillTx/>
                <a:latin typeface="+mj-lt"/>
                <a:ea typeface="+mj-ea"/>
                <a:cs typeface="+mj-cs"/>
              </a:rPr>
              <a:t>#3, 2008</a:t>
            </a:r>
            <a:endParaRPr kumimoji="0" lang="el-GR" sz="11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ew\Desktop\Διδακτορικό από Γραμέλη\ΔΙΔΑΚΤΟΡΙΚΟ ΤΑ ΠΑΝΤΑ\ΠΑΡΑΔΟΤΕΑ ΔΙΔΑΚΤΟΡΙΚΟΥ\ΕΙΚΟΝΕΣ\εικόνα 791.jpg"/>
          <p:cNvPicPr>
            <a:picLocks noGrp="1" noChangeAspect="1" noChangeArrowheads="1"/>
          </p:cNvPicPr>
          <p:nvPr>
            <p:ph idx="1"/>
          </p:nvPr>
        </p:nvPicPr>
        <p:blipFill>
          <a:blip r:embed="rId2" cstate="print"/>
          <a:srcRect/>
          <a:stretch>
            <a:fillRect/>
          </a:stretch>
        </p:blipFill>
        <p:spPr bwMode="auto">
          <a:xfrm>
            <a:off x="714348" y="0"/>
            <a:ext cx="8143900" cy="6495965"/>
          </a:xfrm>
          <a:prstGeom prst="rect">
            <a:avLst/>
          </a:prstGeom>
          <a:noFill/>
        </p:spPr>
      </p:pic>
      <p:sp>
        <p:nvSpPr>
          <p:cNvPr id="3" name="1 - Τίτλος"/>
          <p:cNvSpPr txBox="1">
            <a:spLocks/>
          </p:cNvSpPr>
          <p:nvPr/>
        </p:nvSpPr>
        <p:spPr>
          <a:xfrm>
            <a:off x="2643174" y="6572248"/>
            <a:ext cx="3857620" cy="285752"/>
          </a:xfrm>
          <a:prstGeom prst="rect">
            <a:avLst/>
          </a:prstGeom>
        </p:spPr>
        <p:txBody>
          <a:bodyPr vert="horz" lIns="91440" tIns="45720" rIns="91440" bIns="45720" rtlCol="0" anchor="ctr">
            <a:normAutofit fontScale="97500"/>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j-lt"/>
                <a:ea typeface="+mj-ea"/>
                <a:cs typeface="+mj-cs"/>
              </a:rPr>
              <a:t>Ron English,</a:t>
            </a:r>
            <a:r>
              <a:rPr kumimoji="0" lang="en-US" sz="1100" b="0" i="0" u="none" strike="noStrike" kern="1200" cap="none" spc="0" normalizeH="0" noProof="0" dirty="0" smtClean="0">
                <a:ln>
                  <a:noFill/>
                </a:ln>
                <a:solidFill>
                  <a:schemeClr val="tx1"/>
                </a:solidFill>
                <a:effectLst/>
                <a:uLnTx/>
                <a:uFillTx/>
                <a:latin typeface="+mj-lt"/>
                <a:ea typeface="+mj-ea"/>
                <a:cs typeface="+mj-cs"/>
              </a:rPr>
              <a:t> </a:t>
            </a:r>
            <a:r>
              <a:rPr kumimoji="0" lang="en-US" sz="1100" b="0" i="1" u="none" strike="noStrike" kern="1200" cap="none" spc="0" normalizeH="0" noProof="0" dirty="0" smtClean="0">
                <a:ln>
                  <a:noFill/>
                </a:ln>
                <a:solidFill>
                  <a:schemeClr val="tx1"/>
                </a:solidFill>
                <a:effectLst/>
                <a:uLnTx/>
                <a:uFillTx/>
                <a:latin typeface="+mj-lt"/>
                <a:ea typeface="+mj-ea"/>
                <a:cs typeface="+mj-cs"/>
              </a:rPr>
              <a:t>Peanuts on the Grass</a:t>
            </a:r>
            <a:r>
              <a:rPr kumimoji="0" lang="en-US" sz="1100" b="0" i="0" u="none" strike="noStrike" kern="1200" cap="none" spc="0" normalizeH="0" noProof="0" dirty="0" smtClean="0">
                <a:ln>
                  <a:noFill/>
                </a:ln>
                <a:solidFill>
                  <a:schemeClr val="tx1"/>
                </a:solidFill>
                <a:effectLst/>
                <a:uLnTx/>
                <a:uFillTx/>
                <a:latin typeface="+mj-lt"/>
                <a:ea typeface="+mj-ea"/>
                <a:cs typeface="+mj-cs"/>
              </a:rPr>
              <a:t>, 2003</a:t>
            </a:r>
            <a:endParaRPr kumimoji="0" lang="el-GR" sz="11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14356"/>
          </a:xfrm>
        </p:spPr>
        <p:txBody>
          <a:bodyPr>
            <a:normAutofit/>
          </a:bodyPr>
          <a:lstStyle/>
          <a:p>
            <a:r>
              <a:rPr lang="el-GR" sz="4000" dirty="0" smtClean="0"/>
              <a:t>Χρήσιμοι (και συγκεχυμένοι) όροι</a:t>
            </a:r>
            <a:endParaRPr lang="el-GR" sz="4000" dirty="0"/>
          </a:p>
        </p:txBody>
      </p:sp>
      <p:sp>
        <p:nvSpPr>
          <p:cNvPr id="3" name="2 - Θέση περιεχομένου"/>
          <p:cNvSpPr>
            <a:spLocks noGrp="1"/>
          </p:cNvSpPr>
          <p:nvPr>
            <p:ph idx="1"/>
          </p:nvPr>
        </p:nvSpPr>
        <p:spPr>
          <a:xfrm>
            <a:off x="1714480" y="714356"/>
            <a:ext cx="2786050" cy="6143644"/>
          </a:xfrm>
        </p:spPr>
        <p:txBody>
          <a:bodyPr/>
          <a:lstStyle/>
          <a:p>
            <a:pPr marL="0" indent="0">
              <a:spcBef>
                <a:spcPts val="0"/>
              </a:spcBef>
              <a:buNone/>
            </a:pPr>
            <a:r>
              <a:rPr lang="el-GR" sz="1800" dirty="0" smtClean="0"/>
              <a:t>Ιδιοποίηση </a:t>
            </a:r>
          </a:p>
          <a:p>
            <a:pPr marL="0" indent="0">
              <a:spcBef>
                <a:spcPts val="0"/>
              </a:spcBef>
              <a:buNone/>
            </a:pPr>
            <a:r>
              <a:rPr lang="el-GR" sz="1800" dirty="0" smtClean="0"/>
              <a:t>Οικειοποίηση  </a:t>
            </a:r>
          </a:p>
          <a:p>
            <a:pPr marL="0" indent="0">
              <a:spcBef>
                <a:spcPts val="0"/>
              </a:spcBef>
              <a:buNone/>
            </a:pPr>
            <a:r>
              <a:rPr lang="el-GR" sz="1800" dirty="0" smtClean="0"/>
              <a:t>Ειρωνεία</a:t>
            </a:r>
          </a:p>
          <a:p>
            <a:pPr marL="0" indent="0">
              <a:spcBef>
                <a:spcPts val="0"/>
              </a:spcBef>
              <a:buNone/>
            </a:pPr>
            <a:r>
              <a:rPr lang="el-GR" sz="1800" dirty="0" smtClean="0"/>
              <a:t>Παρωδία</a:t>
            </a:r>
          </a:p>
          <a:p>
            <a:pPr marL="0" indent="0">
              <a:spcBef>
                <a:spcPts val="0"/>
              </a:spcBef>
              <a:buNone/>
            </a:pPr>
            <a:r>
              <a:rPr lang="el-GR" sz="1800" dirty="0" err="1" smtClean="0"/>
              <a:t>Παστίς</a:t>
            </a:r>
            <a:endParaRPr lang="el-GR" sz="1800" dirty="0" smtClean="0"/>
          </a:p>
          <a:p>
            <a:pPr marL="0" indent="0">
              <a:spcBef>
                <a:spcPts val="0"/>
              </a:spcBef>
              <a:buNone/>
            </a:pPr>
            <a:r>
              <a:rPr lang="el-GR" sz="1800" dirty="0" smtClean="0"/>
              <a:t>Κολάζ</a:t>
            </a:r>
          </a:p>
          <a:p>
            <a:pPr marL="0" indent="0">
              <a:spcBef>
                <a:spcPts val="0"/>
              </a:spcBef>
              <a:buNone/>
            </a:pPr>
            <a:r>
              <a:rPr lang="el-GR" sz="1800" dirty="0" err="1" smtClean="0"/>
              <a:t>Σπουφ</a:t>
            </a:r>
            <a:endParaRPr lang="el-GR" sz="1800" dirty="0" smtClean="0"/>
          </a:p>
          <a:p>
            <a:pPr marL="0" indent="0">
              <a:spcBef>
                <a:spcPts val="0"/>
              </a:spcBef>
              <a:buNone/>
            </a:pPr>
            <a:r>
              <a:rPr lang="el-GR" sz="1800" dirty="0" err="1" smtClean="0"/>
              <a:t>Τράβεστι</a:t>
            </a:r>
            <a:endParaRPr lang="el-GR" sz="1800" dirty="0" smtClean="0"/>
          </a:p>
          <a:p>
            <a:pPr marL="0" indent="0">
              <a:spcBef>
                <a:spcPts val="0"/>
              </a:spcBef>
              <a:buNone/>
            </a:pPr>
            <a:r>
              <a:rPr lang="el-GR" sz="1800" dirty="0" smtClean="0"/>
              <a:t>Γενεαλογία</a:t>
            </a:r>
          </a:p>
          <a:p>
            <a:pPr marL="0" indent="0">
              <a:spcBef>
                <a:spcPts val="0"/>
              </a:spcBef>
              <a:buNone/>
            </a:pPr>
            <a:r>
              <a:rPr lang="el-GR" sz="1800" dirty="0" smtClean="0"/>
              <a:t>Φόρος τιμής</a:t>
            </a:r>
          </a:p>
          <a:p>
            <a:pPr marL="0" indent="0">
              <a:spcBef>
                <a:spcPts val="0"/>
              </a:spcBef>
              <a:buNone/>
            </a:pPr>
            <a:r>
              <a:rPr lang="el-GR" sz="1800" dirty="0" smtClean="0"/>
              <a:t>Απόδοση ευσήμων</a:t>
            </a:r>
          </a:p>
          <a:p>
            <a:pPr marL="0" indent="0">
              <a:spcBef>
                <a:spcPts val="0"/>
              </a:spcBef>
              <a:buNone/>
            </a:pPr>
            <a:r>
              <a:rPr lang="el-GR" sz="1800" dirty="0" smtClean="0"/>
              <a:t>Εκλεκτική συγγένεια</a:t>
            </a:r>
          </a:p>
          <a:p>
            <a:pPr marL="0" indent="0">
              <a:spcBef>
                <a:spcPts val="0"/>
              </a:spcBef>
              <a:buNone/>
            </a:pPr>
            <a:r>
              <a:rPr lang="el-GR" sz="1800" dirty="0" smtClean="0"/>
              <a:t>Λογοκλοπή</a:t>
            </a:r>
          </a:p>
          <a:p>
            <a:pPr marL="0" indent="0">
              <a:spcBef>
                <a:spcPts val="0"/>
              </a:spcBef>
              <a:buNone/>
            </a:pPr>
            <a:r>
              <a:rPr lang="el-GR" sz="1800" dirty="0" smtClean="0"/>
              <a:t>Παράθεμα</a:t>
            </a:r>
          </a:p>
          <a:p>
            <a:pPr marL="0" indent="0">
              <a:spcBef>
                <a:spcPts val="0"/>
              </a:spcBef>
              <a:buNone/>
            </a:pPr>
            <a:r>
              <a:rPr lang="el-GR" sz="1800" dirty="0" smtClean="0"/>
              <a:t>Αναφορά</a:t>
            </a:r>
          </a:p>
          <a:p>
            <a:pPr marL="0" indent="0">
              <a:spcBef>
                <a:spcPts val="0"/>
              </a:spcBef>
              <a:buNone/>
            </a:pPr>
            <a:r>
              <a:rPr lang="el-GR" sz="1800" dirty="0" smtClean="0"/>
              <a:t>Μίμηση</a:t>
            </a:r>
          </a:p>
          <a:p>
            <a:pPr marL="0" indent="0">
              <a:spcBef>
                <a:spcPts val="0"/>
              </a:spcBef>
              <a:buNone/>
            </a:pPr>
            <a:r>
              <a:rPr lang="el-GR" sz="1800" dirty="0" smtClean="0"/>
              <a:t>Απομίμηση</a:t>
            </a:r>
          </a:p>
          <a:p>
            <a:pPr marL="0" indent="0">
              <a:spcBef>
                <a:spcPts val="0"/>
              </a:spcBef>
              <a:buNone/>
            </a:pPr>
            <a:r>
              <a:rPr lang="el-GR" sz="1800" dirty="0" smtClean="0"/>
              <a:t>Αντιγραφή</a:t>
            </a:r>
          </a:p>
          <a:p>
            <a:pPr marL="0" indent="0">
              <a:spcBef>
                <a:spcPts val="0"/>
              </a:spcBef>
              <a:buNone/>
            </a:pPr>
            <a:r>
              <a:rPr lang="el-GR" sz="1800" dirty="0" smtClean="0"/>
              <a:t>Εκδοχή</a:t>
            </a:r>
          </a:p>
          <a:p>
            <a:pPr marL="0" indent="0">
              <a:spcBef>
                <a:spcPts val="0"/>
              </a:spcBef>
              <a:buNone/>
            </a:pPr>
            <a:r>
              <a:rPr lang="el-GR" sz="1800" dirty="0" smtClean="0"/>
              <a:t>Προσαρμογή</a:t>
            </a:r>
          </a:p>
          <a:p>
            <a:pPr marL="0" indent="0">
              <a:spcBef>
                <a:spcPts val="0"/>
              </a:spcBef>
              <a:buNone/>
            </a:pPr>
            <a:r>
              <a:rPr lang="el-GR" sz="1800" dirty="0" err="1" smtClean="0"/>
              <a:t>Αναστοχασμός</a:t>
            </a:r>
            <a:endParaRPr lang="el-GR" sz="1800" dirty="0" smtClean="0"/>
          </a:p>
          <a:p>
            <a:pPr marL="0" indent="0">
              <a:spcBef>
                <a:spcPts val="0"/>
              </a:spcBef>
              <a:buNone/>
            </a:pPr>
            <a:r>
              <a:rPr lang="el-GR" sz="1800" dirty="0" smtClean="0"/>
              <a:t>Μετάπλαση</a:t>
            </a:r>
          </a:p>
          <a:p>
            <a:pPr marL="0" indent="0">
              <a:spcBef>
                <a:spcPts val="0"/>
              </a:spcBef>
              <a:buNone/>
            </a:pPr>
            <a:endParaRPr lang="el-GR" sz="1800" dirty="0" smtClean="0"/>
          </a:p>
          <a:p>
            <a:pPr marL="0" indent="0">
              <a:spcBef>
                <a:spcPts val="0"/>
              </a:spcBef>
              <a:buNone/>
            </a:pPr>
            <a:endParaRPr lang="el-GR" sz="1600" dirty="0" smtClean="0"/>
          </a:p>
          <a:p>
            <a:pPr marL="0" indent="0">
              <a:spcBef>
                <a:spcPts val="0"/>
              </a:spcBef>
              <a:buNone/>
            </a:pPr>
            <a:endParaRPr lang="el-GR" sz="1600" dirty="0" smtClean="0"/>
          </a:p>
        </p:txBody>
      </p:sp>
      <p:sp>
        <p:nvSpPr>
          <p:cNvPr id="4" name="2 - Θέση περιεχομένου"/>
          <p:cNvSpPr txBox="1">
            <a:spLocks/>
          </p:cNvSpPr>
          <p:nvPr/>
        </p:nvSpPr>
        <p:spPr>
          <a:xfrm>
            <a:off x="4857752" y="714356"/>
            <a:ext cx="2786050" cy="6143644"/>
          </a:xfrm>
          <a:prstGeom prst="rect">
            <a:avLst/>
          </a:prstGeom>
        </p:spPr>
        <p:txBody>
          <a:bodyPr vert="horz" lIns="91440" tIns="45720" rIns="91440" bIns="45720" rtlCol="0">
            <a:normAutofit/>
          </a:bodyPr>
          <a:lstStyle/>
          <a:p>
            <a:r>
              <a:rPr lang="el-GR" dirty="0" smtClean="0"/>
              <a:t>Διασκευή</a:t>
            </a:r>
          </a:p>
          <a:p>
            <a:r>
              <a:rPr lang="el-GR" dirty="0" smtClean="0"/>
              <a:t>Επιρροή</a:t>
            </a:r>
          </a:p>
          <a:p>
            <a:r>
              <a:rPr lang="el-GR" dirty="0" smtClean="0"/>
              <a:t>Επίδραση</a:t>
            </a:r>
          </a:p>
          <a:p>
            <a:r>
              <a:rPr lang="el-GR" dirty="0" smtClean="0"/>
              <a:t>Έμπνευση</a:t>
            </a:r>
          </a:p>
          <a:p>
            <a:r>
              <a:rPr kumimoji="0" lang="el-GR" b="0" i="0" u="none" strike="noStrike" kern="1200" cap="none" spc="0" normalizeH="0" baseline="0" noProof="0" dirty="0" smtClean="0">
                <a:ln>
                  <a:noFill/>
                </a:ln>
                <a:solidFill>
                  <a:schemeClr val="tx1"/>
                </a:solidFill>
                <a:effectLst/>
                <a:uLnTx/>
                <a:uFillTx/>
                <a:latin typeface="+mn-lt"/>
                <a:ea typeface="+mn-ea"/>
                <a:cs typeface="+mn-cs"/>
              </a:rPr>
              <a:t>Τροποποίηση</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l-GR" dirty="0" smtClean="0"/>
              <a:t>Μετουσίωση</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l-GR" b="0" i="0" u="none" strike="noStrike" kern="1200" cap="none" spc="0" normalizeH="0" baseline="0" noProof="0" dirty="0" smtClean="0">
                <a:ln>
                  <a:noFill/>
                </a:ln>
                <a:solidFill>
                  <a:schemeClr val="tx1"/>
                </a:solidFill>
                <a:effectLst/>
                <a:uLnTx/>
                <a:uFillTx/>
                <a:latin typeface="+mn-lt"/>
                <a:ea typeface="+mn-ea"/>
                <a:cs typeface="+mn-cs"/>
              </a:rPr>
              <a:t>Αποκοπή</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l-GR" dirty="0" smtClean="0"/>
              <a:t>Παράφραση</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l-GR" b="0" i="0" u="none" strike="noStrike" kern="1200" cap="none" spc="0" normalizeH="0" baseline="0" noProof="0" dirty="0" smtClean="0">
                <a:ln>
                  <a:noFill/>
                </a:ln>
                <a:solidFill>
                  <a:schemeClr val="tx1"/>
                </a:solidFill>
                <a:effectLst/>
                <a:uLnTx/>
                <a:uFillTx/>
                <a:latin typeface="+mn-lt"/>
                <a:ea typeface="+mn-ea"/>
                <a:cs typeface="+mn-cs"/>
              </a:rPr>
              <a:t>Πρόσληψη</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l-GR" dirty="0" smtClean="0"/>
              <a:t>Ενσωμάτωση</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l-GR" b="0" i="0" u="none" strike="noStrike" kern="1200" cap="none" spc="0" normalizeH="0" baseline="0" noProof="0" dirty="0" smtClean="0">
                <a:ln>
                  <a:noFill/>
                </a:ln>
                <a:solidFill>
                  <a:schemeClr val="tx1"/>
                </a:solidFill>
                <a:effectLst/>
                <a:uLnTx/>
                <a:uFillTx/>
                <a:latin typeface="+mn-lt"/>
                <a:ea typeface="+mn-ea"/>
                <a:cs typeface="+mn-cs"/>
              </a:rPr>
              <a:t>Μετατροπή</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l-GR" dirty="0" smtClean="0"/>
              <a:t>Ανακύκλωση</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l-GR" b="0" i="0" u="none" strike="noStrike" kern="1200" cap="none" spc="0" normalizeH="0" baseline="0" noProof="0" dirty="0" smtClean="0">
                <a:ln>
                  <a:noFill/>
                </a:ln>
                <a:solidFill>
                  <a:schemeClr val="tx1"/>
                </a:solidFill>
                <a:effectLst/>
                <a:uLnTx/>
                <a:uFillTx/>
                <a:latin typeface="+mn-lt"/>
                <a:ea typeface="+mn-ea"/>
                <a:cs typeface="+mn-cs"/>
              </a:rPr>
              <a:t>Μεταποίηση</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l-GR" dirty="0" err="1" smtClean="0"/>
              <a:t>Επανερμηνεία</a:t>
            </a:r>
            <a:endParaRPr lang="el-GR" dirty="0" smtClean="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l-GR" b="0" i="0" u="none" strike="noStrike" kern="1200" cap="none" spc="0" normalizeH="0" baseline="0" noProof="0" dirty="0" err="1" smtClean="0">
                <a:ln>
                  <a:noFill/>
                </a:ln>
                <a:solidFill>
                  <a:schemeClr val="tx1"/>
                </a:solidFill>
                <a:effectLst/>
                <a:uLnTx/>
                <a:uFillTx/>
                <a:latin typeface="+mn-lt"/>
                <a:ea typeface="+mn-ea"/>
                <a:cs typeface="+mn-cs"/>
              </a:rPr>
              <a:t>Αποπλαισίωση</a:t>
            </a:r>
            <a:endParaRPr kumimoji="0" lang="el-GR"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l-GR" dirty="0" err="1" smtClean="0"/>
              <a:t>Αναπλαισίωση</a:t>
            </a:r>
            <a:endParaRPr lang="el-GR" dirty="0" smtClean="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l-GR" b="0" i="0" u="none" strike="noStrike" kern="1200" cap="none" spc="0" normalizeH="0" baseline="0" noProof="0" dirty="0" err="1" smtClean="0">
                <a:ln>
                  <a:noFill/>
                </a:ln>
                <a:solidFill>
                  <a:schemeClr val="tx1"/>
                </a:solidFill>
                <a:effectLst/>
                <a:uLnTx/>
                <a:uFillTx/>
                <a:latin typeface="+mn-lt"/>
                <a:ea typeface="+mn-ea"/>
                <a:cs typeface="+mn-cs"/>
              </a:rPr>
              <a:t>Συγκειμενοποίηση</a:t>
            </a:r>
            <a:endParaRPr kumimoji="0" lang="el-GR" b="0" i="0" u="none" strike="noStrike" kern="1200" cap="none" spc="0" normalizeH="0" baseline="0" noProof="0" dirty="0" smtClean="0">
              <a:ln>
                <a:noFill/>
              </a:ln>
              <a:solidFill>
                <a:schemeClr val="tx1"/>
              </a:solidFill>
              <a:effectLst/>
              <a:uLnTx/>
              <a:uFillTx/>
              <a:latin typeface="+mn-lt"/>
              <a:ea typeface="+mn-ea"/>
              <a:cs typeface="+mn-cs"/>
            </a:endParaRPr>
          </a:p>
          <a:p>
            <a:r>
              <a:rPr lang="el-GR" dirty="0" err="1" smtClean="0"/>
              <a:t>Επανάχρηση</a:t>
            </a:r>
            <a:endParaRPr lang="el-GR" dirty="0" smtClean="0"/>
          </a:p>
          <a:p>
            <a:r>
              <a:rPr lang="el-GR" dirty="0" smtClean="0"/>
              <a:t>Απόχρωση</a:t>
            </a:r>
          </a:p>
          <a:p>
            <a:r>
              <a:rPr lang="el-GR" dirty="0" smtClean="0"/>
              <a:t>Αλυσιδωτή σχέση</a:t>
            </a:r>
          </a:p>
          <a:p>
            <a:r>
              <a:rPr lang="el-GR" dirty="0" err="1" smtClean="0"/>
              <a:t>Επανεπικαιροποίηση</a:t>
            </a:r>
            <a:endParaRPr lang="el-GR" dirty="0" smtClean="0"/>
          </a:p>
          <a:p>
            <a:r>
              <a:rPr lang="el-GR" dirty="0" smtClean="0"/>
              <a:t>Παραπομπή</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l-GR" sz="1600" dirty="0" smtClean="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l-GR" sz="1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14356"/>
          </a:xfrm>
        </p:spPr>
        <p:txBody>
          <a:bodyPr>
            <a:normAutofit fontScale="90000"/>
          </a:bodyPr>
          <a:lstStyle/>
          <a:p>
            <a:r>
              <a:rPr lang="el-GR" dirty="0" smtClean="0"/>
              <a:t>Διακειμενικότητα</a:t>
            </a:r>
            <a:endParaRPr lang="el-GR" dirty="0"/>
          </a:p>
        </p:txBody>
      </p:sp>
      <p:sp>
        <p:nvSpPr>
          <p:cNvPr id="3" name="2 - Θέση περιεχομένου"/>
          <p:cNvSpPr>
            <a:spLocks noGrp="1"/>
          </p:cNvSpPr>
          <p:nvPr>
            <p:ph idx="1"/>
          </p:nvPr>
        </p:nvSpPr>
        <p:spPr>
          <a:xfrm>
            <a:off x="0" y="857232"/>
            <a:ext cx="9144000" cy="6000768"/>
          </a:xfrm>
        </p:spPr>
        <p:txBody>
          <a:bodyPr>
            <a:normAutofit/>
          </a:bodyPr>
          <a:lstStyle/>
          <a:p>
            <a:pPr marL="0" indent="0">
              <a:spcBef>
                <a:spcPts val="0"/>
              </a:spcBef>
              <a:buNone/>
            </a:pPr>
            <a:r>
              <a:rPr lang="el-GR" sz="1600" dirty="0" smtClean="0"/>
              <a:t>Το μεμονωμένο κείμενο, απομονωμένο από κάθε</a:t>
            </a:r>
            <a:r>
              <a:rPr lang="en-US" sz="1600" dirty="0" smtClean="0"/>
              <a:t> </a:t>
            </a:r>
            <a:r>
              <a:rPr lang="el-GR" sz="1600" dirty="0" smtClean="0"/>
              <a:t>άλλο και μελετημένο εντός δοκιμαστικού σωλήνα είναι μια αφηρημένη έννοια, μια απολύτως ανύπαρκτη οντότητα</a:t>
            </a:r>
            <a:r>
              <a:rPr lang="en-US" sz="1600" dirty="0" smtClean="0"/>
              <a:t>.</a:t>
            </a:r>
            <a:r>
              <a:rPr lang="el-GR" sz="1600" dirty="0" smtClean="0"/>
              <a:t> (</a:t>
            </a:r>
            <a:r>
              <a:rPr lang="en-US" sz="1600" dirty="0" smtClean="0"/>
              <a:t>Jonathan Gray)</a:t>
            </a:r>
          </a:p>
          <a:p>
            <a:pPr marL="0" indent="0">
              <a:spcBef>
                <a:spcPts val="0"/>
              </a:spcBef>
              <a:buNone/>
            </a:pPr>
            <a:endParaRPr lang="en-US" sz="1600" dirty="0" smtClean="0"/>
          </a:p>
          <a:p>
            <a:pPr marL="0" indent="0">
              <a:spcBef>
                <a:spcPts val="0"/>
              </a:spcBef>
              <a:buNone/>
            </a:pPr>
            <a:r>
              <a:rPr lang="el-GR" sz="1600" dirty="0" smtClean="0"/>
              <a:t>Για κάποιους είναι μόνο ένα συνώνυμο της αποδόμησης ή/και του </a:t>
            </a:r>
            <a:r>
              <a:rPr lang="el-GR" sz="1600" dirty="0" err="1" smtClean="0"/>
              <a:t>μεταδομισμού</a:t>
            </a:r>
            <a:r>
              <a:rPr lang="el-GR" sz="1600" dirty="0" smtClean="0"/>
              <a:t> (</a:t>
            </a:r>
            <a:r>
              <a:rPr lang="en-US" sz="1600" dirty="0" smtClean="0"/>
              <a:t>Mai</a:t>
            </a:r>
            <a:r>
              <a:rPr lang="el-GR" sz="1600" dirty="0" smtClean="0"/>
              <a:t> 1991) ενώ για άλλους αποτελεί μια επιπλέον λέξη για την επιρροή και την αναφορά (</a:t>
            </a:r>
            <a:r>
              <a:rPr lang="en-US" sz="1600" dirty="0" err="1" smtClean="0"/>
              <a:t>Iampolski</a:t>
            </a:r>
            <a:r>
              <a:rPr lang="el-GR" sz="1600" dirty="0" smtClean="0"/>
              <a:t> 1998, </a:t>
            </a:r>
            <a:r>
              <a:rPr lang="en-US" sz="1600" dirty="0" err="1" smtClean="0"/>
              <a:t>Riffaterre</a:t>
            </a:r>
            <a:r>
              <a:rPr lang="el-GR" sz="1600" dirty="0" smtClean="0"/>
              <a:t> 1990). Παρομοίως, διάφορες εκτιμήσεις για αυτήν εκτείνονται σε μια κλίμακα από τον </a:t>
            </a:r>
            <a:r>
              <a:rPr lang="en-US" sz="1600" dirty="0" err="1" smtClean="0"/>
              <a:t>Bakhtin</a:t>
            </a:r>
            <a:r>
              <a:rPr lang="el-GR" sz="1600" dirty="0" smtClean="0"/>
              <a:t> (1981, 1986) και την ενθουσιώδη θεώρηση της διακειμενικότητας ως αδιάκοπου και απελευθερωτικού διαλόγου από την </a:t>
            </a:r>
            <a:r>
              <a:rPr lang="en-US" sz="1600" dirty="0" err="1" smtClean="0"/>
              <a:t>Kristeva</a:t>
            </a:r>
            <a:r>
              <a:rPr lang="el-GR" sz="1600" dirty="0" smtClean="0"/>
              <a:t> (1980) μέχρι ορισμένους κριτικούς του μεταμοντερνισμού για τους οποίους αντιπροσωπεύει μια πολιτιστική “εξάντληση” (</a:t>
            </a:r>
            <a:r>
              <a:rPr lang="en-US" sz="1600" dirty="0" err="1" smtClean="0"/>
              <a:t>Sharret</a:t>
            </a:r>
            <a:r>
              <a:rPr lang="el-GR" sz="1600" dirty="0" smtClean="0"/>
              <a:t> 2002) και ανακύκλωση, όπου “οτιδήποτε μπορεί να </a:t>
            </a:r>
            <a:r>
              <a:rPr lang="el-GR" sz="1600" dirty="0" err="1" smtClean="0"/>
              <a:t>συμπαρατεθεί</a:t>
            </a:r>
            <a:r>
              <a:rPr lang="el-GR" sz="1600" dirty="0" smtClean="0"/>
              <a:t> με οτιδήποτε άλλο επειδή δεν τρέχει τίποτα” (</a:t>
            </a:r>
            <a:r>
              <a:rPr lang="en-US" sz="1600" dirty="0" err="1" smtClean="0"/>
              <a:t>Gitlin</a:t>
            </a:r>
            <a:r>
              <a:rPr lang="el-GR" sz="1600" dirty="0" smtClean="0"/>
              <a:t> 1988). Σε κάποια πλαίσια, η διακειμενικότητα αναφέρεται στον άπειρο κενό χώρο της </a:t>
            </a:r>
            <a:r>
              <a:rPr lang="el-GR" sz="1600" dirty="0" err="1" smtClean="0"/>
              <a:t>κειμενικής</a:t>
            </a:r>
            <a:r>
              <a:rPr lang="el-GR" sz="1600" dirty="0" smtClean="0"/>
              <a:t> αλληλεπίδρασης (</a:t>
            </a:r>
            <a:r>
              <a:rPr lang="en-US" sz="1600" dirty="0" smtClean="0"/>
              <a:t>Barthes</a:t>
            </a:r>
            <a:r>
              <a:rPr lang="ru-RU" sz="1600" dirty="0" smtClean="0"/>
              <a:t> 1990, </a:t>
            </a:r>
            <a:r>
              <a:rPr lang="en-US" sz="1600" dirty="0" smtClean="0"/>
              <a:t>Collins</a:t>
            </a:r>
            <a:r>
              <a:rPr lang="el-GR" sz="1600" dirty="0" smtClean="0"/>
              <a:t> 1992, </a:t>
            </a:r>
            <a:r>
              <a:rPr lang="en-US" sz="1600" dirty="0" smtClean="0"/>
              <a:t>Fiske</a:t>
            </a:r>
            <a:r>
              <a:rPr lang="el-GR" sz="1600" dirty="0" smtClean="0"/>
              <a:t> 1989) ενώ σε κάποια άλλα απλώς σημαίνει “</a:t>
            </a:r>
            <a:r>
              <a:rPr lang="en-US" sz="1600" dirty="0" smtClean="0"/>
              <a:t>all texts considered</a:t>
            </a:r>
            <a:r>
              <a:rPr lang="el-GR" sz="1600" dirty="0" smtClean="0"/>
              <a:t>”. Απ’ ό,τι φαίνεται η διακειμενικότητα είναι ισχυρά </a:t>
            </a:r>
            <a:r>
              <a:rPr lang="el-GR" sz="1600" dirty="0" err="1" smtClean="0"/>
              <a:t>χαμαιλεοντική</a:t>
            </a:r>
            <a:r>
              <a:rPr lang="en-US" sz="1600" dirty="0" smtClean="0"/>
              <a:t>. (Jonathan Gray)</a:t>
            </a:r>
          </a:p>
          <a:p>
            <a:pPr marL="0" indent="0">
              <a:spcBef>
                <a:spcPts val="0"/>
              </a:spcBef>
              <a:buNone/>
            </a:pPr>
            <a:endParaRPr lang="en-US" sz="1600" dirty="0" smtClean="0"/>
          </a:p>
          <a:p>
            <a:pPr marL="0" indent="0">
              <a:spcBef>
                <a:spcPts val="0"/>
              </a:spcBef>
              <a:buNone/>
            </a:pPr>
            <a:r>
              <a:rPr lang="el-GR" sz="1600" dirty="0" smtClean="0"/>
              <a:t>Η διακειμενικότητα είναι η θεμελιώδης και αναπόδραστη αλληλεξάρτηση κάθε </a:t>
            </a:r>
            <a:r>
              <a:rPr lang="el-GR" sz="1600" dirty="0" err="1" smtClean="0"/>
              <a:t>κειμενικού</a:t>
            </a:r>
            <a:r>
              <a:rPr lang="el-GR" sz="1600" dirty="0" smtClean="0"/>
              <a:t> νοήματος από άλλες </a:t>
            </a:r>
            <a:r>
              <a:rPr lang="el-GR" sz="1600" dirty="0" err="1" smtClean="0"/>
              <a:t>κειμενικές</a:t>
            </a:r>
            <a:r>
              <a:rPr lang="el-GR" sz="1600" dirty="0" smtClean="0"/>
              <a:t> δομές που προτείνουν νοήματα</a:t>
            </a:r>
            <a:r>
              <a:rPr lang="en-US" sz="1600" dirty="0" smtClean="0"/>
              <a:t>. (Jonathan Gray)</a:t>
            </a:r>
          </a:p>
          <a:p>
            <a:pPr marL="0" indent="0">
              <a:spcBef>
                <a:spcPts val="0"/>
              </a:spcBef>
              <a:buNone/>
            </a:pPr>
            <a:endParaRPr lang="en-US" sz="1600" dirty="0" smtClean="0"/>
          </a:p>
          <a:p>
            <a:pPr marL="0" indent="0">
              <a:spcBef>
                <a:spcPts val="0"/>
              </a:spcBef>
              <a:buNone/>
            </a:pPr>
            <a:r>
              <a:rPr lang="el-GR" sz="1600" dirty="0" smtClean="0"/>
              <a:t> </a:t>
            </a:r>
            <a:endParaRPr lang="en-US" sz="1600" dirty="0" smtClean="0"/>
          </a:p>
          <a:p>
            <a:pPr marL="0" indent="0">
              <a:spcBef>
                <a:spcPts val="0"/>
              </a:spcBef>
              <a:buNone/>
            </a:pPr>
            <a:endParaRPr lang="en-US" sz="1600" dirty="0" smtClean="0"/>
          </a:p>
          <a:p>
            <a:pPr marL="0" indent="0">
              <a:spcBef>
                <a:spcPts val="0"/>
              </a:spcBef>
              <a:buNone/>
            </a:pPr>
            <a:endParaRPr lang="el-GR"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w\Desktop\Διδακτορικό από Γραμέλη\ΠΑΡΑΔΟΤΕΑ ΔΙΔΑΚΤΟΡΙΚΟΥ\ΕΙΚΟΝΕΣ\εικόνα 67.jpg"/>
          <p:cNvPicPr>
            <a:picLocks noGrp="1" noChangeAspect="1" noChangeArrowheads="1"/>
          </p:cNvPicPr>
          <p:nvPr>
            <p:ph idx="1"/>
          </p:nvPr>
        </p:nvPicPr>
        <p:blipFill>
          <a:blip r:embed="rId2" cstate="print"/>
          <a:srcRect/>
          <a:stretch>
            <a:fillRect/>
          </a:stretch>
        </p:blipFill>
        <p:spPr bwMode="auto">
          <a:xfrm>
            <a:off x="214282" y="0"/>
            <a:ext cx="3534635" cy="4525963"/>
          </a:xfrm>
          <a:prstGeom prst="rect">
            <a:avLst/>
          </a:prstGeom>
          <a:noFill/>
        </p:spPr>
      </p:pic>
      <p:pic>
        <p:nvPicPr>
          <p:cNvPr id="1027" name="Picture 3" descr="C:\Users\New\Desktop\Διδακτορικό από Γραμέλη\ΠΑΡΑΔΟΤΕΑ ΔΙΔΑΚΤΟΡΙΚΟΥ\ΕΙΚΟΝΕΣ\εικόνα 68.jpg"/>
          <p:cNvPicPr>
            <a:picLocks noChangeAspect="1" noChangeArrowheads="1"/>
          </p:cNvPicPr>
          <p:nvPr/>
        </p:nvPicPr>
        <p:blipFill>
          <a:blip r:embed="rId3"/>
          <a:srcRect/>
          <a:stretch>
            <a:fillRect/>
          </a:stretch>
        </p:blipFill>
        <p:spPr bwMode="auto">
          <a:xfrm>
            <a:off x="4643438" y="0"/>
            <a:ext cx="3848100" cy="4762500"/>
          </a:xfrm>
          <a:prstGeom prst="rect">
            <a:avLst/>
          </a:prstGeom>
          <a:noFill/>
        </p:spPr>
      </p:pic>
      <p:pic>
        <p:nvPicPr>
          <p:cNvPr id="1028" name="Picture 4" descr="C:\Users\New\Desktop\Διδακτορικό από Γραμέλη\ΠΑΡΑΔΟΤΕΑ ΔΙΔΑΚΤΟΡΙΚΟΥ\ΕΙΚΟΝΕΣ\εικόνα 69.jpg"/>
          <p:cNvPicPr>
            <a:picLocks noChangeAspect="1" noChangeArrowheads="1"/>
          </p:cNvPicPr>
          <p:nvPr/>
        </p:nvPicPr>
        <p:blipFill>
          <a:blip r:embed="rId4" cstate="print"/>
          <a:srcRect/>
          <a:stretch>
            <a:fillRect/>
          </a:stretch>
        </p:blipFill>
        <p:spPr bwMode="auto">
          <a:xfrm>
            <a:off x="2428860" y="5072074"/>
            <a:ext cx="2344395" cy="1654180"/>
          </a:xfrm>
          <a:prstGeom prst="rect">
            <a:avLst/>
          </a:prstGeom>
          <a:noFill/>
        </p:spPr>
      </p:pic>
      <p:sp>
        <p:nvSpPr>
          <p:cNvPr id="7" name="1 - Τίτλος"/>
          <p:cNvSpPr txBox="1">
            <a:spLocks/>
          </p:cNvSpPr>
          <p:nvPr/>
        </p:nvSpPr>
        <p:spPr>
          <a:xfrm>
            <a:off x="214282" y="4572008"/>
            <a:ext cx="3571900" cy="285752"/>
          </a:xfrm>
          <a:prstGeom prst="rect">
            <a:avLst/>
          </a:prstGeom>
        </p:spPr>
        <p:txBody>
          <a:bodyPr vert="horz" lIns="91440" tIns="45720" rIns="91440" bIns="45720" rtlCol="0" anchor="ctr">
            <a:normAutofit fontScale="82500" lnSpcReduction="10000"/>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j-lt"/>
                <a:ea typeface="+mj-ea"/>
                <a:cs typeface="+mj-cs"/>
              </a:rPr>
              <a:t>Walker Evans, </a:t>
            </a:r>
            <a:r>
              <a:rPr kumimoji="0" lang="en-US" sz="1100" b="0" i="1" u="none" strike="noStrike" kern="1200" cap="none" spc="0" normalizeH="0" baseline="0" noProof="0" dirty="0" smtClean="0">
                <a:ln>
                  <a:noFill/>
                </a:ln>
                <a:solidFill>
                  <a:schemeClr val="tx1"/>
                </a:solidFill>
                <a:effectLst/>
                <a:uLnTx/>
                <a:uFillTx/>
                <a:latin typeface="+mj-lt"/>
                <a:ea typeface="+mj-ea"/>
                <a:cs typeface="+mj-cs"/>
              </a:rPr>
              <a:t>Alicia Mae Burroughs,  Hale County, Alabama</a:t>
            </a:r>
            <a:r>
              <a:rPr kumimoji="0" lang="en-US" sz="1100" b="0" i="0" u="none" strike="noStrike" kern="1200" cap="none" spc="0" normalizeH="0" baseline="0" noProof="0" dirty="0" smtClean="0">
                <a:ln>
                  <a:noFill/>
                </a:ln>
                <a:solidFill>
                  <a:schemeClr val="tx1"/>
                </a:solidFill>
                <a:effectLst/>
                <a:uLnTx/>
                <a:uFillTx/>
                <a:latin typeface="+mj-lt"/>
                <a:ea typeface="+mj-ea"/>
                <a:cs typeface="+mj-cs"/>
              </a:rPr>
              <a:t>, 1936</a:t>
            </a:r>
            <a:endParaRPr kumimoji="0" lang="el-GR" sz="11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1 - Τίτλος"/>
          <p:cNvSpPr txBox="1">
            <a:spLocks/>
          </p:cNvSpPr>
          <p:nvPr/>
        </p:nvSpPr>
        <p:spPr>
          <a:xfrm>
            <a:off x="5072066" y="4786322"/>
            <a:ext cx="3214710" cy="285752"/>
          </a:xfrm>
          <a:prstGeom prst="rect">
            <a:avLst/>
          </a:prstGeom>
        </p:spPr>
        <p:txBody>
          <a:bodyPr vert="horz" lIns="91440" tIns="45720" rIns="91440" bIns="45720" rtlCol="0" anchor="ctr">
            <a:normAutofit fontScale="97500"/>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j-lt"/>
                <a:ea typeface="+mj-ea"/>
                <a:cs typeface="+mj-cs"/>
              </a:rPr>
              <a:t>Sherrie Levine, </a:t>
            </a:r>
            <a:r>
              <a:rPr kumimoji="0" lang="en-US" sz="1100" b="0" i="1" u="none" strike="noStrike" kern="1200" cap="none" spc="0" normalizeH="0" baseline="0" noProof="0" dirty="0" smtClean="0">
                <a:ln>
                  <a:noFill/>
                </a:ln>
                <a:solidFill>
                  <a:schemeClr val="tx1"/>
                </a:solidFill>
                <a:effectLst/>
                <a:uLnTx/>
                <a:uFillTx/>
                <a:latin typeface="+mj-lt"/>
                <a:ea typeface="+mj-ea"/>
                <a:cs typeface="+mj-cs"/>
              </a:rPr>
              <a:t>After Walker Evans</a:t>
            </a:r>
            <a:r>
              <a:rPr lang="en-US" sz="1100" i="1" dirty="0" smtClean="0">
                <a:latin typeface="+mj-lt"/>
                <a:ea typeface="+mj-ea"/>
                <a:cs typeface="+mj-cs"/>
              </a:rPr>
              <a:t>:  4</a:t>
            </a:r>
            <a:r>
              <a:rPr kumimoji="0" lang="en-US" sz="1100" b="0" i="0" u="none" strike="noStrike" kern="1200" cap="none" spc="0" normalizeH="0" baseline="0" noProof="0" dirty="0" smtClean="0">
                <a:ln>
                  <a:noFill/>
                </a:ln>
                <a:solidFill>
                  <a:schemeClr val="tx1"/>
                </a:solidFill>
                <a:effectLst/>
                <a:uLnTx/>
                <a:uFillTx/>
                <a:latin typeface="+mj-lt"/>
                <a:ea typeface="+mj-ea"/>
                <a:cs typeface="+mj-cs"/>
              </a:rPr>
              <a:t>, 1981</a:t>
            </a:r>
            <a:r>
              <a:rPr kumimoji="0" lang="en-US" sz="1100" b="0" i="0" u="none" strike="noStrike" kern="1200" cap="none" spc="0" normalizeH="0" noProof="0" dirty="0" smtClean="0">
                <a:ln>
                  <a:noFill/>
                </a:ln>
                <a:solidFill>
                  <a:schemeClr val="tx1"/>
                </a:solidFill>
                <a:effectLst/>
                <a:uLnTx/>
                <a:uFillTx/>
                <a:latin typeface="+mj-lt"/>
                <a:ea typeface="+mj-ea"/>
                <a:cs typeface="+mj-cs"/>
              </a:rPr>
              <a:t> </a:t>
            </a:r>
            <a:endParaRPr kumimoji="0" lang="el-GR" sz="11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1 - Τίτλος"/>
          <p:cNvSpPr txBox="1">
            <a:spLocks/>
          </p:cNvSpPr>
          <p:nvPr/>
        </p:nvSpPr>
        <p:spPr>
          <a:xfrm>
            <a:off x="4857752" y="6429396"/>
            <a:ext cx="3857620" cy="285752"/>
          </a:xfrm>
          <a:prstGeom prst="rect">
            <a:avLst/>
          </a:prstGeom>
        </p:spPr>
        <p:txBody>
          <a:bodyPr vert="horz" lIns="91440" tIns="45720" rIns="91440" bIns="45720" rtlCol="0" anchor="ctr">
            <a:normAutofit fontScale="97500"/>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j-lt"/>
                <a:ea typeface="+mj-ea"/>
                <a:cs typeface="+mj-cs"/>
              </a:rPr>
              <a:t>Sarah </a:t>
            </a:r>
            <a:r>
              <a:rPr kumimoji="0" lang="en-US" sz="1100" b="0" i="0" u="none" strike="noStrike" kern="1200" cap="none" spc="0" normalizeH="0" baseline="0" noProof="0" dirty="0" err="1" smtClean="0">
                <a:ln>
                  <a:noFill/>
                </a:ln>
                <a:solidFill>
                  <a:schemeClr val="tx1"/>
                </a:solidFill>
                <a:effectLst/>
                <a:uLnTx/>
                <a:uFillTx/>
                <a:latin typeface="+mj-lt"/>
                <a:ea typeface="+mj-ea"/>
                <a:cs typeface="+mj-cs"/>
              </a:rPr>
              <a:t>Pollman</a:t>
            </a:r>
            <a:r>
              <a:rPr kumimoji="0" lang="en-US" sz="11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100" b="0" i="1" u="none" strike="noStrike" kern="1200" cap="none" spc="0" normalizeH="0" baseline="0" noProof="0" dirty="0" smtClean="0">
                <a:ln>
                  <a:noFill/>
                </a:ln>
                <a:solidFill>
                  <a:schemeClr val="tx1"/>
                </a:solidFill>
                <a:effectLst/>
                <a:uLnTx/>
                <a:uFillTx/>
                <a:latin typeface="+mj-lt"/>
                <a:ea typeface="+mj-ea"/>
                <a:cs typeface="+mj-cs"/>
              </a:rPr>
              <a:t>After</a:t>
            </a:r>
            <a:r>
              <a:rPr kumimoji="0" lang="en-US" sz="1100" b="0" i="1" u="none" strike="noStrike" kern="1200" cap="none" spc="0" normalizeH="0" noProof="0" dirty="0" smtClean="0">
                <a:ln>
                  <a:noFill/>
                </a:ln>
                <a:solidFill>
                  <a:schemeClr val="tx1"/>
                </a:solidFill>
                <a:effectLst/>
                <a:uLnTx/>
                <a:uFillTx/>
                <a:latin typeface="+mj-lt"/>
                <a:ea typeface="+mj-ea"/>
                <a:cs typeface="+mj-cs"/>
              </a:rPr>
              <a:t>  Sherrie Levine after Walker Evans</a:t>
            </a:r>
            <a:r>
              <a:rPr kumimoji="0" lang="en-US" sz="1100" b="0" i="0" u="none" strike="noStrike" kern="1200" cap="none" spc="0" normalizeH="0" noProof="0" dirty="0" smtClean="0">
                <a:ln>
                  <a:noFill/>
                </a:ln>
                <a:solidFill>
                  <a:schemeClr val="tx1"/>
                </a:solidFill>
                <a:effectLst/>
                <a:uLnTx/>
                <a:uFillTx/>
                <a:latin typeface="+mj-lt"/>
                <a:ea typeface="+mj-ea"/>
                <a:cs typeface="+mj-cs"/>
              </a:rPr>
              <a:t>, 2008</a:t>
            </a:r>
            <a:endParaRPr kumimoji="0" lang="el-GR" sz="11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5362" name="Picture 2" descr="C:\Users\New\Desktop\ΔΙΔΑΚΤΟΡΙΚΟ ΤΑ ΠΑΝΤΑ\ΠΑΡΑΔΟΤΕΑ ΔΙΔΑΚΤΟΡΙΚΟΥ\ΕΙΚΟΝΕΣ\Εικόνα 14.jpg"/>
          <p:cNvPicPr>
            <a:picLocks noGrp="1" noChangeAspect="1" noChangeArrowheads="1"/>
          </p:cNvPicPr>
          <p:nvPr>
            <p:ph idx="1"/>
          </p:nvPr>
        </p:nvPicPr>
        <p:blipFill>
          <a:blip r:embed="rId2"/>
          <a:srcRect/>
          <a:stretch>
            <a:fillRect/>
          </a:stretch>
        </p:blipFill>
        <p:spPr bwMode="auto">
          <a:xfrm>
            <a:off x="571472" y="0"/>
            <a:ext cx="7926623" cy="6126163"/>
          </a:xfrm>
          <a:prstGeom prst="rect">
            <a:avLst/>
          </a:prstGeom>
          <a:noFill/>
        </p:spPr>
      </p:pic>
      <p:sp>
        <p:nvSpPr>
          <p:cNvPr id="5" name="1 - Τίτλος"/>
          <p:cNvSpPr txBox="1">
            <a:spLocks/>
          </p:cNvSpPr>
          <p:nvPr/>
        </p:nvSpPr>
        <p:spPr>
          <a:xfrm>
            <a:off x="0" y="6357958"/>
            <a:ext cx="9144000" cy="500042"/>
          </a:xfrm>
          <a:prstGeom prst="rect">
            <a:avLst/>
          </a:prstGeom>
        </p:spPr>
        <p:txBody>
          <a:bodyPr vert="horz" lIns="91440" tIns="45720" rIns="91440" bIns="45720" rtlCol="0" anchor="ctr">
            <a:normAutofit/>
          </a:bodyPr>
          <a:lstStyle/>
          <a:p>
            <a:pPr lvl="0" algn="ctr">
              <a:spcBef>
                <a:spcPct val="0"/>
              </a:spcBef>
              <a:defRPr/>
            </a:pPr>
            <a:r>
              <a:rPr lang="en-US" sz="1100" dirty="0" smtClean="0">
                <a:ea typeface="+mj-ea"/>
                <a:cs typeface="+mj-cs"/>
              </a:rPr>
              <a:t>Jacob </a:t>
            </a:r>
            <a:r>
              <a:rPr lang="en-US" sz="1100" dirty="0" smtClean="0">
                <a:ea typeface="+mj-ea"/>
                <a:cs typeface="+mj-cs"/>
              </a:rPr>
              <a:t>Riis,</a:t>
            </a:r>
            <a:r>
              <a:rPr lang="el-GR" sz="1100" dirty="0" smtClean="0">
                <a:ea typeface="+mj-ea"/>
                <a:cs typeface="+mj-cs"/>
              </a:rPr>
              <a:t> </a:t>
            </a:r>
            <a:r>
              <a:rPr kumimoji="0" lang="en-US" sz="1100" i="1" u="none" strike="noStrike" kern="1200" cap="none" spc="0" normalizeH="0" baseline="0" noProof="0" dirty="0" smtClean="0">
                <a:ln>
                  <a:noFill/>
                </a:ln>
                <a:solidFill>
                  <a:schemeClr val="tx1"/>
                </a:solidFill>
                <a:effectLst/>
                <a:uLnTx/>
                <a:uFillTx/>
                <a:latin typeface="+mn-lt"/>
                <a:ea typeface="+mj-ea"/>
                <a:cs typeface="+mj-cs"/>
              </a:rPr>
              <a:t>Baby </a:t>
            </a:r>
            <a:r>
              <a:rPr kumimoji="0" lang="en-US" sz="1100" i="1" u="none" strike="noStrike" kern="1200" cap="none" spc="0" normalizeH="0" baseline="0" noProof="0" dirty="0" smtClean="0">
                <a:ln>
                  <a:noFill/>
                </a:ln>
                <a:solidFill>
                  <a:schemeClr val="tx1"/>
                </a:solidFill>
                <a:effectLst/>
                <a:uLnTx/>
                <a:uFillTx/>
                <a:latin typeface="+mn-lt"/>
                <a:ea typeface="+mj-ea"/>
                <a:cs typeface="+mj-cs"/>
              </a:rPr>
              <a:t>in Slum Tenement</a:t>
            </a:r>
            <a:r>
              <a:rPr kumimoji="0" lang="en-US" sz="1100" i="1" u="none" strike="noStrike" kern="1200" cap="none" spc="0" normalizeH="0" noProof="0" dirty="0" smtClean="0">
                <a:ln>
                  <a:noFill/>
                </a:ln>
                <a:solidFill>
                  <a:schemeClr val="tx1"/>
                </a:solidFill>
                <a:effectLst/>
                <a:uLnTx/>
                <a:uFillTx/>
                <a:latin typeface="+mn-lt"/>
                <a:ea typeface="+mj-ea"/>
                <a:cs typeface="+mj-cs"/>
              </a:rPr>
              <a:t> </a:t>
            </a:r>
            <a:r>
              <a:rPr kumimoji="0" lang="el-GR" sz="1100" u="none" strike="noStrike" kern="1200" cap="none" spc="0" normalizeH="0" noProof="0" dirty="0" smtClean="0">
                <a:ln>
                  <a:noFill/>
                </a:ln>
                <a:solidFill>
                  <a:schemeClr val="tx1"/>
                </a:solidFill>
                <a:effectLst/>
                <a:uLnTx/>
                <a:uFillTx/>
                <a:latin typeface="+mn-lt"/>
                <a:ea typeface="+mj-ea"/>
                <a:cs typeface="+mj-cs"/>
              </a:rPr>
              <a:t>από το </a:t>
            </a:r>
            <a:r>
              <a:rPr kumimoji="0" lang="en-US" sz="1100" i="1" u="none" strike="noStrike" kern="1200" cap="none" spc="0" normalizeH="0" noProof="0" dirty="0" smtClean="0">
                <a:ln>
                  <a:noFill/>
                </a:ln>
                <a:solidFill>
                  <a:schemeClr val="tx1"/>
                </a:solidFill>
                <a:effectLst/>
                <a:uLnTx/>
                <a:uFillTx/>
                <a:latin typeface="+mn-lt"/>
                <a:ea typeface="+mj-ea"/>
                <a:cs typeface="+mj-cs"/>
              </a:rPr>
              <a:t>How the Other Half </a:t>
            </a:r>
            <a:r>
              <a:rPr kumimoji="0" lang="en-US" sz="1100" i="1" u="none" strike="noStrike" kern="1200" cap="none" spc="0" normalizeH="0" noProof="0" dirty="0" smtClean="0">
                <a:ln>
                  <a:noFill/>
                </a:ln>
                <a:solidFill>
                  <a:schemeClr val="tx1"/>
                </a:solidFill>
                <a:effectLst/>
                <a:uLnTx/>
                <a:uFillTx/>
                <a:latin typeface="+mn-lt"/>
                <a:ea typeface="+mj-ea"/>
                <a:cs typeface="+mj-cs"/>
              </a:rPr>
              <a:t>Lives, </a:t>
            </a:r>
            <a:r>
              <a:rPr kumimoji="0" lang="en-US" sz="1100" i="0" u="none" strike="noStrike" kern="1200" cap="none" spc="0" normalizeH="0" baseline="0" noProof="0" dirty="0" smtClean="0">
                <a:ln>
                  <a:noFill/>
                </a:ln>
                <a:solidFill>
                  <a:schemeClr val="tx1"/>
                </a:solidFill>
                <a:effectLst/>
                <a:uLnTx/>
                <a:uFillTx/>
                <a:latin typeface="+mn-lt"/>
                <a:ea typeface="+mj-ea"/>
                <a:cs typeface="+mj-cs"/>
              </a:rPr>
              <a:t>1890</a:t>
            </a:r>
            <a:endParaRPr kumimoji="0" lang="el-GR" sz="1100" i="0" u="none" strike="noStrike" kern="1200" cap="none" spc="0" normalizeH="0" baseline="0" noProof="0" dirty="0" smtClean="0">
              <a:ln>
                <a:noFill/>
              </a:ln>
              <a:solidFill>
                <a:schemeClr val="tx1"/>
              </a:solidFill>
              <a:effectLst/>
              <a:uLnTx/>
              <a:uFillTx/>
              <a:latin typeface="+mn-lt"/>
              <a:ea typeface="+mj-ea"/>
              <a:cs typeface="+mj-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6386" name="Picture 2" descr="C:\Users\New\Desktop\ΔΙΔΑΚΤΟΡΙΚΟ ΤΑ ΠΑΝΤΑ\ΠΑΡΑΔΟΤΕΑ ΔΙΔΑΚΤΟΡΙΚΟΥ\ΕΙΚΟΝΕΣ\Εικόνα 15.jpg"/>
          <p:cNvPicPr>
            <a:picLocks noGrp="1" noChangeAspect="1" noChangeArrowheads="1"/>
          </p:cNvPicPr>
          <p:nvPr>
            <p:ph idx="1"/>
          </p:nvPr>
        </p:nvPicPr>
        <p:blipFill>
          <a:blip r:embed="rId2"/>
          <a:srcRect/>
          <a:stretch>
            <a:fillRect/>
          </a:stretch>
        </p:blipFill>
        <p:spPr bwMode="auto">
          <a:xfrm>
            <a:off x="142844" y="-42045"/>
            <a:ext cx="8858312" cy="6373815"/>
          </a:xfrm>
          <a:prstGeom prst="rect">
            <a:avLst/>
          </a:prstGeom>
          <a:noFill/>
        </p:spPr>
      </p:pic>
      <p:sp>
        <p:nvSpPr>
          <p:cNvPr id="5" name="1 - Τίτλος"/>
          <p:cNvSpPr txBox="1">
            <a:spLocks/>
          </p:cNvSpPr>
          <p:nvPr/>
        </p:nvSpPr>
        <p:spPr>
          <a:xfrm>
            <a:off x="0" y="6357958"/>
            <a:ext cx="9144000" cy="500042"/>
          </a:xfrm>
          <a:prstGeom prst="rect">
            <a:avLst/>
          </a:prstGeom>
        </p:spPr>
        <p:txBody>
          <a:bodyPr vert="horz" lIns="91440" tIns="45720" rIns="91440" bIns="45720" rtlCol="0" anchor="ctr">
            <a:normAutofit/>
          </a:bodyPr>
          <a:lstStyle/>
          <a:p>
            <a:pPr lvl="0" algn="ctr">
              <a:spcBef>
                <a:spcPct val="0"/>
              </a:spcBef>
              <a:defRPr/>
            </a:pPr>
            <a:r>
              <a:rPr lang="en-US" sz="1100" dirty="0" smtClean="0">
                <a:ea typeface="+mj-ea"/>
                <a:cs typeface="+mj-cs"/>
              </a:rPr>
              <a:t>Richard </a:t>
            </a:r>
            <a:r>
              <a:rPr lang="en-US" sz="1100" dirty="0" err="1" smtClean="0">
                <a:ea typeface="+mj-ea"/>
                <a:cs typeface="+mj-cs"/>
              </a:rPr>
              <a:t>Outcault</a:t>
            </a:r>
            <a:r>
              <a:rPr lang="en-US" sz="1100" dirty="0" smtClean="0">
                <a:ea typeface="+mj-ea"/>
                <a:cs typeface="+mj-cs"/>
              </a:rPr>
              <a:t>,</a:t>
            </a:r>
            <a:r>
              <a:rPr lang="el-GR" sz="1100" dirty="0" smtClean="0">
                <a:ea typeface="+mj-ea"/>
                <a:cs typeface="+mj-cs"/>
              </a:rPr>
              <a:t> </a:t>
            </a:r>
            <a:r>
              <a:rPr kumimoji="0" lang="en-US" sz="1100" i="1" u="none" strike="noStrike" kern="1200" cap="none" spc="0" normalizeH="0" baseline="0" noProof="0" dirty="0" smtClean="0">
                <a:ln>
                  <a:noFill/>
                </a:ln>
                <a:solidFill>
                  <a:schemeClr val="tx1"/>
                </a:solidFill>
                <a:effectLst/>
                <a:uLnTx/>
                <a:uFillTx/>
                <a:latin typeface="+mn-lt"/>
                <a:ea typeface="+mj-ea"/>
                <a:cs typeface="+mj-cs"/>
              </a:rPr>
              <a:t>Hogan’s </a:t>
            </a:r>
            <a:r>
              <a:rPr kumimoji="0" lang="en-US" sz="1100" i="1" u="none" strike="noStrike" kern="1200" cap="none" spc="0" normalizeH="0" baseline="0" noProof="0" dirty="0" smtClean="0">
                <a:ln>
                  <a:noFill/>
                </a:ln>
                <a:solidFill>
                  <a:schemeClr val="tx1"/>
                </a:solidFill>
                <a:effectLst/>
                <a:uLnTx/>
                <a:uFillTx/>
                <a:latin typeface="+mn-lt"/>
                <a:ea typeface="+mj-ea"/>
                <a:cs typeface="+mj-cs"/>
              </a:rPr>
              <a:t>Alley (Yellow Kid)</a:t>
            </a:r>
            <a:r>
              <a:rPr kumimoji="0" lang="en-US" sz="1100" i="1" u="none" strike="noStrike" kern="1200" cap="none" spc="0" normalizeH="0" noProof="0" dirty="0" smtClean="0">
                <a:ln>
                  <a:noFill/>
                </a:ln>
                <a:solidFill>
                  <a:schemeClr val="tx1"/>
                </a:solidFill>
                <a:effectLst/>
                <a:uLnTx/>
                <a:uFillTx/>
                <a:latin typeface="+mn-lt"/>
                <a:ea typeface="+mj-ea"/>
                <a:cs typeface="+mj-cs"/>
              </a:rPr>
              <a:t>, </a:t>
            </a:r>
            <a:r>
              <a:rPr kumimoji="0" lang="en-US" sz="1100" i="0" u="none" strike="noStrike" kern="1200" cap="none" spc="0" normalizeH="0" baseline="0" noProof="0" dirty="0" smtClean="0">
                <a:ln>
                  <a:noFill/>
                </a:ln>
                <a:solidFill>
                  <a:schemeClr val="tx1"/>
                </a:solidFill>
                <a:effectLst/>
                <a:uLnTx/>
                <a:uFillTx/>
                <a:latin typeface="+mn-lt"/>
                <a:ea typeface="+mj-ea"/>
                <a:cs typeface="+mj-cs"/>
              </a:rPr>
              <a:t>1894</a:t>
            </a:r>
            <a:endParaRPr kumimoji="0" lang="el-GR" sz="1100" i="0" u="none" strike="noStrike" kern="1200" cap="none" spc="0" normalizeH="0" baseline="0" noProof="0" dirty="0" smtClean="0">
              <a:ln>
                <a:noFill/>
              </a:ln>
              <a:solidFill>
                <a:schemeClr val="tx1"/>
              </a:solidFill>
              <a:effectLst/>
              <a:uLnTx/>
              <a:uFillTx/>
              <a:latin typeface="+mn-lt"/>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7410" name="Picture 2" descr="C:\Users\New\Desktop\ΔΙΔΑΚΤΟΡΙΚΟ ΤΑ ΠΑΝΤΑ\ΠΑΡΑΔΟΤΕΑ ΔΙΔΑΚΤΟΡΙΚΟΥ\ΕΙΚΟΝΕΣ\Εικόνα 17.jpg"/>
          <p:cNvPicPr>
            <a:picLocks noGrp="1" noChangeAspect="1" noChangeArrowheads="1"/>
          </p:cNvPicPr>
          <p:nvPr>
            <p:ph idx="1"/>
          </p:nvPr>
        </p:nvPicPr>
        <p:blipFill>
          <a:blip r:embed="rId2"/>
          <a:srcRect/>
          <a:stretch>
            <a:fillRect/>
          </a:stretch>
        </p:blipFill>
        <p:spPr bwMode="auto">
          <a:xfrm>
            <a:off x="1142976" y="0"/>
            <a:ext cx="6500858" cy="6337492"/>
          </a:xfrm>
          <a:prstGeom prst="rect">
            <a:avLst/>
          </a:prstGeom>
          <a:noFill/>
        </p:spPr>
      </p:pic>
      <p:sp>
        <p:nvSpPr>
          <p:cNvPr id="5" name="1 - Τίτλος"/>
          <p:cNvSpPr txBox="1">
            <a:spLocks/>
          </p:cNvSpPr>
          <p:nvPr/>
        </p:nvSpPr>
        <p:spPr>
          <a:xfrm>
            <a:off x="0" y="6357958"/>
            <a:ext cx="9144000" cy="500042"/>
          </a:xfrm>
          <a:prstGeom prst="rect">
            <a:avLst/>
          </a:prstGeom>
        </p:spPr>
        <p:txBody>
          <a:bodyPr vert="horz" lIns="91440" tIns="45720" rIns="91440" bIns="45720" rtlCol="0" anchor="ctr">
            <a:normAutofit/>
          </a:bodyPr>
          <a:lstStyle/>
          <a:p>
            <a:pPr lvl="0" algn="ctr">
              <a:spcBef>
                <a:spcPct val="0"/>
              </a:spcBef>
              <a:defRPr/>
            </a:pPr>
            <a:r>
              <a:rPr lang="en-US" sz="1100" dirty="0" smtClean="0"/>
              <a:t>Richard </a:t>
            </a:r>
            <a:r>
              <a:rPr lang="en-US" sz="1100" dirty="0" err="1" smtClean="0"/>
              <a:t>Outcault</a:t>
            </a:r>
            <a:r>
              <a:rPr lang="en-US" sz="1100" dirty="0" smtClean="0"/>
              <a:t>,</a:t>
            </a:r>
            <a:r>
              <a:rPr lang="el-GR" sz="1100" dirty="0" smtClean="0"/>
              <a:t> </a:t>
            </a:r>
            <a:r>
              <a:rPr lang="en-US" sz="1100" i="1" dirty="0" smtClean="0"/>
              <a:t>Hogan’s </a:t>
            </a:r>
            <a:r>
              <a:rPr lang="en-US" sz="1100" i="1" dirty="0"/>
              <a:t>Alley (Yellow Kid), </a:t>
            </a:r>
            <a:r>
              <a:rPr lang="en-US" sz="1100" dirty="0" smtClean="0"/>
              <a:t>1895</a:t>
            </a:r>
            <a:endParaRPr lang="el-GR" sz="11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8434" name="Picture 2" descr="C:\Users\New\Desktop\ΔΙΔΑΚΤΟΡΙΚΟ ΤΑ ΠΑΝΤΑ\ΠΑΡΑΔΟΤΕΑ ΔΙΔΑΚΤΟΡΙΚΟΥ\ΕΙΚΟΝΕΣ\εικόνα 19.jpg"/>
          <p:cNvPicPr>
            <a:picLocks noGrp="1" noChangeAspect="1" noChangeArrowheads="1"/>
          </p:cNvPicPr>
          <p:nvPr>
            <p:ph idx="1"/>
          </p:nvPr>
        </p:nvPicPr>
        <p:blipFill>
          <a:blip r:embed="rId2"/>
          <a:srcRect/>
          <a:stretch>
            <a:fillRect/>
          </a:stretch>
        </p:blipFill>
        <p:spPr bwMode="auto">
          <a:xfrm>
            <a:off x="0" y="0"/>
            <a:ext cx="9165961" cy="5572140"/>
          </a:xfrm>
          <a:prstGeom prst="rect">
            <a:avLst/>
          </a:prstGeom>
          <a:noFill/>
        </p:spPr>
      </p:pic>
      <p:sp>
        <p:nvSpPr>
          <p:cNvPr id="4" name="1 - Τίτλος"/>
          <p:cNvSpPr txBox="1">
            <a:spLocks/>
          </p:cNvSpPr>
          <p:nvPr/>
        </p:nvSpPr>
        <p:spPr>
          <a:xfrm>
            <a:off x="0" y="6357958"/>
            <a:ext cx="9144000" cy="500042"/>
          </a:xfrm>
          <a:prstGeom prst="rect">
            <a:avLst/>
          </a:prstGeom>
        </p:spPr>
        <p:txBody>
          <a:bodyPr vert="horz" lIns="91440" tIns="45720" rIns="91440" bIns="45720" rtlCol="0" anchor="ctr">
            <a:normAutofit/>
          </a:bodyPr>
          <a:lstStyle/>
          <a:p>
            <a:pPr lvl="0" algn="ctr">
              <a:spcBef>
                <a:spcPct val="0"/>
              </a:spcBef>
              <a:defRPr/>
            </a:pPr>
            <a:r>
              <a:rPr lang="en-US" sz="1100" dirty="0" smtClean="0"/>
              <a:t>Richard </a:t>
            </a:r>
            <a:r>
              <a:rPr lang="en-US" sz="1100" dirty="0" err="1" smtClean="0"/>
              <a:t>Outcault</a:t>
            </a:r>
            <a:r>
              <a:rPr lang="en-US" sz="1100" dirty="0" smtClean="0"/>
              <a:t>,</a:t>
            </a:r>
            <a:r>
              <a:rPr lang="el-GR" sz="1100" dirty="0" smtClean="0"/>
              <a:t> </a:t>
            </a:r>
            <a:r>
              <a:rPr lang="en-US" sz="1100" i="1" dirty="0" smtClean="0"/>
              <a:t>Hogan’s </a:t>
            </a:r>
            <a:r>
              <a:rPr lang="en-US" sz="1100" i="1" dirty="0"/>
              <a:t>Alley (Yellow Kid), </a:t>
            </a:r>
            <a:r>
              <a:rPr lang="en-US" sz="1100" dirty="0" smtClean="0"/>
              <a:t>189</a:t>
            </a:r>
            <a:r>
              <a:rPr lang="el-GR" sz="1100" dirty="0" smtClean="0"/>
              <a:t>8</a:t>
            </a:r>
            <a:endParaRPr lang="el-GR" sz="11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9458" name="Picture 2" descr="C:\Users\New\Desktop\ΔΙΔΑΚΤΟΡΙΚΟ ΤΑ ΠΑΝΤΑ\ΠΑΡΑΔΟΤΕΑ ΔΙΔΑΚΤΟΡΙΚΟΥ\ΕΙΚΟΝΕΣ\εικόνα 20.jpg"/>
          <p:cNvPicPr>
            <a:picLocks noGrp="1" noChangeAspect="1" noChangeArrowheads="1"/>
          </p:cNvPicPr>
          <p:nvPr>
            <p:ph idx="1"/>
          </p:nvPr>
        </p:nvPicPr>
        <p:blipFill>
          <a:blip r:embed="rId2"/>
          <a:srcRect/>
          <a:stretch>
            <a:fillRect/>
          </a:stretch>
        </p:blipFill>
        <p:spPr bwMode="auto">
          <a:xfrm>
            <a:off x="0" y="125199"/>
            <a:ext cx="9144000" cy="5695949"/>
          </a:xfrm>
          <a:prstGeom prst="rect">
            <a:avLst/>
          </a:prstGeom>
          <a:noFill/>
        </p:spPr>
      </p:pic>
      <p:sp>
        <p:nvSpPr>
          <p:cNvPr id="4" name="1 - Τίτλος"/>
          <p:cNvSpPr txBox="1">
            <a:spLocks/>
          </p:cNvSpPr>
          <p:nvPr/>
        </p:nvSpPr>
        <p:spPr>
          <a:xfrm>
            <a:off x="0" y="6357958"/>
            <a:ext cx="9144000" cy="500042"/>
          </a:xfrm>
          <a:prstGeom prst="rect">
            <a:avLst/>
          </a:prstGeom>
        </p:spPr>
        <p:txBody>
          <a:bodyPr vert="horz" lIns="91440" tIns="45720" rIns="91440" bIns="45720" rtlCol="0" anchor="ctr">
            <a:normAutofit/>
          </a:bodyPr>
          <a:lstStyle/>
          <a:p>
            <a:pPr lvl="0" algn="ctr">
              <a:spcBef>
                <a:spcPct val="0"/>
              </a:spcBef>
              <a:defRPr/>
            </a:pPr>
            <a:r>
              <a:rPr lang="en-US" sz="1100" dirty="0" err="1" smtClean="0"/>
              <a:t>Tod</a:t>
            </a:r>
            <a:r>
              <a:rPr lang="en-US" sz="1100" dirty="0" smtClean="0"/>
              <a:t> </a:t>
            </a:r>
            <a:r>
              <a:rPr lang="en-US" sz="1100" dirty="0" smtClean="0"/>
              <a:t>Browning,</a:t>
            </a:r>
            <a:r>
              <a:rPr lang="el-GR" sz="1100" dirty="0" smtClean="0"/>
              <a:t> </a:t>
            </a:r>
            <a:r>
              <a:rPr lang="en-US" sz="1100" i="1" dirty="0" smtClean="0"/>
              <a:t>Freaks</a:t>
            </a:r>
            <a:r>
              <a:rPr lang="en-US" sz="1100" i="1" dirty="0" smtClean="0"/>
              <a:t>, </a:t>
            </a:r>
            <a:r>
              <a:rPr lang="en-US" sz="1100" dirty="0" smtClean="0"/>
              <a:t>1932</a:t>
            </a:r>
            <a:endParaRPr lang="el-GR" sz="11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482" name="Picture 2" descr="C:\Users\New\Desktop\ΔΙΔΑΚΤΟΡΙΚΟ ΤΑ ΠΑΝΤΑ\ΠΑΡΑΔΟΤΕΑ ΔΙΔΑΚΤΟΡΙΚΟΥ\ΕΙΚΟΝΕΣ\εικόνα 21.jpg"/>
          <p:cNvPicPr>
            <a:picLocks noGrp="1" noChangeAspect="1" noChangeArrowheads="1"/>
          </p:cNvPicPr>
          <p:nvPr>
            <p:ph idx="1"/>
          </p:nvPr>
        </p:nvPicPr>
        <p:blipFill>
          <a:blip r:embed="rId2"/>
          <a:srcRect/>
          <a:stretch>
            <a:fillRect/>
          </a:stretch>
        </p:blipFill>
        <p:spPr bwMode="auto">
          <a:xfrm>
            <a:off x="28295" y="406422"/>
            <a:ext cx="9115705" cy="4740729"/>
          </a:xfrm>
          <a:prstGeom prst="rect">
            <a:avLst/>
          </a:prstGeom>
          <a:noFill/>
        </p:spPr>
      </p:pic>
      <p:sp>
        <p:nvSpPr>
          <p:cNvPr id="4" name="1 - Τίτλος"/>
          <p:cNvSpPr txBox="1">
            <a:spLocks/>
          </p:cNvSpPr>
          <p:nvPr/>
        </p:nvSpPr>
        <p:spPr>
          <a:xfrm>
            <a:off x="0" y="6357958"/>
            <a:ext cx="9144000" cy="500042"/>
          </a:xfrm>
          <a:prstGeom prst="rect">
            <a:avLst/>
          </a:prstGeom>
        </p:spPr>
        <p:txBody>
          <a:bodyPr vert="horz" lIns="91440" tIns="45720" rIns="91440" bIns="45720" rtlCol="0" anchor="ctr">
            <a:normAutofit/>
          </a:bodyPr>
          <a:lstStyle/>
          <a:p>
            <a:pPr lvl="0" algn="ctr">
              <a:spcBef>
                <a:spcPct val="0"/>
              </a:spcBef>
              <a:defRPr/>
            </a:pPr>
            <a:r>
              <a:rPr lang="el-GR" sz="1100" dirty="0" smtClean="0"/>
              <a:t>Αρκάς</a:t>
            </a:r>
            <a:r>
              <a:rPr lang="en-US" sz="1100" dirty="0" smtClean="0"/>
              <a:t>, </a:t>
            </a:r>
            <a:r>
              <a:rPr lang="en-US" sz="1100" i="1" dirty="0" smtClean="0"/>
              <a:t>S</a:t>
            </a:r>
            <a:r>
              <a:rPr lang="en-US" sz="1100" i="1" dirty="0" smtClean="0"/>
              <a:t>how </a:t>
            </a:r>
            <a:r>
              <a:rPr lang="en-US" sz="1100" i="1" dirty="0" err="1" smtClean="0"/>
              <a:t>Buisiness</a:t>
            </a:r>
            <a:r>
              <a:rPr lang="en-US" sz="1100" i="1" dirty="0" smtClean="0"/>
              <a:t>, </a:t>
            </a:r>
            <a:r>
              <a:rPr lang="en-US" sz="1100" dirty="0" smtClean="0"/>
              <a:t>1983</a:t>
            </a:r>
            <a:endParaRPr lang="el-GR" sz="11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New\Desktop\ΔΙΔΑΚΤΟΡΙΚΟ ΤΑ ΠΑΝΤΑ\ΠΑΡΑΔΟΤΕΑ ΔΙΔΑΚΤΟΡΙΚΟΥ\ΕΙΚΟΝΕΣ\εικόνα 41.jpg"/>
          <p:cNvPicPr>
            <a:picLocks noGrp="1" noChangeAspect="1" noChangeArrowheads="1"/>
          </p:cNvPicPr>
          <p:nvPr>
            <p:ph idx="1"/>
          </p:nvPr>
        </p:nvPicPr>
        <p:blipFill>
          <a:blip r:embed="rId2"/>
          <a:srcRect/>
          <a:stretch>
            <a:fillRect/>
          </a:stretch>
        </p:blipFill>
        <p:spPr bwMode="auto">
          <a:xfrm>
            <a:off x="2544753" y="214290"/>
            <a:ext cx="6599247" cy="3071810"/>
          </a:xfrm>
          <a:prstGeom prst="rect">
            <a:avLst/>
          </a:prstGeom>
          <a:noFill/>
        </p:spPr>
      </p:pic>
      <p:pic>
        <p:nvPicPr>
          <p:cNvPr id="25603" name="Picture 3" descr="C:\Users\New\Desktop\ΔΙΔΑΚΤΟΡΙΚΟ ΤΑ ΠΑΝΤΑ\ΠΑΡΑΔΟΤΕΑ ΔΙΔΑΚΤΟΡΙΚΟΥ\ΕΙΚΟΝΕΣ\εικόνα 42.jpg"/>
          <p:cNvPicPr>
            <a:picLocks noChangeAspect="1" noChangeArrowheads="1"/>
          </p:cNvPicPr>
          <p:nvPr/>
        </p:nvPicPr>
        <p:blipFill>
          <a:blip r:embed="rId3"/>
          <a:srcRect/>
          <a:stretch>
            <a:fillRect/>
          </a:stretch>
        </p:blipFill>
        <p:spPr bwMode="auto">
          <a:xfrm>
            <a:off x="0" y="3571876"/>
            <a:ext cx="7148940" cy="3071810"/>
          </a:xfrm>
          <a:prstGeom prst="rect">
            <a:avLst/>
          </a:prstGeom>
          <a:noFill/>
        </p:spPr>
      </p:pic>
      <p:sp>
        <p:nvSpPr>
          <p:cNvPr id="5" name="4 - Ορθογώνιο"/>
          <p:cNvSpPr/>
          <p:nvPr/>
        </p:nvSpPr>
        <p:spPr>
          <a:xfrm>
            <a:off x="0" y="214290"/>
            <a:ext cx="2571736" cy="430887"/>
          </a:xfrm>
          <a:prstGeom prst="rect">
            <a:avLst/>
          </a:prstGeom>
        </p:spPr>
        <p:txBody>
          <a:bodyPr wrap="square">
            <a:spAutoFit/>
          </a:bodyPr>
          <a:lstStyle/>
          <a:p>
            <a:pPr algn="r"/>
            <a:r>
              <a:rPr lang="en-US" sz="1100" dirty="0" smtClean="0"/>
              <a:t>Irv </a:t>
            </a:r>
            <a:r>
              <a:rPr lang="en-US" sz="1100" dirty="0" err="1" smtClean="0"/>
              <a:t>Novick</a:t>
            </a:r>
            <a:r>
              <a:rPr lang="en-US" sz="1100" dirty="0" smtClean="0"/>
              <a:t>, </a:t>
            </a:r>
            <a:r>
              <a:rPr lang="en-US" sz="1100" i="1" dirty="0" smtClean="0"/>
              <a:t>All </a:t>
            </a:r>
            <a:r>
              <a:rPr lang="en-US" sz="1100" i="1" dirty="0" smtClean="0"/>
              <a:t>American Men of War</a:t>
            </a:r>
            <a:r>
              <a:rPr lang="en-US" sz="1100" dirty="0" smtClean="0"/>
              <a:t>, </a:t>
            </a:r>
          </a:p>
          <a:p>
            <a:pPr algn="r"/>
            <a:r>
              <a:rPr lang="en-US" sz="1100" dirty="0" smtClean="0"/>
              <a:t>1962</a:t>
            </a:r>
            <a:endParaRPr lang="en-US" sz="1100" dirty="0"/>
          </a:p>
        </p:txBody>
      </p:sp>
      <p:sp>
        <p:nvSpPr>
          <p:cNvPr id="6" name="5 - Ορθογώνιο"/>
          <p:cNvSpPr/>
          <p:nvPr/>
        </p:nvSpPr>
        <p:spPr>
          <a:xfrm>
            <a:off x="7143768" y="5786454"/>
            <a:ext cx="1857356" cy="430887"/>
          </a:xfrm>
          <a:prstGeom prst="rect">
            <a:avLst/>
          </a:prstGeom>
        </p:spPr>
        <p:txBody>
          <a:bodyPr wrap="square">
            <a:spAutoFit/>
          </a:bodyPr>
          <a:lstStyle/>
          <a:p>
            <a:r>
              <a:rPr lang="en-US" sz="1100" dirty="0" smtClean="0"/>
              <a:t>Roy </a:t>
            </a:r>
            <a:r>
              <a:rPr lang="en-US" sz="1100" dirty="0" smtClean="0"/>
              <a:t>Lichtenstein, </a:t>
            </a:r>
            <a:r>
              <a:rPr lang="en-US" sz="1100" i="1" dirty="0" err="1" smtClean="0"/>
              <a:t>Whaam</a:t>
            </a:r>
            <a:r>
              <a:rPr lang="en-US" sz="1100" i="1" dirty="0" smtClean="0"/>
              <a:t>!</a:t>
            </a:r>
            <a:r>
              <a:rPr lang="en-US" sz="1100" dirty="0" smtClean="0"/>
              <a:t>, </a:t>
            </a:r>
          </a:p>
          <a:p>
            <a:r>
              <a:rPr lang="en-US" sz="1100" dirty="0" smtClean="0"/>
              <a:t>1963</a:t>
            </a:r>
            <a:endParaRPr lang="en-US" sz="11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New\Desktop\ΔΙΔΑΚΤΟΡΙΚΟ ΤΑ ΠΑΝΤΑ\ΠΑΡΑΔΟΤΕΑ ΔΙΔΑΚΤΟΡΙΚΟΥ\ΕΙΚΟΝΕΣ\εικόνα 44.jpg"/>
          <p:cNvPicPr>
            <a:picLocks noGrp="1" noChangeAspect="1" noChangeArrowheads="1"/>
          </p:cNvPicPr>
          <p:nvPr>
            <p:ph idx="1"/>
          </p:nvPr>
        </p:nvPicPr>
        <p:blipFill>
          <a:blip r:embed="rId2"/>
          <a:srcRect/>
          <a:stretch>
            <a:fillRect/>
          </a:stretch>
        </p:blipFill>
        <p:spPr bwMode="auto">
          <a:xfrm>
            <a:off x="1" y="1577329"/>
            <a:ext cx="9144000" cy="4171949"/>
          </a:xfrm>
          <a:prstGeom prst="rect">
            <a:avLst/>
          </a:prstGeom>
          <a:noFill/>
        </p:spPr>
      </p:pic>
      <p:sp>
        <p:nvSpPr>
          <p:cNvPr id="4" name="3 - Ορθογώνιο"/>
          <p:cNvSpPr/>
          <p:nvPr/>
        </p:nvSpPr>
        <p:spPr>
          <a:xfrm>
            <a:off x="0" y="6457890"/>
            <a:ext cx="9144000" cy="261610"/>
          </a:xfrm>
          <a:prstGeom prst="rect">
            <a:avLst/>
          </a:prstGeom>
        </p:spPr>
        <p:txBody>
          <a:bodyPr wrap="square">
            <a:spAutoFit/>
          </a:bodyPr>
          <a:lstStyle/>
          <a:p>
            <a:pPr algn="ctr"/>
            <a:r>
              <a:rPr lang="en-US" sz="1100" dirty="0" smtClean="0"/>
              <a:t>Dave </a:t>
            </a:r>
            <a:r>
              <a:rPr lang="en-US" sz="1100" dirty="0" smtClean="0"/>
              <a:t>Gibbons, </a:t>
            </a:r>
            <a:r>
              <a:rPr lang="en-US" sz="1100" i="1" dirty="0" err="1" smtClean="0"/>
              <a:t>Whaat</a:t>
            </a:r>
            <a:r>
              <a:rPr lang="en-US" sz="1100" i="1" dirty="0" smtClean="0"/>
              <a:t>?</a:t>
            </a:r>
            <a:r>
              <a:rPr lang="en-US" sz="1100" dirty="0" smtClean="0"/>
              <a:t>, </a:t>
            </a:r>
            <a:r>
              <a:rPr lang="en-US" sz="1100" dirty="0" smtClean="0"/>
              <a:t>2013</a:t>
            </a:r>
            <a:endParaRPr lang="en-US" sz="11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00042"/>
          </a:xfrm>
        </p:spPr>
        <p:txBody>
          <a:bodyPr>
            <a:normAutofit fontScale="90000"/>
          </a:bodyPr>
          <a:lstStyle/>
          <a:p>
            <a:r>
              <a:rPr lang="el-GR" sz="2800" dirty="0" smtClean="0"/>
              <a:t/>
            </a:r>
            <a:br>
              <a:rPr lang="el-GR" sz="2800" dirty="0" smtClean="0"/>
            </a:br>
            <a:r>
              <a:rPr lang="el-GR" sz="3300" dirty="0" smtClean="0"/>
              <a:t>Διευκρινίσεις (επεκτάσεις) του </a:t>
            </a:r>
            <a:r>
              <a:rPr lang="en-US" sz="3300" dirty="0" smtClean="0"/>
              <a:t>Simon </a:t>
            </a:r>
            <a:r>
              <a:rPr lang="en-US" sz="3300" dirty="0" err="1" smtClean="0"/>
              <a:t>Dentith</a:t>
            </a:r>
            <a:r>
              <a:rPr lang="en-US" sz="3300" dirty="0" smtClean="0"/>
              <a:t> (2000)</a:t>
            </a:r>
            <a:endParaRPr lang="el-GR" sz="3300" dirty="0"/>
          </a:p>
        </p:txBody>
      </p:sp>
      <p:sp>
        <p:nvSpPr>
          <p:cNvPr id="3" name="2 - Θέση περιεχομένου"/>
          <p:cNvSpPr>
            <a:spLocks noGrp="1"/>
          </p:cNvSpPr>
          <p:nvPr>
            <p:ph idx="1"/>
          </p:nvPr>
        </p:nvSpPr>
        <p:spPr>
          <a:xfrm>
            <a:off x="0" y="1600200"/>
            <a:ext cx="9144000" cy="4900634"/>
          </a:xfrm>
        </p:spPr>
        <p:txBody>
          <a:bodyPr>
            <a:normAutofit fontScale="85000" lnSpcReduction="20000"/>
          </a:bodyPr>
          <a:lstStyle/>
          <a:p>
            <a:pPr>
              <a:lnSpc>
                <a:spcPct val="130000"/>
              </a:lnSpc>
              <a:buNone/>
            </a:pPr>
            <a:r>
              <a:rPr lang="el-GR" sz="2000" dirty="0" smtClean="0">
                <a:latin typeface="+mj-lt"/>
              </a:rPr>
              <a:t>     </a:t>
            </a:r>
            <a:r>
              <a:rPr lang="el-GR" sz="2400" dirty="0" smtClean="0">
                <a:latin typeface="+mj-lt"/>
              </a:rPr>
              <a:t>«Το </a:t>
            </a:r>
            <a:r>
              <a:rPr lang="el-GR" sz="2400" dirty="0">
                <a:latin typeface="+mj-lt"/>
              </a:rPr>
              <a:t>σχετικό εύρος των πολιτισμικών πρακτικών θα μπορούσε συμβατικά να θεωρηθεί ως ένα φάσμα, που προκύπτει από τις αξιολογήσεις των κειμένων στα οποία παραπέμπουν οι διάφορες μορφές, με τις αναφορές που πηγάζουν από τον βαθύ σεβασμό στο ένα άκρο της κλίμακας, την επιθετική παρωδία στο άλλο και ανάμεσα τους, ένα πλήθος πολιτισμικών </a:t>
            </a:r>
            <a:r>
              <a:rPr lang="el-GR" sz="2400" dirty="0" smtClean="0">
                <a:latin typeface="+mj-lt"/>
              </a:rPr>
              <a:t>μορφών».</a:t>
            </a:r>
          </a:p>
          <a:p>
            <a:pPr>
              <a:buNone/>
            </a:pPr>
            <a:endParaRPr lang="el-GR" sz="2400" dirty="0">
              <a:latin typeface="+mj-lt"/>
            </a:endParaRPr>
          </a:p>
          <a:p>
            <a:pPr>
              <a:buNone/>
            </a:pPr>
            <a:r>
              <a:rPr lang="el-GR" sz="2400" dirty="0" smtClean="0">
                <a:latin typeface="+mj-lt"/>
              </a:rPr>
              <a:t>Στην κλίμακα αυτή βρίσκουν θέση έννοιες όπως</a:t>
            </a:r>
            <a:r>
              <a:rPr lang="en-US" sz="2400" dirty="0" smtClean="0">
                <a:latin typeface="+mj-lt"/>
              </a:rPr>
              <a:t>:</a:t>
            </a:r>
            <a:endParaRPr lang="el-GR" sz="2400" dirty="0" smtClean="0">
              <a:latin typeface="+mj-lt"/>
            </a:endParaRPr>
          </a:p>
          <a:p>
            <a:pPr>
              <a:buNone/>
            </a:pPr>
            <a:endParaRPr lang="el-GR" sz="2400" dirty="0">
              <a:latin typeface="+mj-lt"/>
            </a:endParaRPr>
          </a:p>
          <a:p>
            <a:pPr>
              <a:buFontTx/>
              <a:buChar char="-"/>
            </a:pPr>
            <a:r>
              <a:rPr lang="el-GR" sz="2400" dirty="0" smtClean="0"/>
              <a:t>απομίμηση </a:t>
            </a:r>
            <a:r>
              <a:rPr lang="el-GR" sz="2400" dirty="0"/>
              <a:t>(</a:t>
            </a:r>
            <a:r>
              <a:rPr lang="en-US" sz="2400" dirty="0"/>
              <a:t>imitation</a:t>
            </a:r>
            <a:r>
              <a:rPr lang="el-GR" sz="2400" dirty="0" smtClean="0"/>
              <a:t>)</a:t>
            </a:r>
          </a:p>
          <a:p>
            <a:pPr>
              <a:buFontTx/>
              <a:buChar char="-"/>
            </a:pPr>
            <a:r>
              <a:rPr lang="el-GR" sz="2400" dirty="0" err="1" smtClean="0"/>
              <a:t>παστίς</a:t>
            </a:r>
            <a:r>
              <a:rPr lang="el-GR" sz="2400" dirty="0" smtClean="0"/>
              <a:t> </a:t>
            </a:r>
            <a:r>
              <a:rPr lang="el-GR" sz="2400" dirty="0"/>
              <a:t>(</a:t>
            </a:r>
            <a:r>
              <a:rPr lang="en-US" sz="2400" dirty="0"/>
              <a:t>pastiche</a:t>
            </a:r>
            <a:r>
              <a:rPr lang="el-GR" sz="2400" dirty="0" smtClean="0"/>
              <a:t>)</a:t>
            </a:r>
          </a:p>
          <a:p>
            <a:pPr>
              <a:buFontTx/>
              <a:buChar char="-"/>
            </a:pPr>
            <a:r>
              <a:rPr lang="el-GR" sz="2400" dirty="0" smtClean="0"/>
              <a:t>ηρωική </a:t>
            </a:r>
            <a:r>
              <a:rPr lang="el-GR" sz="2400" dirty="0"/>
              <a:t>διακωμώδηση (</a:t>
            </a:r>
            <a:r>
              <a:rPr lang="en-US" sz="2400" dirty="0"/>
              <a:t>mock</a:t>
            </a:r>
            <a:r>
              <a:rPr lang="el-GR" sz="2400" dirty="0"/>
              <a:t>-</a:t>
            </a:r>
            <a:r>
              <a:rPr lang="en-US" sz="2400" dirty="0"/>
              <a:t>heroic</a:t>
            </a:r>
            <a:r>
              <a:rPr lang="el-GR" sz="2400" dirty="0" smtClean="0"/>
              <a:t>)</a:t>
            </a:r>
          </a:p>
          <a:p>
            <a:pPr>
              <a:buFontTx/>
              <a:buChar char="-"/>
            </a:pPr>
            <a:r>
              <a:rPr lang="el-GR" sz="2400" dirty="0" err="1" smtClean="0"/>
              <a:t>μπουρλέσκ</a:t>
            </a:r>
            <a:r>
              <a:rPr lang="el-GR" sz="2400" dirty="0" smtClean="0"/>
              <a:t> </a:t>
            </a:r>
            <a:r>
              <a:rPr lang="el-GR" sz="2400" dirty="0"/>
              <a:t>(</a:t>
            </a:r>
            <a:r>
              <a:rPr lang="en-US" sz="2400" dirty="0"/>
              <a:t>burlesque</a:t>
            </a:r>
            <a:r>
              <a:rPr lang="el-GR" sz="2400" dirty="0" smtClean="0"/>
              <a:t>)</a:t>
            </a:r>
          </a:p>
          <a:p>
            <a:pPr>
              <a:buFontTx/>
              <a:buChar char="-"/>
            </a:pPr>
            <a:r>
              <a:rPr lang="el-GR" sz="2400" dirty="0" smtClean="0"/>
              <a:t>γελοιοποίηση </a:t>
            </a:r>
            <a:r>
              <a:rPr lang="el-GR" sz="2400" dirty="0"/>
              <a:t>(</a:t>
            </a:r>
            <a:r>
              <a:rPr lang="en-US" sz="2400" dirty="0"/>
              <a:t>travesty</a:t>
            </a:r>
            <a:r>
              <a:rPr lang="el-GR" sz="2400" dirty="0" smtClean="0"/>
              <a:t>)</a:t>
            </a:r>
          </a:p>
          <a:p>
            <a:pPr>
              <a:buFontTx/>
              <a:buChar char="-"/>
            </a:pPr>
            <a:r>
              <a:rPr lang="el-GR" sz="2400" dirty="0" smtClean="0"/>
              <a:t>φάρσα </a:t>
            </a:r>
            <a:r>
              <a:rPr lang="el-GR" sz="2400" dirty="0"/>
              <a:t>(</a:t>
            </a:r>
            <a:r>
              <a:rPr lang="en-US" sz="2400" dirty="0"/>
              <a:t>spoof</a:t>
            </a:r>
            <a:r>
              <a:rPr lang="el-GR" sz="2400" dirty="0" smtClean="0"/>
              <a:t>)</a:t>
            </a:r>
          </a:p>
          <a:p>
            <a:pPr>
              <a:buFontTx/>
              <a:buChar char="-"/>
            </a:pPr>
            <a:r>
              <a:rPr lang="el-GR" sz="2400" dirty="0" smtClean="0"/>
              <a:t>παρωδία</a:t>
            </a:r>
            <a:endParaRPr lang="el-GR" sz="2400" dirty="0">
              <a:latin typeface="+mj-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857628"/>
            <a:ext cx="1971660" cy="417530"/>
          </a:xfrm>
        </p:spPr>
        <p:txBody>
          <a:bodyPr>
            <a:normAutofit/>
          </a:bodyPr>
          <a:lstStyle/>
          <a:p>
            <a:r>
              <a:rPr lang="en-US" sz="1600" dirty="0" smtClean="0"/>
              <a:t>Wiley Miller (1997)</a:t>
            </a:r>
            <a:endParaRPr lang="el-GR" sz="1600" dirty="0"/>
          </a:p>
        </p:txBody>
      </p:sp>
      <p:pic>
        <p:nvPicPr>
          <p:cNvPr id="1026" name="Picture 2" descr="C:\Users\New\Desktop\Διδακτορικό από Γραμέλη\ΔΙΔΑΚΤΟΡΙΚΟ ΤΑ ΠΑΝΤΑ\ΠΑΡΑΔΟΤΕΑ ΔΙΔΑΚΤΟΡΙΚΟΥ\ΕΙΚΟΝΕΣ\εικόνα 26.jpg"/>
          <p:cNvPicPr>
            <a:picLocks noGrp="1" noChangeAspect="1" noChangeArrowheads="1"/>
          </p:cNvPicPr>
          <p:nvPr>
            <p:ph idx="1"/>
          </p:nvPr>
        </p:nvPicPr>
        <p:blipFill>
          <a:blip r:embed="rId2" cstate="print"/>
          <a:srcRect/>
          <a:stretch>
            <a:fillRect/>
          </a:stretch>
        </p:blipFill>
        <p:spPr bwMode="auto">
          <a:xfrm>
            <a:off x="0" y="0"/>
            <a:ext cx="4219068" cy="3929066"/>
          </a:xfrm>
          <a:prstGeom prst="rect">
            <a:avLst/>
          </a:prstGeom>
          <a:noFill/>
        </p:spPr>
      </p:pic>
      <p:pic>
        <p:nvPicPr>
          <p:cNvPr id="1027" name="Picture 3" descr="C:\Users\New\Desktop\Διδακτορικό από Γραμέλη\ΔΙΔΑΚΤΟΡΙΚΟ ΤΑ ΠΑΝΤΑ\ΠΑΡΑΔΟΤΕΑ ΔΙΔΑΚΤΟΡΙΚΟΥ\ΕΙΚΟΝΕΣ\εικονα 27.jpg"/>
          <p:cNvPicPr>
            <a:picLocks noChangeAspect="1" noChangeArrowheads="1"/>
          </p:cNvPicPr>
          <p:nvPr/>
        </p:nvPicPr>
        <p:blipFill>
          <a:blip r:embed="rId3" cstate="print"/>
          <a:srcRect/>
          <a:stretch>
            <a:fillRect/>
          </a:stretch>
        </p:blipFill>
        <p:spPr bwMode="auto">
          <a:xfrm>
            <a:off x="4344307" y="1857364"/>
            <a:ext cx="4799693" cy="3286148"/>
          </a:xfrm>
          <a:prstGeom prst="rect">
            <a:avLst/>
          </a:prstGeom>
          <a:noFill/>
        </p:spPr>
      </p:pic>
      <p:sp>
        <p:nvSpPr>
          <p:cNvPr id="6" name="1 - Τίτλος"/>
          <p:cNvSpPr txBox="1">
            <a:spLocks/>
          </p:cNvSpPr>
          <p:nvPr/>
        </p:nvSpPr>
        <p:spPr>
          <a:xfrm>
            <a:off x="6500826" y="5072074"/>
            <a:ext cx="2643174" cy="41753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600" b="0" i="0" u="none" strike="noStrike" kern="1200" cap="none" spc="0" normalizeH="0" baseline="0" noProof="0" dirty="0" smtClean="0">
                <a:ln>
                  <a:noFill/>
                </a:ln>
                <a:solidFill>
                  <a:schemeClr val="tx1"/>
                </a:solidFill>
                <a:effectLst/>
                <a:uLnTx/>
                <a:uFillTx/>
                <a:latin typeface="+mj-lt"/>
                <a:ea typeface="+mj-ea"/>
                <a:cs typeface="+mj-cs"/>
              </a:rPr>
              <a:t>Κώστας Μητρόπουλος</a:t>
            </a:r>
            <a:r>
              <a:rPr kumimoji="0" lang="el-GR" sz="1600" b="0" i="0" u="none" strike="noStrike" kern="1200" cap="none" spc="0" normalizeH="0" noProof="0" dirty="0" smtClean="0">
                <a:ln>
                  <a:noFill/>
                </a:ln>
                <a:solidFill>
                  <a:schemeClr val="tx1"/>
                </a:solidFill>
                <a:effectLst/>
                <a:uLnTx/>
                <a:uFillTx/>
                <a:latin typeface="+mj-lt"/>
                <a:ea typeface="+mj-ea"/>
                <a:cs typeface="+mj-cs"/>
              </a:rPr>
              <a:t> (</a:t>
            </a:r>
            <a:r>
              <a:rPr kumimoji="0" lang="el-GR" sz="1600" b="0" i="0" u="none" strike="noStrike" kern="1200" cap="none" spc="0" normalizeH="0" baseline="0" noProof="0" dirty="0" smtClean="0">
                <a:ln>
                  <a:noFill/>
                </a:ln>
                <a:solidFill>
                  <a:schemeClr val="tx1"/>
                </a:solidFill>
                <a:effectLst/>
                <a:uLnTx/>
                <a:uFillTx/>
                <a:latin typeface="+mj-lt"/>
                <a:ea typeface="+mj-ea"/>
                <a:cs typeface="+mj-cs"/>
              </a:rPr>
              <a:t>1996)</a:t>
            </a:r>
            <a:endParaRPr kumimoji="0" lang="el-GR" sz="1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42918"/>
          </a:xfrm>
        </p:spPr>
        <p:txBody>
          <a:bodyPr>
            <a:normAutofit fontScale="90000"/>
          </a:bodyPr>
          <a:lstStyle/>
          <a:p>
            <a:r>
              <a:rPr lang="el-GR" sz="2800" dirty="0" smtClean="0"/>
              <a:t/>
            </a:r>
            <a:br>
              <a:rPr lang="el-GR" sz="2800" dirty="0" smtClean="0"/>
            </a:br>
            <a:r>
              <a:rPr lang="el-GR" sz="3300" dirty="0" smtClean="0"/>
              <a:t>Η αυστηρή, ισοπεδωτική (και άδικη</a:t>
            </a:r>
            <a:r>
              <a:rPr lang="en-US" sz="3300" dirty="0" smtClean="0"/>
              <a:t>;</a:t>
            </a:r>
            <a:r>
              <a:rPr lang="el-GR" sz="3300" dirty="0" smtClean="0"/>
              <a:t>) κριτική του </a:t>
            </a:r>
            <a:r>
              <a:rPr lang="el-GR" sz="3300" dirty="0" err="1" smtClean="0"/>
              <a:t>Φρέντρικ</a:t>
            </a:r>
            <a:r>
              <a:rPr lang="el-GR" sz="3300" dirty="0" smtClean="0"/>
              <a:t> </a:t>
            </a:r>
            <a:r>
              <a:rPr lang="el-GR" sz="3300" dirty="0" err="1" smtClean="0"/>
              <a:t>Τζέιμσον</a:t>
            </a:r>
            <a:r>
              <a:rPr lang="el-GR" sz="3300" dirty="0" smtClean="0"/>
              <a:t> στο μεταμοντέρνο </a:t>
            </a:r>
            <a:r>
              <a:rPr lang="el-GR" sz="3300" dirty="0" err="1" smtClean="0"/>
              <a:t>παστίς</a:t>
            </a:r>
            <a:r>
              <a:rPr lang="el-GR" sz="3300" dirty="0" smtClean="0"/>
              <a:t> (1991)</a:t>
            </a:r>
            <a:endParaRPr lang="el-GR" sz="3300" dirty="0"/>
          </a:p>
        </p:txBody>
      </p:sp>
      <p:sp>
        <p:nvSpPr>
          <p:cNvPr id="3" name="2 - Θέση περιεχομένου"/>
          <p:cNvSpPr>
            <a:spLocks noGrp="1"/>
          </p:cNvSpPr>
          <p:nvPr>
            <p:ph idx="1"/>
          </p:nvPr>
        </p:nvSpPr>
        <p:spPr>
          <a:xfrm>
            <a:off x="0" y="1714488"/>
            <a:ext cx="9144000" cy="5286388"/>
          </a:xfrm>
        </p:spPr>
        <p:txBody>
          <a:bodyPr>
            <a:normAutofit/>
          </a:bodyPr>
          <a:lstStyle/>
          <a:p>
            <a:pPr>
              <a:buNone/>
            </a:pPr>
            <a:r>
              <a:rPr lang="el-GR" dirty="0" smtClean="0"/>
              <a:t>	</a:t>
            </a:r>
          </a:p>
          <a:p>
            <a:pPr>
              <a:buNone/>
            </a:pPr>
            <a:r>
              <a:rPr lang="el-GR" sz="2000" dirty="0" smtClean="0"/>
              <a:t>	Κατά τον </a:t>
            </a:r>
            <a:r>
              <a:rPr lang="el-GR" sz="2000" dirty="0" err="1" smtClean="0"/>
              <a:t>Τζέιμσον</a:t>
            </a:r>
            <a:r>
              <a:rPr lang="el-GR" sz="2000" dirty="0" smtClean="0"/>
              <a:t>, το </a:t>
            </a:r>
            <a:r>
              <a:rPr lang="el-GR" sz="2000" dirty="0" err="1" smtClean="0"/>
              <a:t>παστίς</a:t>
            </a:r>
            <a:r>
              <a:rPr lang="el-GR" sz="2000" dirty="0" smtClean="0"/>
              <a:t> είναι εντελώς διαφορετικό από την παραδοσιακή </a:t>
            </a:r>
            <a:r>
              <a:rPr lang="el-GR" sz="2000" dirty="0" err="1" smtClean="0"/>
              <a:t>παρωδία∙</a:t>
            </a:r>
            <a:r>
              <a:rPr lang="el-GR" sz="2000" dirty="0" smtClean="0"/>
              <a:t> δεν κρατά κάποια κριτική απόσταση από τα υλικά που </a:t>
            </a:r>
            <a:r>
              <a:rPr lang="el-GR" sz="2000" dirty="0" err="1" smtClean="0"/>
              <a:t>συμπαραθέτει</a:t>
            </a:r>
            <a:r>
              <a:rPr lang="el-GR" sz="2000" dirty="0" smtClean="0"/>
              <a:t> παρά τα ανακυκλώνει, συχνά με μικρό βαθμό μεταποίησης ή και χωρίς καν αυτήν. Δεν τα σχολιάζει, δεν μπαίνει στη βάσανο της κριτικής και συγκριτικής αξιολόγησής τους αλλά τα εκμεταλλεύεται συνθέτοντας αυτό που ο </a:t>
            </a:r>
            <a:r>
              <a:rPr lang="el-GR" sz="2000" dirty="0" err="1" smtClean="0"/>
              <a:t>Τζέιμσον</a:t>
            </a:r>
            <a:r>
              <a:rPr lang="el-GR" sz="2000" dirty="0" smtClean="0"/>
              <a:t> αποκαλεί «λευκή παρωδία» (</a:t>
            </a:r>
            <a:r>
              <a:rPr lang="en-US" sz="2000" dirty="0" smtClean="0"/>
              <a:t>blank parody</a:t>
            </a:r>
            <a:r>
              <a:rPr lang="el-GR" sz="2000" dirty="0" smtClean="0"/>
              <a:t>). Ερμηνεύοντας τον </a:t>
            </a:r>
            <a:r>
              <a:rPr lang="el-GR" sz="2000" dirty="0" err="1" smtClean="0"/>
              <a:t>Τζέιμσον</a:t>
            </a:r>
            <a:r>
              <a:rPr lang="el-GR" sz="2000" dirty="0" smtClean="0"/>
              <a:t>, η μεταμοντέρνα παρωδία έχει εκπέσει σε ένα ατέρμονο </a:t>
            </a:r>
            <a:r>
              <a:rPr lang="el-GR" sz="2000" dirty="0" err="1" smtClean="0"/>
              <a:t>παστίς</a:t>
            </a:r>
            <a:r>
              <a:rPr lang="el-GR" sz="2000" dirty="0" smtClean="0"/>
              <a:t> ή, διαφορετικά, η παρωδία έχει χάσει το νόημα της, μεταλλαγμένη σε </a:t>
            </a:r>
            <a:r>
              <a:rPr lang="el-GR" sz="2000" dirty="0" err="1" smtClean="0"/>
              <a:t>παστίς</a:t>
            </a:r>
            <a:r>
              <a:rPr lang="el-GR" sz="2000" dirty="0" smtClean="0"/>
              <a:t>. Τα έργα τέχνης με τον τρόπο αυτό τοποθετούνται σε ένα απεριόριστο αβαθές, συνθέτουν μια θάλασσα εικόνων και κειμένων που εκτείνονται σε μια αχανή επιφάνεια χωρίς να διακρίνεται τίποτα στο βάθος και χωρίς να επιθυμείται η εύρεση του βάθους.</a:t>
            </a:r>
            <a:endParaRPr lang="el-GR"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57256"/>
          </a:xfrm>
        </p:spPr>
        <p:txBody>
          <a:bodyPr>
            <a:normAutofit fontScale="90000"/>
          </a:bodyPr>
          <a:lstStyle/>
          <a:p>
            <a:r>
              <a:rPr lang="el-GR" sz="2800" dirty="0" smtClean="0"/>
              <a:t/>
            </a:r>
            <a:br>
              <a:rPr lang="el-GR" sz="2800" dirty="0" smtClean="0"/>
            </a:br>
            <a:r>
              <a:rPr lang="el-GR" sz="3300" dirty="0" smtClean="0"/>
              <a:t>Η </a:t>
            </a:r>
            <a:r>
              <a:rPr lang="el-GR" sz="3300" dirty="0" err="1" smtClean="0"/>
              <a:t>αντι</a:t>
            </a:r>
            <a:r>
              <a:rPr lang="el-GR" sz="3300" dirty="0" smtClean="0"/>
              <a:t>-καταναλωτική κριτική του Ζαν </a:t>
            </a:r>
            <a:r>
              <a:rPr lang="el-GR" sz="3300" dirty="0" err="1" smtClean="0"/>
              <a:t>Μποντριγιάρ</a:t>
            </a:r>
            <a:r>
              <a:rPr lang="el-GR" sz="3300" dirty="0" smtClean="0"/>
              <a:t> στην παρωδία (1970)</a:t>
            </a:r>
            <a:endParaRPr lang="el-GR" sz="3300" dirty="0"/>
          </a:p>
        </p:txBody>
      </p:sp>
      <p:sp>
        <p:nvSpPr>
          <p:cNvPr id="3" name="2 - Θέση περιεχομένου"/>
          <p:cNvSpPr>
            <a:spLocks noGrp="1"/>
          </p:cNvSpPr>
          <p:nvPr>
            <p:ph idx="1"/>
          </p:nvPr>
        </p:nvSpPr>
        <p:spPr>
          <a:xfrm>
            <a:off x="0" y="2214554"/>
            <a:ext cx="9144000" cy="4125923"/>
          </a:xfrm>
        </p:spPr>
        <p:txBody>
          <a:bodyPr/>
          <a:lstStyle/>
          <a:p>
            <a:pPr>
              <a:buNone/>
            </a:pPr>
            <a:r>
              <a:rPr lang="el-GR" dirty="0" smtClean="0"/>
              <a:t>	</a:t>
            </a:r>
            <a:r>
              <a:rPr lang="el-GR" sz="2000" dirty="0" smtClean="0"/>
              <a:t>Η επαναχρησιμοποίηση του έργου τέχνης συνιστά «πολιτισμική ανακύκλωση» στο πλαίσιο μιας αέναης καταναλωτικής κουλτούρας και μανίας. Τα έργα απομακρύνονται διαρκώς από την πραγματική τους διάσταση, επανέρχονται με έναν «γελοιογραφικό» τρόπο στο προσκήνιο, εκπίπτουν σε </a:t>
            </a:r>
            <a:r>
              <a:rPr lang="el-GR" sz="2000" dirty="0" err="1" smtClean="0"/>
              <a:t>σειραϊκά</a:t>
            </a:r>
            <a:r>
              <a:rPr lang="el-GR" sz="2000" dirty="0" smtClean="0"/>
              <a:t> αντικείμενα, χρησιμοποιούνται μόνο για την άντληση υπεραξίας από στιγμές του παρελθόντος.</a:t>
            </a:r>
            <a:endParaRPr lang="el-GR"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1142984"/>
            <a:ext cx="9144000" cy="5929354"/>
          </a:xfrm>
        </p:spPr>
        <p:txBody>
          <a:bodyPr>
            <a:normAutofit fontScale="77500" lnSpcReduction="20000"/>
          </a:bodyPr>
          <a:lstStyle/>
          <a:p>
            <a:pPr>
              <a:lnSpc>
                <a:spcPct val="130000"/>
              </a:lnSpc>
              <a:buNone/>
            </a:pPr>
            <a:r>
              <a:rPr lang="el-GR" dirty="0" smtClean="0"/>
              <a:t>	</a:t>
            </a:r>
            <a:r>
              <a:rPr lang="el-GR" sz="2600" dirty="0" smtClean="0"/>
              <a:t>Αναγκαιότητα διαφοροποίησης της παρωδίας από άλλα είδη που συχνά συγχέονται με αυτήν όπως</a:t>
            </a:r>
            <a:r>
              <a:rPr lang="en-US" sz="2600" dirty="0" smtClean="0"/>
              <a:t>:</a:t>
            </a:r>
            <a:r>
              <a:rPr lang="el-GR" sz="2600" dirty="0" smtClean="0"/>
              <a:t> «</a:t>
            </a:r>
            <a:r>
              <a:rPr lang="el-GR" sz="2600" dirty="0" err="1" smtClean="0"/>
              <a:t>παστίς</a:t>
            </a:r>
            <a:r>
              <a:rPr lang="el-GR" sz="2600" dirty="0" smtClean="0"/>
              <a:t>, </a:t>
            </a:r>
            <a:r>
              <a:rPr lang="el-GR" sz="2600" dirty="0" err="1" smtClean="0"/>
              <a:t>μπουρλέσκ</a:t>
            </a:r>
            <a:r>
              <a:rPr lang="el-GR" sz="2600" dirty="0" smtClean="0"/>
              <a:t>, γελοιοποίηση (</a:t>
            </a:r>
            <a:r>
              <a:rPr lang="en-US" sz="2600" dirty="0" smtClean="0"/>
              <a:t>travesty</a:t>
            </a:r>
            <a:r>
              <a:rPr lang="el-GR" sz="2600" dirty="0" smtClean="0"/>
              <a:t>), λογοκλοπή (</a:t>
            </a:r>
            <a:r>
              <a:rPr lang="en-US" sz="2600" dirty="0" smtClean="0"/>
              <a:t>plagiarism</a:t>
            </a:r>
            <a:r>
              <a:rPr lang="el-GR" sz="2600" dirty="0" smtClean="0"/>
              <a:t>), παράθεση (</a:t>
            </a:r>
            <a:r>
              <a:rPr lang="en-US" sz="2600" dirty="0" smtClean="0"/>
              <a:t>quotation</a:t>
            </a:r>
            <a:r>
              <a:rPr lang="el-GR" sz="2600" dirty="0" smtClean="0"/>
              <a:t>), υπαινιγμός (ή αναφορά – μνεία, </a:t>
            </a:r>
            <a:r>
              <a:rPr lang="en-US" sz="2600" dirty="0" smtClean="0"/>
              <a:t>allusion</a:t>
            </a:r>
            <a:r>
              <a:rPr lang="el-GR" sz="2600" dirty="0" smtClean="0"/>
              <a:t>) και ιδιαιτέρως, σάτιρα (</a:t>
            </a:r>
            <a:r>
              <a:rPr lang="en-US" sz="2600" dirty="0" smtClean="0"/>
              <a:t>satire</a:t>
            </a:r>
            <a:r>
              <a:rPr lang="el-GR" sz="2600" dirty="0" smtClean="0"/>
              <a:t>)</a:t>
            </a:r>
            <a:r>
              <a:rPr lang="it-IT" sz="2600" dirty="0" smtClean="0"/>
              <a:t>»</a:t>
            </a:r>
            <a:r>
              <a:rPr lang="el-GR" sz="2600" dirty="0" smtClean="0"/>
              <a:t>. </a:t>
            </a:r>
            <a:endParaRPr lang="en-US" sz="2600" dirty="0" smtClean="0"/>
          </a:p>
          <a:p>
            <a:pPr>
              <a:lnSpc>
                <a:spcPct val="130000"/>
              </a:lnSpc>
              <a:buNone/>
            </a:pPr>
            <a:r>
              <a:rPr lang="en-US" sz="2600" dirty="0" smtClean="0"/>
              <a:t>	</a:t>
            </a:r>
            <a:endParaRPr lang="el-GR" sz="2600" dirty="0" smtClean="0"/>
          </a:p>
          <a:p>
            <a:pPr>
              <a:lnSpc>
                <a:spcPct val="130000"/>
              </a:lnSpc>
              <a:buNone/>
            </a:pPr>
            <a:r>
              <a:rPr lang="el-GR" sz="2600" dirty="0" smtClean="0"/>
              <a:t>	«Η ειρωνεία είναι η κυρίαρχη ρητορική στρατηγική που αναπτύσσεται από το είδος». Οι δομικές συγγένειες ανάμεσα στην παρωδία και την ειρωνεία επεξηγούν αλλά και αποδεικνύουν την αμοιβαίως ερμηνευτική τους αναγκαιότητα αναφορικά με το πολλαπλασιαστικό αποτέλεσμα που έχει η εγγενής συνύπαρξη τους. </a:t>
            </a:r>
          </a:p>
          <a:p>
            <a:pPr>
              <a:lnSpc>
                <a:spcPct val="130000"/>
              </a:lnSpc>
              <a:buNone/>
            </a:pPr>
            <a:r>
              <a:rPr lang="el-GR" sz="2600" dirty="0" smtClean="0"/>
              <a:t>	</a:t>
            </a:r>
          </a:p>
          <a:p>
            <a:pPr>
              <a:lnSpc>
                <a:spcPct val="130000"/>
              </a:lnSpc>
              <a:buNone/>
            </a:pPr>
            <a:r>
              <a:rPr lang="el-GR" sz="2600" dirty="0" smtClean="0"/>
              <a:t>	Επικέντρωση στον εντοπισμό και στην συνύπαρξη της δημιουργικής έκφρασης και του κριτικού σχολιασμού του καλλιτέχνη που παρωδεί. Η </a:t>
            </a:r>
            <a:r>
              <a:rPr lang="el-GR" sz="2600" dirty="0" err="1" smtClean="0"/>
              <a:t>αυτοαναφορικότητα</a:t>
            </a:r>
            <a:r>
              <a:rPr lang="el-GR" sz="2600" dirty="0" smtClean="0"/>
              <a:t>  δε φορτίζεται με αρνητικό πρόσημο, η ερμηνεία βασίζεται στο ειρωνικό παίγνιο μεταξύ ισότιμων παικτών και την πολλαπλότητα των συμβάσεων που από μόνες τους αποτελούν ένα ακόμη ευρύ πεδίο προς εξερεύνηση. </a:t>
            </a:r>
          </a:p>
          <a:p>
            <a:endParaRPr lang="el-GR" sz="4200" dirty="0"/>
          </a:p>
        </p:txBody>
      </p:sp>
      <p:sp>
        <p:nvSpPr>
          <p:cNvPr id="4" name="1 - Τίτλος"/>
          <p:cNvSpPr>
            <a:spLocks noGrp="1"/>
          </p:cNvSpPr>
          <p:nvPr>
            <p:ph type="title"/>
          </p:nvPr>
        </p:nvSpPr>
        <p:spPr>
          <a:xfrm>
            <a:off x="0" y="0"/>
            <a:ext cx="9001156" cy="714356"/>
          </a:xfrm>
        </p:spPr>
        <p:txBody>
          <a:bodyPr>
            <a:noAutofit/>
          </a:bodyPr>
          <a:lstStyle/>
          <a:p>
            <a:r>
              <a:rPr lang="el-GR" sz="3000" dirty="0" smtClean="0"/>
              <a:t>Η υπεράσπιση της </a:t>
            </a:r>
            <a:r>
              <a:rPr lang="en-US" sz="3000" dirty="0" smtClean="0"/>
              <a:t>Linda </a:t>
            </a:r>
            <a:r>
              <a:rPr lang="en-US" sz="3000" dirty="0" err="1" smtClean="0"/>
              <a:t>Hutcheon</a:t>
            </a:r>
            <a:r>
              <a:rPr lang="en-US" sz="3000" dirty="0" smtClean="0"/>
              <a:t> </a:t>
            </a:r>
            <a:r>
              <a:rPr lang="el-GR" sz="3000" dirty="0" smtClean="0"/>
              <a:t>σε κάθε παρωδία</a:t>
            </a:r>
            <a:endParaRPr lang="el-GR" sz="3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1600200"/>
            <a:ext cx="9144000" cy="5257800"/>
          </a:xfrm>
        </p:spPr>
        <p:txBody>
          <a:bodyPr>
            <a:normAutofit/>
          </a:bodyPr>
          <a:lstStyle/>
          <a:p>
            <a:pPr>
              <a:buNone/>
            </a:pPr>
            <a:r>
              <a:rPr lang="el-GR" dirty="0" smtClean="0"/>
              <a:t>	</a:t>
            </a:r>
            <a:r>
              <a:rPr lang="el-GR" sz="2000" dirty="0" smtClean="0"/>
              <a:t>Χωρίς αυτό να αποτελεί «έλλειψη» ή «κατηγορία», κεντρικό ρόλο στη </a:t>
            </a:r>
            <a:r>
              <a:rPr lang="el-GR" sz="2000" dirty="0" err="1" smtClean="0"/>
              <a:t>διαεικονική</a:t>
            </a:r>
            <a:r>
              <a:rPr lang="el-GR" sz="2000" dirty="0" smtClean="0"/>
              <a:t> παρωδία, το </a:t>
            </a:r>
            <a:r>
              <a:rPr lang="el-GR" sz="2000" dirty="0" err="1" smtClean="0"/>
              <a:t>παστίς</a:t>
            </a:r>
            <a:r>
              <a:rPr lang="el-GR" sz="2000" dirty="0" smtClean="0"/>
              <a:t> και την ειρωνεία, παίζει το χιούμορ.</a:t>
            </a:r>
          </a:p>
          <a:p>
            <a:pPr>
              <a:buNone/>
            </a:pPr>
            <a:r>
              <a:rPr lang="el-GR" sz="2000" dirty="0" smtClean="0"/>
              <a:t>	</a:t>
            </a:r>
          </a:p>
          <a:p>
            <a:pPr>
              <a:buNone/>
            </a:pPr>
            <a:r>
              <a:rPr lang="el-GR" sz="2000" dirty="0" smtClean="0"/>
              <a:t>	«Η παρωδία είναι ένα εργαλείο που έχει χρησιμοποιηθεί για να ανανεώσει παλαιότερα έργα τέχνης τόσο με χιουμοριστικό και ευφάνταστο όσο και με μεστό νοήματος και συχνά </a:t>
            </a:r>
            <a:r>
              <a:rPr lang="el-GR" sz="2000" dirty="0" err="1" smtClean="0"/>
              <a:t>αυτοαναφορικά</a:t>
            </a:r>
            <a:r>
              <a:rPr lang="el-GR" sz="2000" dirty="0" smtClean="0"/>
              <a:t> </a:t>
            </a:r>
            <a:r>
              <a:rPr lang="el-GR" sz="2000" dirty="0" err="1" smtClean="0"/>
              <a:t>μετα</a:t>
            </a:r>
            <a:r>
              <a:rPr lang="el-GR" sz="2000" dirty="0" smtClean="0"/>
              <a:t>-καλλιτεχνικό τρόπο».</a:t>
            </a:r>
          </a:p>
          <a:p>
            <a:pPr>
              <a:buNone/>
            </a:pPr>
            <a:r>
              <a:rPr lang="el-GR" sz="2000" dirty="0" smtClean="0"/>
              <a:t>	</a:t>
            </a:r>
          </a:p>
          <a:p>
            <a:pPr>
              <a:buNone/>
            </a:pPr>
            <a:r>
              <a:rPr lang="el-GR" sz="2000" dirty="0" smtClean="0"/>
              <a:t>	Η παρωδία νοείται και ερμηνεύεται ως μια κωμική </a:t>
            </a:r>
            <a:r>
              <a:rPr lang="el-GR" sz="2000" dirty="0" err="1" smtClean="0"/>
              <a:t>επαναδιατύπωση</a:t>
            </a:r>
            <a:r>
              <a:rPr lang="el-GR" sz="2000" dirty="0" smtClean="0"/>
              <a:t> ενός προηγηθέντος έργου που συνυπάρχει με τα παλιά με όρους δημοκρατικού διαλόγου και ισοτιμίας. </a:t>
            </a:r>
            <a:endParaRPr lang="el-GR" sz="2000" dirty="0"/>
          </a:p>
        </p:txBody>
      </p:sp>
      <p:sp>
        <p:nvSpPr>
          <p:cNvPr id="4" name="1 - Τίτλος"/>
          <p:cNvSpPr>
            <a:spLocks noGrp="1"/>
          </p:cNvSpPr>
          <p:nvPr>
            <p:ph type="title"/>
          </p:nvPr>
        </p:nvSpPr>
        <p:spPr>
          <a:xfrm>
            <a:off x="0" y="0"/>
            <a:ext cx="9144000" cy="571480"/>
          </a:xfrm>
        </p:spPr>
        <p:txBody>
          <a:bodyPr>
            <a:normAutofit fontScale="90000"/>
          </a:bodyPr>
          <a:lstStyle/>
          <a:p>
            <a:r>
              <a:rPr lang="el-GR" sz="2800" dirty="0" smtClean="0"/>
              <a:t/>
            </a:r>
            <a:br>
              <a:rPr lang="el-GR" sz="2800" dirty="0" smtClean="0"/>
            </a:br>
            <a:r>
              <a:rPr lang="el-GR" sz="3300" dirty="0" smtClean="0"/>
              <a:t>Η υπεράσπιση της </a:t>
            </a:r>
            <a:r>
              <a:rPr lang="en-US" sz="3300" dirty="0" smtClean="0"/>
              <a:t>Margaret Rose </a:t>
            </a:r>
            <a:r>
              <a:rPr lang="en-US" sz="3300" dirty="0" smtClean="0"/>
              <a:t/>
            </a:r>
            <a:br>
              <a:rPr lang="en-US" sz="3300" dirty="0" smtClean="0"/>
            </a:br>
            <a:r>
              <a:rPr lang="el-GR" sz="3300" dirty="0" smtClean="0"/>
              <a:t>στην </a:t>
            </a:r>
            <a:r>
              <a:rPr lang="el-GR" sz="3300" dirty="0" err="1" smtClean="0"/>
              <a:t>διεικονική</a:t>
            </a:r>
            <a:r>
              <a:rPr lang="el-GR" sz="3300" dirty="0" smtClean="0"/>
              <a:t> </a:t>
            </a:r>
            <a:r>
              <a:rPr lang="el-GR" sz="3300" dirty="0" smtClean="0"/>
              <a:t>παρωδία</a:t>
            </a:r>
            <a:endParaRPr lang="el-GR" sz="33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1600200"/>
            <a:ext cx="9144000" cy="5257800"/>
          </a:xfrm>
        </p:spPr>
        <p:txBody>
          <a:bodyPr>
            <a:normAutofit/>
          </a:bodyPr>
          <a:lstStyle/>
          <a:p>
            <a:pPr>
              <a:lnSpc>
                <a:spcPct val="110000"/>
              </a:lnSpc>
              <a:buNone/>
            </a:pPr>
            <a:r>
              <a:rPr lang="el-GR" dirty="0" smtClean="0"/>
              <a:t>	</a:t>
            </a:r>
            <a:r>
              <a:rPr lang="el-GR" sz="2000" dirty="0" smtClean="0"/>
              <a:t>Όροι που έχουν συνδεθεί με την παρωδία είναι οι</a:t>
            </a:r>
            <a:r>
              <a:rPr lang="en-US" sz="2000" dirty="0" smtClean="0"/>
              <a:t>: </a:t>
            </a:r>
            <a:r>
              <a:rPr lang="el-GR" sz="2000" dirty="0" smtClean="0"/>
              <a:t>ριζοσπαστική ειρωνεία, </a:t>
            </a:r>
            <a:r>
              <a:rPr lang="el-GR" sz="2000" dirty="0" err="1" smtClean="0"/>
              <a:t>αυτοκαταναλούμενο</a:t>
            </a:r>
            <a:r>
              <a:rPr lang="el-GR" sz="2000" dirty="0" smtClean="0"/>
              <a:t> παίγνιο, εντροπία του νοήματος, κωμωδία του παράδοξου, μαύρο χιούμορ, </a:t>
            </a:r>
            <a:r>
              <a:rPr lang="el-GR" sz="2000" dirty="0" err="1" smtClean="0"/>
              <a:t>σλάπστικ</a:t>
            </a:r>
            <a:r>
              <a:rPr lang="el-GR" sz="2000" dirty="0" smtClean="0"/>
              <a:t>, αφύσικο, άρνηση, ανοικτό, ασυνεχές, αυτοσχεδιαστικό, απροσδιόριστο, τυχαία δομημένο, συγχρονία, φαντασία, χιούμορ, συμβάν, αυξανόμενη </a:t>
            </a:r>
            <a:r>
              <a:rPr lang="el-GR" sz="2000" dirty="0" err="1" smtClean="0"/>
              <a:t>αυτοανακλαστικότητα</a:t>
            </a:r>
            <a:r>
              <a:rPr lang="el-GR" sz="2000" dirty="0" smtClean="0"/>
              <a:t>, </a:t>
            </a:r>
            <a:r>
              <a:rPr lang="el-GR" sz="2000" dirty="0" err="1" smtClean="0"/>
              <a:t>διαμεσικότητα</a:t>
            </a:r>
            <a:r>
              <a:rPr lang="el-GR" sz="2000" dirty="0" smtClean="0"/>
              <a:t>, μίξη μορφών, ανακάτεμα των ειδών κ.ά. </a:t>
            </a:r>
            <a:r>
              <a:rPr lang="en-US" sz="2000" dirty="0" smtClean="0"/>
              <a:t>T</a:t>
            </a:r>
            <a:r>
              <a:rPr lang="el-GR" sz="2000" dirty="0" smtClean="0"/>
              <a:t>ο περιεχόμενο</a:t>
            </a:r>
            <a:r>
              <a:rPr lang="en-US" sz="2000" dirty="0" smtClean="0"/>
              <a:t>, </a:t>
            </a:r>
            <a:r>
              <a:rPr lang="el-GR" sz="2000" dirty="0" smtClean="0"/>
              <a:t>ωστόσο, που τους αποδίδεται με βάση παλαιότερα κριτήρια, βασίζεται σε μοντερνιστικούς χαρακτηρισμούς παραβλέποντας την έννοια της μεταμοντέρνας κωμικής παρωδίας και την συσχέτισή της με τη </a:t>
            </a:r>
            <a:r>
              <a:rPr lang="el-GR" sz="2000" dirty="0" err="1" smtClean="0"/>
              <a:t>μεταμυθοπλασία</a:t>
            </a:r>
            <a:r>
              <a:rPr lang="el-GR" sz="2000" dirty="0" smtClean="0"/>
              <a:t>.</a:t>
            </a:r>
          </a:p>
          <a:p>
            <a:pPr>
              <a:lnSpc>
                <a:spcPct val="110000"/>
              </a:lnSpc>
              <a:buNone/>
            </a:pPr>
            <a:endParaRPr lang="el-GR" sz="2000" dirty="0"/>
          </a:p>
        </p:txBody>
      </p:sp>
      <p:sp>
        <p:nvSpPr>
          <p:cNvPr id="4" name="1 - Τίτλος"/>
          <p:cNvSpPr>
            <a:spLocks noGrp="1"/>
          </p:cNvSpPr>
          <p:nvPr>
            <p:ph type="title"/>
          </p:nvPr>
        </p:nvSpPr>
        <p:spPr>
          <a:xfrm>
            <a:off x="0" y="0"/>
            <a:ext cx="9144000" cy="654032"/>
          </a:xfrm>
        </p:spPr>
        <p:txBody>
          <a:bodyPr>
            <a:normAutofit fontScale="90000"/>
          </a:bodyPr>
          <a:lstStyle/>
          <a:p>
            <a:r>
              <a:rPr lang="el-GR" sz="2800" dirty="0" smtClean="0"/>
              <a:t/>
            </a:r>
            <a:br>
              <a:rPr lang="el-GR" sz="2800" dirty="0" smtClean="0"/>
            </a:br>
            <a:r>
              <a:rPr lang="el-GR" sz="3300" dirty="0" smtClean="0"/>
              <a:t>Η υπεράσπιση της </a:t>
            </a:r>
            <a:r>
              <a:rPr lang="en-US" sz="3300" dirty="0" smtClean="0"/>
              <a:t>Margaret Rose </a:t>
            </a:r>
            <a:r>
              <a:rPr lang="en-US" sz="3300" dirty="0" smtClean="0"/>
              <a:t/>
            </a:r>
            <a:br>
              <a:rPr lang="en-US" sz="3300" dirty="0" smtClean="0"/>
            </a:br>
            <a:r>
              <a:rPr lang="el-GR" sz="3300" dirty="0" smtClean="0"/>
              <a:t>στην </a:t>
            </a:r>
            <a:r>
              <a:rPr lang="el-GR" sz="3300" dirty="0" err="1" smtClean="0"/>
              <a:t>διαεικονική</a:t>
            </a:r>
            <a:r>
              <a:rPr lang="el-GR" sz="3300" dirty="0" smtClean="0"/>
              <a:t> παρωδία</a:t>
            </a:r>
            <a:endParaRPr lang="el-GR" sz="33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57232"/>
          </a:xfrm>
        </p:spPr>
        <p:txBody>
          <a:bodyPr>
            <a:noAutofit/>
          </a:bodyPr>
          <a:lstStyle/>
          <a:p>
            <a:r>
              <a:rPr lang="el-GR" sz="3000" dirty="0" smtClean="0"/>
              <a:t>Το χιούμορ και ο σεβασμός στο «παλιό» </a:t>
            </a:r>
            <a:r>
              <a:rPr lang="en-US" sz="3000" dirty="0" smtClean="0"/>
              <a:t/>
            </a:r>
            <a:br>
              <a:rPr lang="en-US" sz="3000" dirty="0" smtClean="0"/>
            </a:br>
            <a:r>
              <a:rPr lang="el-GR" sz="3000" dirty="0" smtClean="0"/>
              <a:t>κατά </a:t>
            </a:r>
            <a:r>
              <a:rPr lang="el-GR" sz="3000" dirty="0" smtClean="0"/>
              <a:t>την </a:t>
            </a:r>
            <a:r>
              <a:rPr lang="en-US" sz="3000" dirty="0" smtClean="0"/>
              <a:t>Sheri Kline</a:t>
            </a:r>
            <a:endParaRPr lang="el-GR" sz="3000" dirty="0"/>
          </a:p>
        </p:txBody>
      </p:sp>
      <p:sp>
        <p:nvSpPr>
          <p:cNvPr id="3" name="2 - Θέση περιεχομένου"/>
          <p:cNvSpPr>
            <a:spLocks noGrp="1"/>
          </p:cNvSpPr>
          <p:nvPr>
            <p:ph idx="1"/>
          </p:nvPr>
        </p:nvSpPr>
        <p:spPr>
          <a:xfrm>
            <a:off x="0" y="1600200"/>
            <a:ext cx="9144000" cy="4525963"/>
          </a:xfrm>
        </p:spPr>
        <p:txBody>
          <a:bodyPr/>
          <a:lstStyle/>
          <a:p>
            <a:pPr>
              <a:buNone/>
            </a:pPr>
            <a:r>
              <a:rPr lang="en-US" dirty="0" smtClean="0"/>
              <a:t>	</a:t>
            </a:r>
            <a:r>
              <a:rPr lang="el-GR" sz="2000" dirty="0" smtClean="0"/>
              <a:t>«Όταν σε αντιγράφουν, σε θαυμάζουν και όταν σε θαυμάζουν, σε αγαπούν. Οι καλλιτέχνες που παρωδούν άλλα έργα τέχνης συνήθως αγαπούν την τέχνη που παρωδούν και με την πράξη τους κάνουν μια δημόσια δήλωση καλλιτεχνικής τρυφερότητας».</a:t>
            </a:r>
          </a:p>
          <a:p>
            <a:pPr>
              <a:buNone/>
            </a:pPr>
            <a:endParaRPr lang="el-GR" sz="2000" dirty="0" smtClean="0"/>
          </a:p>
          <a:p>
            <a:pPr>
              <a:buNone/>
            </a:pPr>
            <a:r>
              <a:rPr lang="el-GR" sz="2000" dirty="0" smtClean="0"/>
              <a:t>	«Γελάμε με τις απομιμήσεις γιατί αυτό δείχνει πόσο έξυπνοι είμαστε, ότι γνωρίζουμε ποιο είναι το πρωτότυπο και ότι αντιλαμβανόμαστε πώς το έχει διαφοροποιήσει ο καλλιτέχνης. Γελάμε με τον τρόπο που ο καλλιτέχνης έχει </a:t>
            </a:r>
            <a:r>
              <a:rPr lang="el-GR" sz="2000" dirty="0" err="1" smtClean="0"/>
              <a:t>απονοηματοδοτήσει</a:t>
            </a:r>
            <a:r>
              <a:rPr lang="el-GR" sz="2000" dirty="0" smtClean="0"/>
              <a:t> και </a:t>
            </a:r>
            <a:r>
              <a:rPr lang="el-GR" sz="2000" dirty="0" err="1" smtClean="0"/>
              <a:t>αποεξιδανικεύσει</a:t>
            </a:r>
            <a:r>
              <a:rPr lang="el-GR" sz="2000" dirty="0" smtClean="0"/>
              <a:t> μια εικόνα και κατά συνέπεια έχει μειώσει το κύρος της και την αξία της. Γελάμε γιατί απλώς δεν μπορούμε να γελάσουμε με το πρωτότυπο που είναι ίσως πολύ σοβαρό ή πολύ σημαντικό».</a:t>
            </a:r>
          </a:p>
          <a:p>
            <a:pPr>
              <a:buNone/>
            </a:pPr>
            <a:endParaRPr lang="el-G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1214422"/>
            <a:ext cx="9144000" cy="5643578"/>
          </a:xfrm>
        </p:spPr>
        <p:txBody>
          <a:bodyPr>
            <a:noAutofit/>
          </a:bodyPr>
          <a:lstStyle/>
          <a:p>
            <a:pPr>
              <a:lnSpc>
                <a:spcPct val="110000"/>
              </a:lnSpc>
              <a:buNone/>
            </a:pPr>
            <a:r>
              <a:rPr lang="el-GR" sz="2000" dirty="0" smtClean="0"/>
              <a:t>	«Η έννοια της “σοβαρής παρωδίας” είναι, ασφαλώς, αντιφατική, όχι γιατί η  παρωδία δεν είναι ένα σοβαρό πράγμα (απεναντίας, μερικές φορές είναι σοβαρότατο), αλλά γιατί αυτή δεν είναι σε θέση να απαιτήσει την ταύτισή της με το έργο που παρωδείται, δεν μπορεί να απαρνηθεί το γεγονός ότι η θέση της είναι απαραιτήτως πλάι στο άσμα (</a:t>
            </a:r>
            <a:r>
              <a:rPr lang="el-GR" sz="2000" i="1" dirty="0" smtClean="0"/>
              <a:t>παρά την </a:t>
            </a:r>
            <a:r>
              <a:rPr lang="el-GR" sz="2000" i="1" dirty="0" err="1" smtClean="0"/>
              <a:t>ωδήν</a:t>
            </a:r>
            <a:r>
              <a:rPr lang="el-GR" sz="2000" dirty="0" smtClean="0"/>
              <a:t>) και πως δεν έχει έναν ειδικά δικό της τόπο. Σοβαροί όμως μπορεί να είναι οι λόγοι που ώθησαν τον παρωδό να παραιτηθεί από μια άμεση αναπαράσταση του αντικειμένου του». </a:t>
            </a:r>
          </a:p>
          <a:p>
            <a:pPr>
              <a:buNone/>
            </a:pPr>
            <a:r>
              <a:rPr lang="el-GR" sz="2000" dirty="0" smtClean="0"/>
              <a:t>	</a:t>
            </a:r>
          </a:p>
          <a:p>
            <a:pPr>
              <a:buNone/>
            </a:pPr>
            <a:r>
              <a:rPr lang="el-GR" sz="2000" dirty="0" smtClean="0"/>
              <a:t>	Οι «βεβηλώσεις» στο μεταμοντέρνο καλλιτεχνικό γίγνεσθαι αποτελούν μια κυρίαρχη επιλογή των δημιουργών που απαρνούνται την υποταγή σε ένα θεσμοποιημένο παρελθόν. Ιδιαίτερα οι παρωδίες, ως </a:t>
            </a:r>
            <a:r>
              <a:rPr lang="el-GR" sz="2000" dirty="0" err="1" smtClean="0"/>
              <a:t>μεταμυθοπλασίες</a:t>
            </a:r>
            <a:r>
              <a:rPr lang="el-GR" sz="2000" dirty="0" smtClean="0"/>
              <a:t>, κουβαλούν το βαρύ φορτίο της σύγκρουσης, και όχι της σύγκρισης, με το παρελθόν. Το έργο που «βεβηλώνεται» δια της παρωδίας του δεν κινδυνεύει. Η ιστορία το έχει καταγράψει οριστικά κι αμετάκλητα. Οι θεσμοί, οι κοινωνικές δομές, οι πολιτικές που διαιώνισαν την αξία του στη βάση αυθαιρέτων κριτηρίων, όμως, τελούν εν </a:t>
            </a:r>
            <a:r>
              <a:rPr lang="el-GR" sz="2000" dirty="0" err="1" smtClean="0"/>
              <a:t>κινδύνω</a:t>
            </a:r>
            <a:r>
              <a:rPr lang="el-GR" sz="2000" dirty="0" smtClean="0"/>
              <a:t>. </a:t>
            </a:r>
          </a:p>
          <a:p>
            <a:pPr>
              <a:buNone/>
            </a:pPr>
            <a:r>
              <a:rPr lang="el-GR" sz="2000" dirty="0" smtClean="0"/>
              <a:t>	Η παρωδία απαιτεί «άλλα κριτήρια» που δεν έχουν ακόμη επινοηθεί.</a:t>
            </a:r>
            <a:endParaRPr lang="el-GR" sz="2000" dirty="0"/>
          </a:p>
        </p:txBody>
      </p:sp>
      <p:sp>
        <p:nvSpPr>
          <p:cNvPr id="4" name="1 - Τίτλος"/>
          <p:cNvSpPr>
            <a:spLocks noGrp="1"/>
          </p:cNvSpPr>
          <p:nvPr>
            <p:ph type="title"/>
          </p:nvPr>
        </p:nvSpPr>
        <p:spPr>
          <a:xfrm>
            <a:off x="0" y="0"/>
            <a:ext cx="9144000" cy="428628"/>
          </a:xfrm>
        </p:spPr>
        <p:txBody>
          <a:bodyPr>
            <a:normAutofit fontScale="90000"/>
          </a:bodyPr>
          <a:lstStyle/>
          <a:p>
            <a:r>
              <a:rPr lang="el-GR" sz="2800" dirty="0" smtClean="0"/>
              <a:t/>
            </a:r>
            <a:br>
              <a:rPr lang="el-GR" sz="2800" dirty="0" smtClean="0"/>
            </a:br>
            <a:r>
              <a:rPr lang="el-GR" sz="3300" dirty="0" smtClean="0"/>
              <a:t>Η παρωδία ως βεβήλωση κατά τον </a:t>
            </a:r>
            <a:r>
              <a:rPr lang="en-US" sz="3300" dirty="0" smtClean="0"/>
              <a:t>Giorgio </a:t>
            </a:r>
            <a:r>
              <a:rPr lang="en-US" sz="3300" dirty="0" err="1" smtClean="0"/>
              <a:t>Agamben</a:t>
            </a:r>
            <a:endParaRPr lang="el-GR" sz="33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 - Θέση περιεχομένου" descr="C:\Users\New\Desktop\ΕΠΟΠΤΙΚΗ ΕΙΣΑΓΩΓΗ ΣΤΗΝ ΙΣΤΟΡΙΑ ΤΗΣ ΤΕΧΝΗΣ\ΕΙΚΟΝΕΣ 9ο-10ο Μάθημα\413px-Edward_Burne-Jones_The_Golden_Stairs.jpg"/>
          <p:cNvPicPr>
            <a:picLocks noGrp="1"/>
          </p:cNvPicPr>
          <p:nvPr>
            <p:ph idx="1"/>
          </p:nvPr>
        </p:nvPicPr>
        <p:blipFill>
          <a:blip r:embed="rId2"/>
          <a:srcRect/>
          <a:stretch>
            <a:fillRect/>
          </a:stretch>
        </p:blipFill>
        <p:spPr bwMode="auto">
          <a:xfrm>
            <a:off x="1928794" y="0"/>
            <a:ext cx="3143272" cy="6858000"/>
          </a:xfrm>
          <a:prstGeom prst="rect">
            <a:avLst/>
          </a:prstGeom>
          <a:noFill/>
          <a:ln w="9525">
            <a:noFill/>
            <a:miter lim="800000"/>
            <a:headEnd/>
            <a:tailEnd/>
          </a:ln>
        </p:spPr>
      </p:pic>
      <p:sp>
        <p:nvSpPr>
          <p:cNvPr id="7" name="1 - Τίτλος"/>
          <p:cNvSpPr txBox="1">
            <a:spLocks/>
          </p:cNvSpPr>
          <p:nvPr/>
        </p:nvSpPr>
        <p:spPr>
          <a:xfrm>
            <a:off x="5143504" y="5643578"/>
            <a:ext cx="4000496" cy="1214422"/>
          </a:xfrm>
          <a:prstGeom prst="rect">
            <a:avLst/>
          </a:prstGeom>
        </p:spPr>
        <p:txBody>
          <a:bodyPr vert="horz" lIns="91440" tIns="45720" rIns="91440" bIns="45720" rtlCol="0" anchor="ctr">
            <a:normAutofit/>
          </a:bodyPr>
          <a:lstStyle/>
          <a:p>
            <a:pPr lvl="0" algn="ctr">
              <a:spcBef>
                <a:spcPct val="0"/>
              </a:spcBef>
              <a:defRPr/>
            </a:pPr>
            <a:r>
              <a:rPr lang="en-US" sz="1100" dirty="0" smtClean="0"/>
              <a:t>Edward </a:t>
            </a:r>
            <a:r>
              <a:rPr lang="en-US" sz="1100" dirty="0" err="1" smtClean="0"/>
              <a:t>Burne</a:t>
            </a:r>
            <a:r>
              <a:rPr lang="en-US" sz="1100" dirty="0" smtClean="0"/>
              <a:t> – Jones, </a:t>
            </a:r>
            <a:r>
              <a:rPr lang="el-GR" sz="1100" i="1" dirty="0" smtClean="0"/>
              <a:t>Η Χρυσή Σκάλα</a:t>
            </a:r>
            <a:r>
              <a:rPr lang="el-GR" sz="1100" dirty="0" smtClean="0"/>
              <a:t>, 1876-1880</a:t>
            </a:r>
            <a:endParaRPr lang="el-GR" sz="11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C:\Users\New\Desktop\ΔΙΔΑΚΤΟΡΙΚΟ ΤΑ ΠΑΝΤΑ\εικονες extra Για παρουσίαση\woman-descending-steps-eadweard-muybridge.jpg"/>
          <p:cNvPicPr>
            <a:picLocks noGrp="1" noChangeAspect="1" noChangeArrowheads="1"/>
          </p:cNvPicPr>
          <p:nvPr>
            <p:ph idx="1"/>
          </p:nvPr>
        </p:nvPicPr>
        <p:blipFill>
          <a:blip r:embed="rId2"/>
          <a:srcRect/>
          <a:stretch>
            <a:fillRect/>
          </a:stretch>
        </p:blipFill>
        <p:spPr bwMode="auto">
          <a:xfrm>
            <a:off x="0" y="785794"/>
            <a:ext cx="9144000" cy="5705708"/>
          </a:xfrm>
          <a:prstGeom prst="rect">
            <a:avLst/>
          </a:prstGeom>
          <a:noFill/>
          <a:ln>
            <a:noFill/>
          </a:ln>
        </p:spPr>
      </p:pic>
      <p:sp>
        <p:nvSpPr>
          <p:cNvPr id="5" name="1 - Τίτλος"/>
          <p:cNvSpPr txBox="1">
            <a:spLocks/>
          </p:cNvSpPr>
          <p:nvPr/>
        </p:nvSpPr>
        <p:spPr>
          <a:xfrm>
            <a:off x="0" y="6429396"/>
            <a:ext cx="9144000" cy="428604"/>
          </a:xfrm>
          <a:prstGeom prst="rect">
            <a:avLst/>
          </a:prstGeom>
        </p:spPr>
        <p:txBody>
          <a:bodyPr vert="horz" lIns="91440" tIns="45720" rIns="91440" bIns="45720" rtlCol="0" anchor="ctr">
            <a:normAutofit/>
          </a:bodyPr>
          <a:lstStyle/>
          <a:p>
            <a:pPr lvl="0" algn="ctr">
              <a:spcBef>
                <a:spcPct val="0"/>
              </a:spcBef>
              <a:defRPr/>
            </a:pPr>
            <a:r>
              <a:rPr lang="en-US" sz="1100" dirty="0" err="1" smtClean="0"/>
              <a:t>Eadweard</a:t>
            </a:r>
            <a:r>
              <a:rPr lang="en-US" sz="1100" dirty="0" smtClean="0"/>
              <a:t> </a:t>
            </a:r>
            <a:r>
              <a:rPr lang="en-US" sz="1100" dirty="0" smtClean="0"/>
              <a:t>Muybridge,</a:t>
            </a:r>
            <a:r>
              <a:rPr lang="el-GR" sz="1100" dirty="0" smtClean="0"/>
              <a:t> </a:t>
            </a:r>
            <a:r>
              <a:rPr lang="en-US" sz="1100" i="1" dirty="0" smtClean="0"/>
              <a:t>Descending </a:t>
            </a:r>
            <a:r>
              <a:rPr lang="en-US" sz="1100" i="1" dirty="0" smtClean="0"/>
              <a:t>Stairs and Turning Around, </a:t>
            </a:r>
            <a:r>
              <a:rPr lang="en-US" sz="1100" dirty="0" smtClean="0"/>
              <a:t>1887</a:t>
            </a:r>
            <a:endParaRPr lang="el-GR" sz="11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0" y="142852"/>
            <a:ext cx="9144000" cy="642942"/>
          </a:xfrm>
        </p:spPr>
        <p:txBody>
          <a:bodyPr>
            <a:normAutofit fontScale="90000"/>
          </a:bodyPr>
          <a:lstStyle/>
          <a:p>
            <a:r>
              <a:rPr lang="el-GR" sz="2800" dirty="0" smtClean="0"/>
              <a:t>Η επιθετική γελοιογραφική παρωδία της μοντέρνας τέχνης την εποχή του </a:t>
            </a:r>
            <a:r>
              <a:rPr lang="en-US" sz="2800" dirty="0" smtClean="0"/>
              <a:t>The Armory Show</a:t>
            </a:r>
            <a:r>
              <a:rPr lang="el-GR" sz="2800" dirty="0" smtClean="0"/>
              <a:t> </a:t>
            </a:r>
            <a:endParaRPr lang="el-GR" sz="2800" dirty="0"/>
          </a:p>
        </p:txBody>
      </p:sp>
      <p:sp>
        <p:nvSpPr>
          <p:cNvPr id="30724" name="AutoShape 4" descr="Image result for ÏÎ·Îµ Î½Î¸Î´Îµ Î´ÎµÏÏÎµÎ½Î´Î¹Î½Î³"/>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30726" name="AutoShape 6" descr="Image result for ÏÎ·Îµ Î½Î¸Î´Îµ Î´ÎµÏÏÎµÎ½Î´Î¹Î½Î³"/>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30728" name="Picture 8" descr="File:Duchamp - Nude Descending a Staircase.jpg"/>
          <p:cNvPicPr>
            <a:picLocks noChangeAspect="1" noChangeArrowheads="1"/>
          </p:cNvPicPr>
          <p:nvPr/>
        </p:nvPicPr>
        <p:blipFill>
          <a:blip r:embed="rId2"/>
          <a:srcRect/>
          <a:stretch>
            <a:fillRect/>
          </a:stretch>
        </p:blipFill>
        <p:spPr bwMode="auto">
          <a:xfrm>
            <a:off x="1251506" y="928670"/>
            <a:ext cx="3593232" cy="5929330"/>
          </a:xfrm>
          <a:prstGeom prst="rect">
            <a:avLst/>
          </a:prstGeom>
          <a:noFill/>
          <a:ln>
            <a:solidFill>
              <a:schemeClr val="tx1"/>
            </a:solidFill>
          </a:ln>
        </p:spPr>
      </p:pic>
      <p:sp>
        <p:nvSpPr>
          <p:cNvPr id="6" name="1 - Τίτλος"/>
          <p:cNvSpPr txBox="1">
            <a:spLocks/>
          </p:cNvSpPr>
          <p:nvPr/>
        </p:nvSpPr>
        <p:spPr>
          <a:xfrm>
            <a:off x="4929190" y="6143644"/>
            <a:ext cx="4214810" cy="714356"/>
          </a:xfrm>
          <a:prstGeom prst="rect">
            <a:avLst/>
          </a:prstGeom>
        </p:spPr>
        <p:txBody>
          <a:bodyPr vert="horz" lIns="91440" tIns="45720" rIns="91440" bIns="45720" rtlCol="0" anchor="ctr">
            <a:normAutofit/>
          </a:bodyPr>
          <a:lstStyle/>
          <a:p>
            <a:pPr lvl="0">
              <a:spcBef>
                <a:spcPct val="0"/>
              </a:spcBef>
              <a:defRPr/>
            </a:pPr>
            <a:r>
              <a:rPr lang="el-GR" sz="1100" dirty="0" err="1" smtClean="0"/>
              <a:t>Μαρσέλ</a:t>
            </a:r>
            <a:r>
              <a:rPr lang="el-GR" sz="1100" dirty="0" smtClean="0"/>
              <a:t> </a:t>
            </a:r>
            <a:r>
              <a:rPr lang="el-GR" sz="1100" dirty="0" err="1" smtClean="0"/>
              <a:t>Ντισάν</a:t>
            </a:r>
            <a:r>
              <a:rPr lang="en-US" sz="1100" dirty="0" smtClean="0"/>
              <a:t>,</a:t>
            </a:r>
            <a:r>
              <a:rPr lang="el-GR" sz="1100" dirty="0" smtClean="0"/>
              <a:t> </a:t>
            </a:r>
            <a:r>
              <a:rPr lang="el-GR" sz="1100" i="1" dirty="0" smtClean="0"/>
              <a:t>Γυμνό </a:t>
            </a:r>
            <a:r>
              <a:rPr lang="el-GR" sz="1100" i="1" dirty="0" smtClean="0"/>
              <a:t>Κατεβαίνοντας τη Σκάλα </a:t>
            </a:r>
            <a:r>
              <a:rPr lang="el-GR" sz="1100" i="1" dirty="0" err="1" smtClean="0"/>
              <a:t>Νο</a:t>
            </a:r>
            <a:r>
              <a:rPr lang="el-GR" sz="1100" i="1" dirty="0" smtClean="0"/>
              <a:t>. 2</a:t>
            </a:r>
            <a:r>
              <a:rPr lang="en-US" sz="1100" i="1" dirty="0" smtClean="0"/>
              <a:t>, </a:t>
            </a:r>
            <a:endParaRPr lang="el-GR" sz="1100" i="1" dirty="0" smtClean="0"/>
          </a:p>
          <a:p>
            <a:pPr lvl="0">
              <a:spcBef>
                <a:spcPct val="0"/>
              </a:spcBef>
              <a:defRPr/>
            </a:pPr>
            <a:r>
              <a:rPr lang="en-US" sz="1100" dirty="0" smtClean="0"/>
              <a:t>19</a:t>
            </a:r>
            <a:r>
              <a:rPr lang="el-GR" sz="1100" dirty="0" smtClean="0"/>
              <a:t>12</a:t>
            </a:r>
            <a:endParaRPr lang="el-GR" sz="11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25470"/>
          </a:xfrm>
        </p:spPr>
        <p:txBody>
          <a:bodyPr>
            <a:normAutofit fontScale="90000"/>
          </a:bodyPr>
          <a:lstStyle/>
          <a:p>
            <a:r>
              <a:rPr lang="el-GR" dirty="0" smtClean="0"/>
              <a:t>Θεμελιωτές του όρου</a:t>
            </a:r>
            <a:endParaRPr lang="el-GR" dirty="0"/>
          </a:p>
        </p:txBody>
      </p:sp>
      <p:sp>
        <p:nvSpPr>
          <p:cNvPr id="3" name="2 - Θέση περιεχομένου"/>
          <p:cNvSpPr>
            <a:spLocks noGrp="1"/>
          </p:cNvSpPr>
          <p:nvPr>
            <p:ph idx="1"/>
          </p:nvPr>
        </p:nvSpPr>
        <p:spPr>
          <a:xfrm>
            <a:off x="0" y="1600200"/>
            <a:ext cx="9144000" cy="4525963"/>
          </a:xfrm>
        </p:spPr>
        <p:txBody>
          <a:bodyPr/>
          <a:lstStyle/>
          <a:p>
            <a:pPr marL="0" indent="0">
              <a:spcBef>
                <a:spcPts val="0"/>
              </a:spcBef>
              <a:buNone/>
            </a:pPr>
            <a:r>
              <a:rPr lang="en-US" dirty="0" smtClean="0"/>
              <a:t>Julia </a:t>
            </a:r>
            <a:r>
              <a:rPr lang="en-US" dirty="0" err="1" smtClean="0"/>
              <a:t>Kristeva</a:t>
            </a:r>
            <a:r>
              <a:rPr lang="en-US" dirty="0" smtClean="0"/>
              <a:t> (1966)</a:t>
            </a:r>
            <a:endParaRPr lang="el-GR" dirty="0" smtClean="0"/>
          </a:p>
          <a:p>
            <a:pPr marL="0" indent="0">
              <a:spcBef>
                <a:spcPts val="0"/>
              </a:spcBef>
              <a:buNone/>
            </a:pPr>
            <a:r>
              <a:rPr lang="el-GR" sz="1600" dirty="0" smtClean="0"/>
              <a:t>Το κείμενο είναι ένας δυναμικός τόπος στον οποίο η ανάλυση πρέπει να επικεντρώνεται στις σχεσιακές διεργασίες και πρακτικές και όχι σε στατικές δομές και παραγωγές </a:t>
            </a:r>
            <a:endParaRPr lang="en-US" sz="1600" dirty="0" smtClean="0"/>
          </a:p>
          <a:p>
            <a:pPr marL="0" indent="0">
              <a:spcBef>
                <a:spcPts val="0"/>
              </a:spcBef>
              <a:buNone/>
            </a:pPr>
            <a:r>
              <a:rPr lang="en-US" dirty="0" smtClean="0"/>
              <a:t>Roland Barthes (19</a:t>
            </a:r>
            <a:r>
              <a:rPr lang="el-GR" dirty="0" smtClean="0"/>
              <a:t>67</a:t>
            </a:r>
            <a:r>
              <a:rPr lang="en-US" dirty="0" smtClean="0"/>
              <a:t>)</a:t>
            </a:r>
            <a:endParaRPr lang="el-GR" dirty="0" smtClean="0"/>
          </a:p>
          <a:p>
            <a:pPr marL="0" indent="0">
              <a:spcBef>
                <a:spcPts val="0"/>
              </a:spcBef>
              <a:buNone/>
            </a:pPr>
            <a:r>
              <a:rPr lang="el-GR" sz="1600" dirty="0" smtClean="0"/>
              <a:t>Το κείμενο είναι ένα πλέγμα αναφορών που προέρχονται από τις αναρίθμητες εστίες της κουλτούρας […] Για να ξαναδώσουμε στη γραφή το μέλλον της, πρέπει να αντιστρέψουμε τον μύθο της</a:t>
            </a:r>
            <a:r>
              <a:rPr lang="en-US" sz="1600" dirty="0" smtClean="0"/>
              <a:t>:</a:t>
            </a:r>
            <a:r>
              <a:rPr lang="el-GR" sz="1600" dirty="0" smtClean="0"/>
              <a:t> η γέννηση του αναγνώστη πρέπει να εξαγοραστεί με τον θάνατο του συγγραφέα.</a:t>
            </a:r>
          </a:p>
          <a:p>
            <a:pPr marL="0" indent="0">
              <a:spcBef>
                <a:spcPts val="0"/>
              </a:spcBef>
              <a:buNone/>
            </a:pPr>
            <a:r>
              <a:rPr lang="en-US" dirty="0" smtClean="0"/>
              <a:t>Gerard </a:t>
            </a:r>
            <a:r>
              <a:rPr lang="en-US" dirty="0" err="1" smtClean="0"/>
              <a:t>Genette</a:t>
            </a:r>
            <a:r>
              <a:rPr lang="en-US" dirty="0" smtClean="0"/>
              <a:t> (1982)</a:t>
            </a:r>
          </a:p>
          <a:p>
            <a:pPr marL="0" indent="0">
              <a:spcBef>
                <a:spcPts val="0"/>
              </a:spcBef>
              <a:buNone/>
            </a:pPr>
            <a:r>
              <a:rPr lang="el-GR" sz="1600" dirty="0" smtClean="0"/>
              <a:t>Σχέση </a:t>
            </a:r>
            <a:r>
              <a:rPr lang="el-GR" sz="1600" dirty="0" err="1" smtClean="0"/>
              <a:t>συμπαρουσίας</a:t>
            </a:r>
            <a:r>
              <a:rPr lang="el-GR" sz="1600" dirty="0" smtClean="0"/>
              <a:t> ανάμεσα σε δύο ή περισσότερα κείμενα… Δραστική παρουσία ενός κειμένου μέσα σε ένα άλλο… (Παράθεμα, λογοκλοπή, υπαινιγμός…)</a:t>
            </a:r>
          </a:p>
          <a:p>
            <a:pPr marL="0" indent="0">
              <a:spcBef>
                <a:spcPts val="0"/>
              </a:spcBef>
              <a:buNone/>
            </a:pPr>
            <a:endParaRPr lang="el-GR" sz="1600" dirty="0"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New\Desktop\ΔΙΔΑΚΤΟΡΙΚΟ ΤΑ ΠΑΝΤΑ\ΠΑΡΑΔΟΤΕΑ ΔΙΔΑΚΤΟΡΙΚΟΥ\ΕΙΚΟΝΕΣ\εικόνα 137.jpg"/>
          <p:cNvPicPr>
            <a:picLocks noGrp="1" noChangeAspect="1" noChangeArrowheads="1"/>
          </p:cNvPicPr>
          <p:nvPr>
            <p:ph idx="1"/>
          </p:nvPr>
        </p:nvPicPr>
        <p:blipFill>
          <a:blip r:embed="rId2"/>
          <a:srcRect/>
          <a:stretch>
            <a:fillRect/>
          </a:stretch>
        </p:blipFill>
        <p:spPr bwMode="auto">
          <a:xfrm>
            <a:off x="357158" y="928670"/>
            <a:ext cx="4575277" cy="5929330"/>
          </a:xfrm>
          <a:prstGeom prst="rect">
            <a:avLst/>
          </a:prstGeom>
          <a:noFill/>
          <a:ln>
            <a:solidFill>
              <a:schemeClr val="tx1"/>
            </a:solidFill>
          </a:ln>
        </p:spPr>
      </p:pic>
      <p:sp>
        <p:nvSpPr>
          <p:cNvPr id="7" name="1 - Τίτλος"/>
          <p:cNvSpPr txBox="1">
            <a:spLocks/>
          </p:cNvSpPr>
          <p:nvPr/>
        </p:nvSpPr>
        <p:spPr>
          <a:xfrm>
            <a:off x="0" y="285728"/>
            <a:ext cx="9144000" cy="35719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500" b="0" i="0" u="none" strike="noStrike" kern="1200" cap="none" spc="0" normalizeH="0" baseline="0" noProof="0" dirty="0" smtClean="0">
                <a:ln>
                  <a:noFill/>
                </a:ln>
                <a:solidFill>
                  <a:schemeClr val="tx1"/>
                </a:solidFill>
                <a:effectLst/>
                <a:uLnTx/>
                <a:uFillTx/>
                <a:latin typeface="+mj-lt"/>
                <a:ea typeface="+mj-ea"/>
                <a:cs typeface="+mj-cs"/>
              </a:rPr>
              <a:t>Η επιθετική γελοιογραφική παρωδία της μοντέρνας τέχνης την εποχή του </a:t>
            </a:r>
            <a:r>
              <a:rPr kumimoji="0" lang="en-US" sz="2500" b="0" i="0" u="none" strike="noStrike" kern="1200" cap="none" spc="0" normalizeH="0" baseline="0" noProof="0" dirty="0" smtClean="0">
                <a:ln>
                  <a:noFill/>
                </a:ln>
                <a:solidFill>
                  <a:schemeClr val="tx1"/>
                </a:solidFill>
                <a:effectLst/>
                <a:uLnTx/>
                <a:uFillTx/>
                <a:latin typeface="+mj-lt"/>
                <a:ea typeface="+mj-ea"/>
                <a:cs typeface="+mj-cs"/>
              </a:rPr>
              <a:t>The Armory Show</a:t>
            </a:r>
            <a:r>
              <a:rPr kumimoji="0" lang="el-GR" sz="25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25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1 - Τίτλος"/>
          <p:cNvSpPr txBox="1">
            <a:spLocks/>
          </p:cNvSpPr>
          <p:nvPr/>
        </p:nvSpPr>
        <p:spPr>
          <a:xfrm>
            <a:off x="4929190" y="6143644"/>
            <a:ext cx="4214810" cy="714356"/>
          </a:xfrm>
          <a:prstGeom prst="rect">
            <a:avLst/>
          </a:prstGeom>
        </p:spPr>
        <p:txBody>
          <a:bodyPr vert="horz" lIns="91440" tIns="45720" rIns="91440" bIns="45720" rtlCol="0" anchor="ctr">
            <a:normAutofit/>
          </a:bodyPr>
          <a:lstStyle/>
          <a:p>
            <a:pPr lvl="0">
              <a:spcBef>
                <a:spcPct val="0"/>
              </a:spcBef>
              <a:defRPr/>
            </a:pPr>
            <a:r>
              <a:rPr lang="en-US" sz="1100" dirty="0" smtClean="0"/>
              <a:t>J. F. </a:t>
            </a:r>
            <a:r>
              <a:rPr lang="en-US" sz="1100" dirty="0" smtClean="0"/>
              <a:t>Griswold,</a:t>
            </a:r>
            <a:r>
              <a:rPr lang="el-GR" sz="1100" dirty="0" smtClean="0"/>
              <a:t> </a:t>
            </a:r>
            <a:r>
              <a:rPr lang="en-US" sz="1100" i="1" dirty="0" smtClean="0"/>
              <a:t>The </a:t>
            </a:r>
            <a:r>
              <a:rPr lang="en-US" sz="1100" i="1" dirty="0" smtClean="0"/>
              <a:t>Rude Descending a Staircase</a:t>
            </a:r>
            <a:r>
              <a:rPr lang="en-US" sz="1100" i="1" dirty="0" smtClean="0"/>
              <a:t>, </a:t>
            </a:r>
            <a:r>
              <a:rPr lang="el-GR" sz="1100" dirty="0" smtClean="0"/>
              <a:t>(</a:t>
            </a:r>
            <a:r>
              <a:rPr lang="en-US" sz="1100" dirty="0" smtClean="0"/>
              <a:t>19</a:t>
            </a:r>
            <a:r>
              <a:rPr lang="el-GR" sz="1100" dirty="0" smtClean="0"/>
              <a:t>1</a:t>
            </a:r>
            <a:r>
              <a:rPr lang="en-US" sz="1100" dirty="0" smtClean="0"/>
              <a:t>3</a:t>
            </a:r>
            <a:r>
              <a:rPr lang="el-GR" sz="1100" dirty="0" smtClean="0"/>
              <a:t>)</a:t>
            </a:r>
            <a:endParaRPr lang="el-GR" sz="11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C:\Users\New\Desktop\ΔΙΔΑΚΤΟΡΙΚΟ ΤΑ ΠΑΝΤΑ\ΠΑΡΑΔΟΤΕΑ ΔΙΔΑΚΤΟΡΙΚΟΥ\ΕΙΚΟΝΕΣ\εικόνα 138.jpg"/>
          <p:cNvPicPr>
            <a:picLocks noGrp="1" noChangeAspect="1" noChangeArrowheads="1"/>
          </p:cNvPicPr>
          <p:nvPr>
            <p:ph idx="1"/>
          </p:nvPr>
        </p:nvPicPr>
        <p:blipFill>
          <a:blip r:embed="rId2"/>
          <a:srcRect/>
          <a:stretch>
            <a:fillRect/>
          </a:stretch>
        </p:blipFill>
        <p:spPr bwMode="auto">
          <a:xfrm>
            <a:off x="0" y="857232"/>
            <a:ext cx="4837453" cy="6000768"/>
          </a:xfrm>
          <a:prstGeom prst="rect">
            <a:avLst/>
          </a:prstGeom>
          <a:noFill/>
          <a:ln>
            <a:solidFill>
              <a:schemeClr val="tx1"/>
            </a:solidFill>
          </a:ln>
        </p:spPr>
      </p:pic>
      <p:sp>
        <p:nvSpPr>
          <p:cNvPr id="7" name="1 - Τίτλος"/>
          <p:cNvSpPr>
            <a:spLocks noGrp="1"/>
          </p:cNvSpPr>
          <p:nvPr>
            <p:ph type="title"/>
          </p:nvPr>
        </p:nvSpPr>
        <p:spPr>
          <a:xfrm>
            <a:off x="0" y="285728"/>
            <a:ext cx="9144000" cy="357190"/>
          </a:xfrm>
        </p:spPr>
        <p:txBody>
          <a:bodyPr>
            <a:normAutofit fontScale="90000"/>
          </a:bodyPr>
          <a:lstStyle/>
          <a:p>
            <a:r>
              <a:rPr lang="el-GR" sz="2800" dirty="0" smtClean="0"/>
              <a:t>Η επιθετική γελοιογραφική παρωδία της μοντέρνας τέχνης την εποχή του </a:t>
            </a:r>
            <a:r>
              <a:rPr lang="en-US" sz="2800" dirty="0" smtClean="0"/>
              <a:t>The Armory Show</a:t>
            </a:r>
            <a:r>
              <a:rPr lang="el-GR" sz="2800" dirty="0" smtClean="0"/>
              <a:t> </a:t>
            </a:r>
            <a:endParaRPr lang="el-GR" sz="2800" dirty="0"/>
          </a:p>
        </p:txBody>
      </p:sp>
      <p:sp>
        <p:nvSpPr>
          <p:cNvPr id="8" name="1 - Τίτλος"/>
          <p:cNvSpPr txBox="1">
            <a:spLocks/>
          </p:cNvSpPr>
          <p:nvPr/>
        </p:nvSpPr>
        <p:spPr>
          <a:xfrm>
            <a:off x="4929190" y="6143644"/>
            <a:ext cx="4214810" cy="714356"/>
          </a:xfrm>
          <a:prstGeom prst="rect">
            <a:avLst/>
          </a:prstGeom>
        </p:spPr>
        <p:txBody>
          <a:bodyPr vert="horz" lIns="91440" tIns="45720" rIns="91440" bIns="45720" rtlCol="0" anchor="ctr">
            <a:normAutofit/>
          </a:bodyPr>
          <a:lstStyle/>
          <a:p>
            <a:pPr lvl="0">
              <a:spcBef>
                <a:spcPct val="0"/>
              </a:spcBef>
              <a:defRPr/>
            </a:pPr>
            <a:r>
              <a:rPr lang="en-US" sz="1100" dirty="0" smtClean="0"/>
              <a:t>F. </a:t>
            </a:r>
            <a:r>
              <a:rPr lang="en-US" sz="1100" dirty="0" smtClean="0"/>
              <a:t>Fox,</a:t>
            </a:r>
            <a:r>
              <a:rPr lang="el-GR" sz="1100" dirty="0" smtClean="0"/>
              <a:t> </a:t>
            </a:r>
            <a:r>
              <a:rPr lang="en-US" sz="1100" i="1" dirty="0" err="1" smtClean="0"/>
              <a:t>Cubisto</a:t>
            </a:r>
            <a:r>
              <a:rPr lang="en-US" sz="1100" i="1" dirty="0" smtClean="0"/>
              <a:t> </a:t>
            </a:r>
            <a:r>
              <a:rPr lang="en-US" sz="1100" i="1" dirty="0" smtClean="0"/>
              <a:t>Picture Composed by Dad, </a:t>
            </a:r>
            <a:endParaRPr lang="el-GR" sz="1100" i="1" dirty="0" smtClean="0"/>
          </a:p>
          <a:p>
            <a:pPr lvl="0">
              <a:spcBef>
                <a:spcPct val="0"/>
              </a:spcBef>
              <a:defRPr/>
            </a:pPr>
            <a:r>
              <a:rPr lang="en-US" sz="1100" dirty="0" smtClean="0"/>
              <a:t>19</a:t>
            </a:r>
            <a:r>
              <a:rPr lang="el-GR" sz="1100" dirty="0" smtClean="0"/>
              <a:t>1</a:t>
            </a:r>
            <a:r>
              <a:rPr lang="en-US" sz="1100" dirty="0" smtClean="0"/>
              <a:t>3</a:t>
            </a:r>
            <a:endParaRPr lang="el-GR" sz="11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p:spPr>
        <p:txBody>
          <a:bodyPr>
            <a:normAutofit/>
          </a:bodyPr>
          <a:lstStyle/>
          <a:p>
            <a:r>
              <a:rPr lang="el-GR" sz="3200" dirty="0" smtClean="0"/>
              <a:t>Όροι του </a:t>
            </a:r>
            <a:r>
              <a:rPr lang="en-US" sz="3200" dirty="0" smtClean="0"/>
              <a:t>Gerard </a:t>
            </a:r>
            <a:r>
              <a:rPr lang="en-US" sz="3200" dirty="0" err="1" smtClean="0"/>
              <a:t>Genette</a:t>
            </a:r>
            <a:r>
              <a:rPr lang="en-US" sz="3200" dirty="0" smtClean="0"/>
              <a:t> - </a:t>
            </a:r>
            <a:r>
              <a:rPr lang="el-GR" sz="3200" dirty="0" smtClean="0"/>
              <a:t>ενταγμένοι στον νεολογισμό «</a:t>
            </a:r>
            <a:r>
              <a:rPr lang="el-GR" sz="3200" dirty="0" err="1" smtClean="0"/>
              <a:t>μεταδιακειμενικότητα</a:t>
            </a:r>
            <a:r>
              <a:rPr lang="el-GR" sz="3200" dirty="0" smtClean="0"/>
              <a:t>» (</a:t>
            </a:r>
            <a:r>
              <a:rPr lang="en-US" sz="3200" dirty="0" err="1" smtClean="0"/>
              <a:t>transtextuality</a:t>
            </a:r>
            <a:r>
              <a:rPr lang="en-US" sz="3200" dirty="0" smtClean="0"/>
              <a:t>)</a:t>
            </a:r>
            <a:endParaRPr lang="el-GR" sz="3200" dirty="0"/>
          </a:p>
        </p:txBody>
      </p:sp>
      <p:sp>
        <p:nvSpPr>
          <p:cNvPr id="4" name="2 - Θέση περιεχομένου"/>
          <p:cNvSpPr txBox="1">
            <a:spLocks/>
          </p:cNvSpPr>
          <p:nvPr/>
        </p:nvSpPr>
        <p:spPr>
          <a:xfrm>
            <a:off x="0" y="1428736"/>
            <a:ext cx="9144000" cy="5715016"/>
          </a:xfrm>
          <a:prstGeom prst="rect">
            <a:avLst/>
          </a:prstGeom>
        </p:spPr>
        <p:txBody>
          <a:bodyPr vert="horz" lIns="91440" tIns="45720" rIns="91440" bIns="45720" rtlCol="0">
            <a:normAutofit/>
          </a:bodyPr>
          <a:lstStyle/>
          <a:p>
            <a:pPr marR="0" lvl="0" algn="l" defTabSz="914400" rtl="0" eaLnBrk="1" fontAlgn="auto" latinLnBrk="0" hangingPunct="1">
              <a:spcAft>
                <a:spcPts val="0"/>
              </a:spcAft>
              <a:buClrTx/>
              <a:buSzTx/>
              <a:buFont typeface="Arial" pitchFamily="34" charset="0"/>
              <a:buChar char="•"/>
              <a:tabLst/>
              <a:defRPr/>
            </a:pPr>
            <a:r>
              <a:rPr kumimoji="0" lang="el-GR" sz="2000" b="1" i="0" u="none" strike="noStrike" kern="1200" cap="none" spc="0" normalizeH="0" baseline="0" noProof="0" dirty="0" smtClean="0">
                <a:ln>
                  <a:noFill/>
                </a:ln>
                <a:solidFill>
                  <a:schemeClr val="tx1"/>
                </a:solidFill>
                <a:effectLst/>
                <a:uLnTx/>
                <a:uFillTx/>
                <a:latin typeface="+mj-lt"/>
                <a:ea typeface="+mn-ea"/>
                <a:cs typeface="+mn-cs"/>
              </a:rPr>
              <a:t>Διακειμενικότητα</a:t>
            </a:r>
            <a:r>
              <a:rPr kumimoji="0" lang="el-GR" sz="2000" b="0" i="0" u="none" strike="noStrike" kern="1200" cap="none" spc="0" normalizeH="0" baseline="0" noProof="0" dirty="0" smtClean="0">
                <a:ln>
                  <a:noFill/>
                </a:ln>
                <a:solidFill>
                  <a:schemeClr val="tx1"/>
                </a:solidFill>
                <a:effectLst/>
                <a:uLnTx/>
                <a:uFillTx/>
                <a:latin typeface="+mj-lt"/>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mj-lt"/>
                <a:ea typeface="+mn-ea"/>
                <a:cs typeface="+mn-cs"/>
              </a:rPr>
              <a:t>interextuality</a:t>
            </a:r>
            <a:r>
              <a:rPr kumimoji="0" lang="el-GR" sz="2000" b="0" i="0" u="none" strike="noStrike" kern="1200" cap="none" spc="0" normalizeH="0" baseline="0" noProof="0" dirty="0" smtClean="0">
                <a:ln>
                  <a:noFill/>
                </a:ln>
                <a:solidFill>
                  <a:schemeClr val="tx1"/>
                </a:solidFill>
                <a:effectLst/>
                <a:uLnTx/>
                <a:uFillTx/>
                <a:latin typeface="+mj-lt"/>
                <a:ea typeface="+mn-ea"/>
                <a:cs typeface="+mn-cs"/>
              </a:rPr>
              <a:t>): η σχέση της </a:t>
            </a:r>
            <a:r>
              <a:rPr kumimoji="0" lang="el-GR" sz="2000" b="0" i="0" u="none" strike="noStrike" kern="1200" cap="none" spc="0" normalizeH="0" baseline="0" noProof="0" dirty="0" err="1" smtClean="0">
                <a:ln>
                  <a:noFill/>
                </a:ln>
                <a:solidFill>
                  <a:schemeClr val="tx1"/>
                </a:solidFill>
                <a:effectLst/>
                <a:uLnTx/>
                <a:uFillTx/>
                <a:latin typeface="+mj-lt"/>
                <a:ea typeface="+mn-ea"/>
                <a:cs typeface="+mn-cs"/>
              </a:rPr>
              <a:t>συμπαρουσίας</a:t>
            </a:r>
            <a:r>
              <a:rPr kumimoji="0" lang="el-GR" sz="2000" b="0" i="0" u="none" strike="noStrike" kern="1200" cap="none" spc="0" normalizeH="0" baseline="0" noProof="0" dirty="0" smtClean="0">
                <a:ln>
                  <a:noFill/>
                </a:ln>
                <a:solidFill>
                  <a:schemeClr val="tx1"/>
                </a:solidFill>
                <a:effectLst/>
                <a:uLnTx/>
                <a:uFillTx/>
                <a:latin typeface="+mj-lt"/>
                <a:ea typeface="+mn-ea"/>
                <a:cs typeface="+mn-cs"/>
              </a:rPr>
              <a:t> δύο ή περισσοτέρων κειμένων ως αποτέλεσμα της ενεργού παρουσίας ενός κειμένου εντός ενός άλλου που πραγματοποιείται μέσω της λογοκλοπής, του παραθέματος, της ανάμνησης, της αναφοράς, του υπαινιγμού</a:t>
            </a:r>
            <a:r>
              <a:rPr kumimoji="0" lang="en-US" sz="2000" b="0" i="0" u="none" strike="noStrike" kern="1200" cap="none" spc="0" normalizeH="0" baseline="0" noProof="0" dirty="0" smtClean="0">
                <a:ln>
                  <a:noFill/>
                </a:ln>
                <a:solidFill>
                  <a:schemeClr val="tx1"/>
                </a:solidFill>
                <a:effectLst/>
                <a:uLnTx/>
                <a:uFillTx/>
                <a:latin typeface="+mj-lt"/>
                <a:ea typeface="+mn-ea"/>
                <a:cs typeface="+mn-cs"/>
              </a:rPr>
              <a:t>.</a:t>
            </a:r>
          </a:p>
          <a:p>
            <a:pPr marR="0" lvl="0" algn="l" defTabSz="914400" rtl="0" eaLnBrk="1" fontAlgn="auto" latinLnBrk="0" hangingPunct="1">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j-lt"/>
              <a:ea typeface="+mn-ea"/>
              <a:cs typeface="+mn-cs"/>
            </a:endParaRPr>
          </a:p>
          <a:p>
            <a:pPr marR="0" lvl="0" algn="l" defTabSz="914400" rtl="0" eaLnBrk="1" fontAlgn="auto" latinLnBrk="0" hangingPunct="1">
              <a:spcAft>
                <a:spcPts val="0"/>
              </a:spcAft>
              <a:buClrTx/>
              <a:buSzTx/>
              <a:buFont typeface="Arial" pitchFamily="34" charset="0"/>
              <a:buChar char="•"/>
              <a:tabLst/>
              <a:defRPr/>
            </a:pPr>
            <a:r>
              <a:rPr kumimoji="0" lang="el-GR" sz="2000" b="1" i="0" u="none" strike="noStrike" kern="1200" cap="none" spc="0" normalizeH="0" baseline="0" noProof="0" dirty="0" err="1" smtClean="0">
                <a:ln>
                  <a:noFill/>
                </a:ln>
                <a:solidFill>
                  <a:schemeClr val="tx1"/>
                </a:solidFill>
                <a:effectLst/>
                <a:uLnTx/>
                <a:uFillTx/>
                <a:latin typeface="+mj-lt"/>
                <a:ea typeface="+mn-ea"/>
                <a:cs typeface="+mn-cs"/>
              </a:rPr>
              <a:t>Παρακειμενικότητα</a:t>
            </a:r>
            <a:r>
              <a:rPr kumimoji="0" lang="el-GR" sz="2000" b="0" i="0" u="none" strike="noStrike" kern="1200" cap="none" spc="0" normalizeH="0" baseline="0" noProof="0" dirty="0" smtClean="0">
                <a:ln>
                  <a:noFill/>
                </a:ln>
                <a:solidFill>
                  <a:schemeClr val="tx1"/>
                </a:solidFill>
                <a:effectLst/>
                <a:uLnTx/>
                <a:uFillTx/>
                <a:latin typeface="+mj-lt"/>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mj-lt"/>
                <a:ea typeface="+mn-ea"/>
                <a:cs typeface="+mn-cs"/>
              </a:rPr>
              <a:t>paratextuality</a:t>
            </a:r>
            <a:r>
              <a:rPr kumimoji="0" lang="el-GR" sz="2000" b="0" i="0" u="none" strike="noStrike" kern="1200" cap="none" spc="0" normalizeH="0" baseline="0" noProof="0" dirty="0" smtClean="0">
                <a:ln>
                  <a:noFill/>
                </a:ln>
                <a:solidFill>
                  <a:schemeClr val="tx1"/>
                </a:solidFill>
                <a:effectLst/>
                <a:uLnTx/>
                <a:uFillTx/>
                <a:latin typeface="+mj-lt"/>
                <a:ea typeface="+mn-ea"/>
                <a:cs typeface="+mn-cs"/>
              </a:rPr>
              <a:t>): οι σχέσεις που αναπτύσσονται μεταξύ του σώματος ενός κειμένου και των </a:t>
            </a:r>
            <a:r>
              <a:rPr kumimoji="0" lang="el-GR" sz="2000" b="0" i="0" u="none" strike="noStrike" kern="1200" cap="none" spc="0" normalizeH="0" baseline="0" noProof="0" dirty="0" err="1" smtClean="0">
                <a:ln>
                  <a:noFill/>
                </a:ln>
                <a:solidFill>
                  <a:schemeClr val="tx1"/>
                </a:solidFill>
                <a:effectLst/>
                <a:uLnTx/>
                <a:uFillTx/>
                <a:latin typeface="+mj-lt"/>
                <a:ea typeface="+mn-ea"/>
                <a:cs typeface="+mn-cs"/>
              </a:rPr>
              <a:t>παρακειμενικών</a:t>
            </a:r>
            <a:r>
              <a:rPr kumimoji="0" lang="el-GR" sz="2000" b="0" i="0" u="none" strike="noStrike" kern="1200" cap="none" spc="0" normalizeH="0" baseline="0" noProof="0" dirty="0" smtClean="0">
                <a:ln>
                  <a:noFill/>
                </a:ln>
                <a:solidFill>
                  <a:schemeClr val="tx1"/>
                </a:solidFill>
                <a:effectLst/>
                <a:uLnTx/>
                <a:uFillTx/>
                <a:latin typeface="+mj-lt"/>
                <a:ea typeface="+mn-ea"/>
                <a:cs typeface="+mn-cs"/>
              </a:rPr>
              <a:t> στοιχείων όπως ο τίτλος, ο υπότιτλος, ο πρόλογος, οι εικονογραφήσεις, οι σημειώσεις και υποσημειώσεις, προσχέδια και σκαριφήματα και άλλα είδη βοηθητικών σημείων που περιστοιχίζουν το κείμενο και κάποιες φορές το σχολιάζουν</a:t>
            </a:r>
            <a:r>
              <a:rPr kumimoji="0" lang="en-US" sz="2000" b="0" i="0" u="none" strike="noStrike" kern="1200" cap="none" spc="0" normalizeH="0" baseline="0" noProof="0" dirty="0" smtClean="0">
                <a:ln>
                  <a:noFill/>
                </a:ln>
                <a:solidFill>
                  <a:schemeClr val="tx1"/>
                </a:solidFill>
                <a:effectLst/>
                <a:uLnTx/>
                <a:uFillTx/>
                <a:latin typeface="+mj-lt"/>
                <a:ea typeface="+mn-ea"/>
                <a:cs typeface="+mn-cs"/>
              </a:rPr>
              <a:t>.</a:t>
            </a:r>
          </a:p>
          <a:p>
            <a:pPr marR="0" lvl="0" algn="l" defTabSz="914400" rtl="0" eaLnBrk="1" fontAlgn="auto" latinLnBrk="0" hangingPunct="1">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j-lt"/>
              <a:ea typeface="+mn-ea"/>
              <a:cs typeface="+mn-cs"/>
            </a:endParaRPr>
          </a:p>
          <a:p>
            <a:pPr marR="0" lvl="0" algn="l" defTabSz="914400" rtl="0" eaLnBrk="1" fontAlgn="auto" latinLnBrk="0" hangingPunct="1">
              <a:spcAft>
                <a:spcPts val="0"/>
              </a:spcAft>
              <a:buClrTx/>
              <a:buSzTx/>
              <a:buFont typeface="Arial" pitchFamily="34" charset="0"/>
              <a:buChar char="•"/>
              <a:tabLst/>
              <a:defRPr/>
            </a:pPr>
            <a:r>
              <a:rPr kumimoji="0" lang="el-GR" sz="2000" b="1" i="0" u="none" strike="noStrike" kern="1200" cap="none" spc="0" normalizeH="0" baseline="0" noProof="0" dirty="0" err="1" smtClean="0">
                <a:ln>
                  <a:noFill/>
                </a:ln>
                <a:solidFill>
                  <a:schemeClr val="tx1"/>
                </a:solidFill>
                <a:effectLst/>
                <a:uLnTx/>
                <a:uFillTx/>
                <a:latin typeface="+mj-lt"/>
                <a:ea typeface="+mn-ea"/>
                <a:cs typeface="+mn-cs"/>
              </a:rPr>
              <a:t>Μετακειμενικότητα</a:t>
            </a:r>
            <a:r>
              <a:rPr kumimoji="0" lang="el-GR" sz="2000" b="0" i="0" u="none" strike="noStrike" kern="1200" cap="none" spc="0" normalizeH="0" baseline="0" noProof="0" dirty="0" smtClean="0">
                <a:ln>
                  <a:noFill/>
                </a:ln>
                <a:solidFill>
                  <a:schemeClr val="tx1"/>
                </a:solidFill>
                <a:effectLst/>
                <a:uLnTx/>
                <a:uFillTx/>
                <a:latin typeface="+mj-lt"/>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mj-lt"/>
                <a:ea typeface="+mn-ea"/>
                <a:cs typeface="+mn-cs"/>
              </a:rPr>
              <a:t>metatextuality</a:t>
            </a:r>
            <a:r>
              <a:rPr kumimoji="0" lang="el-GR" sz="2000" b="0" i="0" u="none" strike="noStrike" kern="1200" cap="none" spc="0" normalizeH="0" baseline="0" noProof="0" dirty="0" smtClean="0">
                <a:ln>
                  <a:noFill/>
                </a:ln>
                <a:solidFill>
                  <a:schemeClr val="tx1"/>
                </a:solidFill>
                <a:effectLst/>
                <a:uLnTx/>
                <a:uFillTx/>
                <a:latin typeface="+mj-lt"/>
                <a:ea typeface="+mn-ea"/>
                <a:cs typeface="+mn-cs"/>
              </a:rPr>
              <a:t>): η σχέση που συνήθως αποκαλείται και σχολιασμός και συνδέει ένα κείμενο με ένα άλλο το οποίο και σχολιάζει χωρίς να το παραθέτει η ακόμα και χωρίς να το αναφέρει καν. Τέτοιο παράδειγμα είναι το κριτικό κείμενο.</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1600200"/>
            <a:ext cx="9144000" cy="4525963"/>
          </a:xfrm>
        </p:spPr>
        <p:txBody>
          <a:bodyPr>
            <a:normAutofit/>
          </a:bodyPr>
          <a:lstStyle/>
          <a:p>
            <a:pPr marL="0" indent="0">
              <a:lnSpc>
                <a:spcPct val="120000"/>
              </a:lnSpc>
              <a:spcBef>
                <a:spcPts val="0"/>
              </a:spcBef>
            </a:pPr>
            <a:r>
              <a:rPr lang="el-GR" sz="2000" b="1" dirty="0" err="1" smtClean="0"/>
              <a:t>Αρχικειμενικότητα</a:t>
            </a:r>
            <a:r>
              <a:rPr lang="el-GR" sz="2000" dirty="0" smtClean="0"/>
              <a:t> (</a:t>
            </a:r>
            <a:r>
              <a:rPr lang="en-US" sz="2000" dirty="0" err="1" smtClean="0"/>
              <a:t>architextuality</a:t>
            </a:r>
            <a:r>
              <a:rPr lang="el-GR" sz="2000" dirty="0" smtClean="0"/>
              <a:t>): οι γενικές κατηγορίες στις οποίες ανήκει ένα κείμενο ακόμα και αν το ίδιο το κείμενο δεν τις αναγνωρίζει αλλά μπορεί να ενταχθεί σε αυτές κατ’ απόφαση των αναγνωστών του, των κριτικών κ.λπ.</a:t>
            </a:r>
            <a:endParaRPr lang="en-US" sz="2000" dirty="0" smtClean="0"/>
          </a:p>
          <a:p>
            <a:pPr marL="0" indent="0">
              <a:lnSpc>
                <a:spcPct val="120000"/>
              </a:lnSpc>
              <a:spcBef>
                <a:spcPts val="0"/>
              </a:spcBef>
              <a:buNone/>
            </a:pPr>
            <a:r>
              <a:rPr lang="el-GR" sz="2000" dirty="0" smtClean="0"/>
              <a:t> </a:t>
            </a:r>
            <a:endParaRPr lang="en-US" sz="2000" dirty="0" smtClean="0"/>
          </a:p>
          <a:p>
            <a:pPr marL="0" indent="0">
              <a:lnSpc>
                <a:spcPct val="120000"/>
              </a:lnSpc>
              <a:spcBef>
                <a:spcPts val="0"/>
              </a:spcBef>
            </a:pPr>
            <a:r>
              <a:rPr lang="el-GR" sz="2000" b="1" dirty="0" err="1" smtClean="0"/>
              <a:t>Υπερκειμενικότητα</a:t>
            </a:r>
            <a:r>
              <a:rPr lang="el-GR" sz="2000" dirty="0" smtClean="0"/>
              <a:t> (</a:t>
            </a:r>
            <a:r>
              <a:rPr lang="en-US" sz="2000" dirty="0" err="1" smtClean="0"/>
              <a:t>hypertextuality</a:t>
            </a:r>
            <a:r>
              <a:rPr lang="el-GR" sz="2000" dirty="0" smtClean="0"/>
              <a:t>): η σχέση ανάμεσα σε ένα μεταγενέστερο κείμενο (το </a:t>
            </a:r>
            <a:r>
              <a:rPr lang="el-GR" sz="2000" dirty="0" err="1" smtClean="0"/>
              <a:t>υπερ</a:t>
            </a:r>
            <a:r>
              <a:rPr lang="el-GR" sz="2000" dirty="0" smtClean="0"/>
              <a:t>-κείμενο, </a:t>
            </a:r>
            <a:r>
              <a:rPr lang="en-US" sz="2000" dirty="0" smtClean="0"/>
              <a:t>hypertext</a:t>
            </a:r>
            <a:r>
              <a:rPr lang="el-GR" sz="2000" dirty="0" smtClean="0"/>
              <a:t>) και τα προγενέστερα (</a:t>
            </a:r>
            <a:r>
              <a:rPr lang="el-GR" sz="2000" dirty="0" err="1" smtClean="0"/>
              <a:t>υπο</a:t>
            </a:r>
            <a:r>
              <a:rPr lang="el-GR" sz="2000" dirty="0" smtClean="0"/>
              <a:t>-κείμενα, </a:t>
            </a:r>
            <a:r>
              <a:rPr lang="en-US" sz="2000" dirty="0" err="1" smtClean="0"/>
              <a:t>hypotexts</a:t>
            </a:r>
            <a:r>
              <a:rPr lang="el-GR" sz="2000" dirty="0" smtClean="0"/>
              <a:t>). </a:t>
            </a:r>
            <a:r>
              <a:rPr lang="en-US" sz="2000" dirty="0" smtClean="0"/>
              <a:t>To</a:t>
            </a:r>
            <a:r>
              <a:rPr lang="el-GR" sz="2000" dirty="0" smtClean="0"/>
              <a:t> </a:t>
            </a:r>
            <a:r>
              <a:rPr lang="el-GR" sz="2000" dirty="0" err="1" smtClean="0"/>
              <a:t>υπερ</a:t>
            </a:r>
            <a:r>
              <a:rPr lang="el-GR" sz="2000" dirty="0" smtClean="0"/>
              <a:t>-κείμενο είναι κάθε κείμενο που πηγάζει – προέρχεται από ένα προγενέστερο μέσω άμεσου ή έμμεσου μετασχηματισμού ή μίμησης αλλά χωρίς σχολιασμό</a:t>
            </a:r>
          </a:p>
          <a:p>
            <a:pPr marL="0" indent="0">
              <a:lnSpc>
                <a:spcPct val="120000"/>
              </a:lnSpc>
              <a:spcBef>
                <a:spcPts val="0"/>
              </a:spcBef>
            </a:pPr>
            <a:endParaRPr lang="en-US" sz="2000" dirty="0" smtClean="0"/>
          </a:p>
          <a:p>
            <a:pPr marL="0" indent="0">
              <a:lnSpc>
                <a:spcPct val="120000"/>
              </a:lnSpc>
              <a:spcBef>
                <a:spcPts val="0"/>
              </a:spcBef>
              <a:buNone/>
            </a:pPr>
            <a:r>
              <a:rPr lang="en-US" sz="2000" dirty="0" smtClean="0"/>
              <a:t> </a:t>
            </a:r>
            <a:r>
              <a:rPr lang="el-GR" sz="2000" dirty="0" smtClean="0"/>
              <a:t>Όμως</a:t>
            </a:r>
            <a:r>
              <a:rPr lang="en-US" sz="2000" dirty="0" smtClean="0"/>
              <a:t>:</a:t>
            </a:r>
            <a:endParaRPr lang="el-GR" sz="2000" dirty="0" smtClean="0"/>
          </a:p>
          <a:p>
            <a:pPr marL="0" indent="0">
              <a:lnSpc>
                <a:spcPct val="120000"/>
              </a:lnSpc>
              <a:spcBef>
                <a:spcPts val="0"/>
              </a:spcBef>
              <a:buNone/>
            </a:pPr>
            <a:r>
              <a:rPr lang="el-GR" sz="2000" dirty="0" smtClean="0"/>
              <a:t>      «…δεν πρέπει να θεωρούμε τους πέντε τύπους της </a:t>
            </a:r>
            <a:r>
              <a:rPr lang="el-GR" sz="2000" dirty="0" err="1" smtClean="0"/>
              <a:t>μεταδιακειμενικότητας</a:t>
            </a:r>
            <a:r>
              <a:rPr lang="el-GR" sz="2000" dirty="0" smtClean="0"/>
              <a:t> ως κατηγορίες στεγανές, δίχως αμοιβαίες επικοινωνίες και διασταυρώσεις».</a:t>
            </a:r>
            <a:endParaRPr lang="el-GR" sz="2000" dirty="0"/>
          </a:p>
        </p:txBody>
      </p:sp>
      <p:sp>
        <p:nvSpPr>
          <p:cNvPr id="4" name="1 - Τίτλος"/>
          <p:cNvSpPr txBox="1">
            <a:spLocks/>
          </p:cNvSpPr>
          <p:nvPr/>
        </p:nvSpPr>
        <p:spPr>
          <a:xfrm>
            <a:off x="0" y="0"/>
            <a:ext cx="91440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smtClean="0">
                <a:ln>
                  <a:noFill/>
                </a:ln>
                <a:solidFill>
                  <a:schemeClr val="tx1"/>
                </a:solidFill>
                <a:effectLst/>
                <a:uLnTx/>
                <a:uFillTx/>
                <a:latin typeface="+mj-lt"/>
                <a:ea typeface="+mj-ea"/>
                <a:cs typeface="+mj-cs"/>
              </a:rPr>
              <a:t>Όροι του </a:t>
            </a:r>
            <a:r>
              <a:rPr kumimoji="0" lang="en-US" sz="3200" b="0" i="0" u="none" strike="noStrike" kern="1200" cap="none" spc="0" normalizeH="0" baseline="0" noProof="0" smtClean="0">
                <a:ln>
                  <a:noFill/>
                </a:ln>
                <a:solidFill>
                  <a:schemeClr val="tx1"/>
                </a:solidFill>
                <a:effectLst/>
                <a:uLnTx/>
                <a:uFillTx/>
                <a:latin typeface="+mj-lt"/>
                <a:ea typeface="+mj-ea"/>
                <a:cs typeface="+mj-cs"/>
              </a:rPr>
              <a:t>Gerard Genette - </a:t>
            </a:r>
            <a:r>
              <a:rPr kumimoji="0" lang="el-GR" sz="3200" b="0" i="0" u="none" strike="noStrike" kern="1200" cap="none" spc="0" normalizeH="0" baseline="0" noProof="0" smtClean="0">
                <a:ln>
                  <a:noFill/>
                </a:ln>
                <a:solidFill>
                  <a:schemeClr val="tx1"/>
                </a:solidFill>
                <a:effectLst/>
                <a:uLnTx/>
                <a:uFillTx/>
                <a:latin typeface="+mj-lt"/>
                <a:ea typeface="+mj-ea"/>
                <a:cs typeface="+mj-cs"/>
              </a:rPr>
              <a:t>ενταγμένοι στον νεολογισμό «μεταδιακειμενικότητα» (</a:t>
            </a:r>
            <a:r>
              <a:rPr kumimoji="0" lang="en-US" sz="3200" b="0" i="0" u="none" strike="noStrike" kern="1200" cap="none" spc="0" normalizeH="0" baseline="0" noProof="0" smtClean="0">
                <a:ln>
                  <a:noFill/>
                </a:ln>
                <a:solidFill>
                  <a:schemeClr val="tx1"/>
                </a:solidFill>
                <a:effectLst/>
                <a:uLnTx/>
                <a:uFillTx/>
                <a:latin typeface="+mj-lt"/>
                <a:ea typeface="+mj-ea"/>
                <a:cs typeface="+mj-cs"/>
              </a:rPr>
              <a:t>transtextuality)</a:t>
            </a: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785795"/>
            <a:ext cx="9144000" cy="857256"/>
          </a:xfrm>
        </p:spPr>
        <p:txBody>
          <a:bodyPr>
            <a:normAutofit/>
          </a:bodyPr>
          <a:lstStyle/>
          <a:p>
            <a:pPr marL="0" indent="0">
              <a:spcBef>
                <a:spcPts val="0"/>
              </a:spcBef>
              <a:buNone/>
            </a:pPr>
            <a:r>
              <a:rPr lang="el-GR" sz="1600" dirty="0" smtClean="0"/>
              <a:t>Με μια ελεύθερη μετάφραση και αυθαίρετη μεταφορά από το γλωσσικό – λογοτεχνικό πεδίο στο οπτικό – εικαστικό, η </a:t>
            </a:r>
            <a:r>
              <a:rPr lang="el-GR" sz="1600" dirty="0" err="1" smtClean="0"/>
              <a:t>διεικονικότητα</a:t>
            </a:r>
            <a:r>
              <a:rPr lang="el-GR" sz="1600" dirty="0" smtClean="0"/>
              <a:t> είναι το ανάλογο της διακειμενικότητας στον κόσμο των εικόνων.</a:t>
            </a:r>
          </a:p>
          <a:p>
            <a:pPr marL="0" indent="0">
              <a:spcBef>
                <a:spcPts val="0"/>
              </a:spcBef>
              <a:buNone/>
            </a:pPr>
            <a:endParaRPr lang="el-GR" sz="1600" dirty="0" smtClean="0"/>
          </a:p>
          <a:p>
            <a:pPr marL="0" indent="0">
              <a:spcBef>
                <a:spcPts val="0"/>
              </a:spcBef>
              <a:buNone/>
            </a:pPr>
            <a:endParaRPr lang="el-GR" sz="1600" dirty="0"/>
          </a:p>
        </p:txBody>
      </p:sp>
      <p:sp>
        <p:nvSpPr>
          <p:cNvPr id="4" name="1 - Τίτλος"/>
          <p:cNvSpPr txBox="1">
            <a:spLocks/>
          </p:cNvSpPr>
          <p:nvPr/>
        </p:nvSpPr>
        <p:spPr>
          <a:xfrm>
            <a:off x="0" y="0"/>
            <a:ext cx="9144000" cy="714356"/>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Διεικονικότητα</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2052" name="Picture 4" descr="C:\Users\New\Desktop\Διεικονικότητα στην εικονογραφημένη αφήγηση\ΕΙΚΟΝΕΣ 1ο ΜΑΘΗΜΑ\36598719._SX318_.jpg"/>
          <p:cNvPicPr>
            <a:picLocks noChangeAspect="1" noChangeArrowheads="1"/>
          </p:cNvPicPr>
          <p:nvPr/>
        </p:nvPicPr>
        <p:blipFill>
          <a:blip r:embed="rId2"/>
          <a:srcRect/>
          <a:stretch>
            <a:fillRect/>
          </a:stretch>
        </p:blipFill>
        <p:spPr bwMode="auto">
          <a:xfrm>
            <a:off x="2214546" y="1457278"/>
            <a:ext cx="3857652" cy="5400722"/>
          </a:xfrm>
          <a:prstGeom prst="rect">
            <a:avLst/>
          </a:prstGeom>
          <a:noFill/>
        </p:spPr>
      </p:pic>
      <p:sp>
        <p:nvSpPr>
          <p:cNvPr id="8" name="7 - Βέλος προς τα κάτω"/>
          <p:cNvSpPr/>
          <p:nvPr/>
        </p:nvSpPr>
        <p:spPr>
          <a:xfrm rot="3686212">
            <a:off x="5677414" y="3640116"/>
            <a:ext cx="484632" cy="280515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TextBox"/>
          <p:cNvSpPr txBox="1"/>
          <p:nvPr/>
        </p:nvSpPr>
        <p:spPr>
          <a:xfrm>
            <a:off x="7286644" y="3857628"/>
            <a:ext cx="1857356" cy="646331"/>
          </a:xfrm>
          <a:prstGeom prst="rect">
            <a:avLst/>
          </a:prstGeom>
          <a:noFill/>
        </p:spPr>
        <p:txBody>
          <a:bodyPr wrap="square" rtlCol="0">
            <a:spAutoFit/>
          </a:bodyPr>
          <a:lstStyle/>
          <a:p>
            <a:r>
              <a:rPr lang="en-US" dirty="0" smtClean="0"/>
              <a:t>Margaret Rose, 2006</a:t>
            </a:r>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714356"/>
            <a:ext cx="9144000" cy="5483245"/>
          </a:xfrm>
        </p:spPr>
        <p:txBody>
          <a:bodyPr>
            <a:normAutofit/>
          </a:bodyPr>
          <a:lstStyle/>
          <a:p>
            <a:pPr marL="0" indent="0">
              <a:spcBef>
                <a:spcPts val="0"/>
              </a:spcBef>
              <a:buNone/>
            </a:pPr>
            <a:r>
              <a:rPr lang="el-GR" sz="2000" dirty="0" smtClean="0"/>
              <a:t>Ο όρος «</a:t>
            </a:r>
            <a:r>
              <a:rPr lang="el-GR" sz="2000" dirty="0" err="1" smtClean="0"/>
              <a:t>διεικονικότητα</a:t>
            </a:r>
            <a:r>
              <a:rPr lang="el-GR" sz="2000" dirty="0" smtClean="0"/>
              <a:t>» (</a:t>
            </a:r>
            <a:r>
              <a:rPr lang="en-US" sz="2000" dirty="0" err="1" smtClean="0"/>
              <a:t>interpictoriality</a:t>
            </a:r>
            <a:r>
              <a:rPr lang="en-US" sz="2000" dirty="0" smtClean="0"/>
              <a:t>) </a:t>
            </a:r>
            <a:r>
              <a:rPr lang="el-GR" sz="2000" dirty="0" smtClean="0"/>
              <a:t>χρησιμοποιείται για να περιγράψει την </a:t>
            </a:r>
            <a:r>
              <a:rPr lang="el-GR" sz="2000" dirty="0" err="1" smtClean="0"/>
              <a:t>ενδοεικονική</a:t>
            </a:r>
            <a:r>
              <a:rPr lang="el-GR" sz="2000" dirty="0" smtClean="0"/>
              <a:t> (</a:t>
            </a:r>
            <a:r>
              <a:rPr lang="en-US" sz="2000" dirty="0" err="1" smtClean="0"/>
              <a:t>intrapictorial</a:t>
            </a:r>
            <a:r>
              <a:rPr lang="en-US" sz="2000" dirty="0" smtClean="0"/>
              <a:t>) </a:t>
            </a:r>
            <a:r>
              <a:rPr lang="el-GR" sz="2000" dirty="0" smtClean="0"/>
              <a:t>σχέση ανάμεσα σε εικόνες από διάφορες πηγές εντός ενός εικαστικού έργου καθώς επίσης και την </a:t>
            </a:r>
            <a:r>
              <a:rPr lang="el-GR" sz="2000" dirty="0" err="1" smtClean="0"/>
              <a:t>διεικονική</a:t>
            </a:r>
            <a:r>
              <a:rPr lang="el-GR" sz="2000" dirty="0" smtClean="0"/>
              <a:t> σχέση αυτών των εικόνων με άλλες, εξωτερικές εικόνες. Η λέξη «</a:t>
            </a:r>
            <a:r>
              <a:rPr lang="el-GR" sz="2000" dirty="0" err="1" smtClean="0"/>
              <a:t>διεικόνα</a:t>
            </a:r>
            <a:r>
              <a:rPr lang="el-GR" sz="2000" dirty="0" smtClean="0"/>
              <a:t>» μπορεί να θεωρηθεί ανάλογη με τον όρο «διακείμενο», αλλά μπορεί να εφαρμοστεί τόσο στις εικόνες που απαντώνται σε εικαστικά έργα όσο και στις εικόνες (εκφραστικές και άλλες) εντός ενός λογοτεχνικού έργου. (</a:t>
            </a:r>
            <a:r>
              <a:rPr lang="en-US" sz="2000" dirty="0" smtClean="0"/>
              <a:t>Rose, 2006)</a:t>
            </a:r>
          </a:p>
          <a:p>
            <a:pPr marL="0" indent="0">
              <a:spcBef>
                <a:spcPts val="0"/>
              </a:spcBef>
              <a:buNone/>
            </a:pPr>
            <a:endParaRPr lang="en-US" sz="2000" dirty="0" smtClean="0"/>
          </a:p>
          <a:p>
            <a:pPr marL="0" indent="0">
              <a:spcBef>
                <a:spcPts val="0"/>
              </a:spcBef>
              <a:buNone/>
            </a:pPr>
            <a:r>
              <a:rPr lang="en-US" sz="2000" dirty="0" smtClean="0"/>
              <a:t>H </a:t>
            </a:r>
            <a:r>
              <a:rPr lang="el-GR" sz="2000" dirty="0" smtClean="0"/>
              <a:t>«</a:t>
            </a:r>
            <a:r>
              <a:rPr lang="el-GR" sz="2000" dirty="0" err="1" smtClean="0"/>
              <a:t>διεικονικότητα</a:t>
            </a:r>
            <a:r>
              <a:rPr lang="el-GR" sz="2000" dirty="0" smtClean="0"/>
              <a:t>» αναφέρεται στη σχέση ανάμεσα στις «</a:t>
            </a:r>
            <a:r>
              <a:rPr lang="el-GR" sz="2000" dirty="0" err="1" smtClean="0"/>
              <a:t>ενδοεικονικές</a:t>
            </a:r>
            <a:r>
              <a:rPr lang="el-GR" sz="2000" dirty="0" smtClean="0"/>
              <a:t>» εικόνες που βρίσκονται εντός ενός έργου όπως και στη συγγένειά τους με παλαιότερες εξωτερικές εικόνες. (</a:t>
            </a:r>
            <a:r>
              <a:rPr lang="en-US" sz="2000" dirty="0" smtClean="0"/>
              <a:t>Rose, 2006)</a:t>
            </a:r>
            <a:r>
              <a:rPr lang="el-GR" sz="2000" dirty="0" smtClean="0"/>
              <a:t> </a:t>
            </a:r>
            <a:endParaRPr lang="el-GR" sz="2000" dirty="0"/>
          </a:p>
        </p:txBody>
      </p:sp>
      <p:sp>
        <p:nvSpPr>
          <p:cNvPr id="4" name="1 - Τίτλος"/>
          <p:cNvSpPr txBox="1">
            <a:spLocks/>
          </p:cNvSpPr>
          <p:nvPr/>
        </p:nvSpPr>
        <p:spPr>
          <a:xfrm>
            <a:off x="0" y="0"/>
            <a:ext cx="9144000" cy="714356"/>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Διεικονικότητα</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ew\Desktop\Διεικονικότητα στην εικονογραφημένη αφήγηση\ΕΙΚΟΝΕΣ 1ο ΜΑΘΗΜΑ\edouard_manet-luncheon-on-the-grass-3.jpg"/>
          <p:cNvPicPr>
            <a:picLocks noGrp="1" noChangeAspect="1" noChangeArrowheads="1"/>
          </p:cNvPicPr>
          <p:nvPr>
            <p:ph idx="1"/>
          </p:nvPr>
        </p:nvPicPr>
        <p:blipFill>
          <a:blip r:embed="rId2"/>
          <a:srcRect/>
          <a:stretch>
            <a:fillRect/>
          </a:stretch>
        </p:blipFill>
        <p:spPr bwMode="auto">
          <a:xfrm>
            <a:off x="0" y="0"/>
            <a:ext cx="4000496" cy="2682999"/>
          </a:xfrm>
          <a:prstGeom prst="rect">
            <a:avLst/>
          </a:prstGeom>
          <a:noFill/>
        </p:spPr>
      </p:pic>
      <p:pic>
        <p:nvPicPr>
          <p:cNvPr id="3075" name="Picture 3" descr="C:\Users\New\Desktop\Διεικονικότητα στην εικονογραφημένη αφήγηση\ΕΙΚΟΝΕΣ 1ο ΜΑΘΗΜΑ\the-luncheon-on-the-grass.jpg"/>
          <p:cNvPicPr>
            <a:picLocks noChangeAspect="1" noChangeArrowheads="1"/>
          </p:cNvPicPr>
          <p:nvPr/>
        </p:nvPicPr>
        <p:blipFill>
          <a:blip r:embed="rId3"/>
          <a:srcRect/>
          <a:stretch>
            <a:fillRect/>
          </a:stretch>
        </p:blipFill>
        <p:spPr bwMode="auto">
          <a:xfrm>
            <a:off x="4143372" y="142852"/>
            <a:ext cx="4429124" cy="3485720"/>
          </a:xfrm>
          <a:prstGeom prst="rect">
            <a:avLst/>
          </a:prstGeom>
          <a:noFill/>
        </p:spPr>
      </p:pic>
      <p:pic>
        <p:nvPicPr>
          <p:cNvPr id="8" name="Picture 2" descr="C:\Users\New\Desktop\ΔΙΔΑΚΤΟΡΙΚΟ ΤΑ ΠΑΝΤΑ\ΠΑΡΑΔΟΤΕΑ ΔΙΔΑΚΤΟΡΙΚΟΥ\ΕΙΚΟΝΕΣ\εικόνα 2.jpg"/>
          <p:cNvPicPr>
            <a:picLocks noChangeAspect="1" noChangeArrowheads="1"/>
          </p:cNvPicPr>
          <p:nvPr/>
        </p:nvPicPr>
        <p:blipFill>
          <a:blip r:embed="rId4" cstate="print"/>
          <a:srcRect/>
          <a:stretch>
            <a:fillRect/>
          </a:stretch>
        </p:blipFill>
        <p:spPr bwMode="auto">
          <a:xfrm>
            <a:off x="0" y="3143248"/>
            <a:ext cx="4000496" cy="2665771"/>
          </a:xfrm>
          <a:prstGeom prst="rect">
            <a:avLst/>
          </a:prstGeom>
          <a:noFill/>
        </p:spPr>
      </p:pic>
      <p:pic>
        <p:nvPicPr>
          <p:cNvPr id="3076" name="Picture 4"/>
          <p:cNvPicPr>
            <a:picLocks noChangeAspect="1" noChangeArrowheads="1"/>
          </p:cNvPicPr>
          <p:nvPr/>
        </p:nvPicPr>
        <p:blipFill>
          <a:blip r:embed="rId5"/>
          <a:srcRect/>
          <a:stretch>
            <a:fillRect/>
          </a:stretch>
        </p:blipFill>
        <p:spPr bwMode="auto">
          <a:xfrm>
            <a:off x="4286248" y="3906087"/>
            <a:ext cx="3572874" cy="2951913"/>
          </a:xfrm>
          <a:prstGeom prst="rect">
            <a:avLst/>
          </a:prstGeom>
          <a:noFill/>
          <a:ln w="9525">
            <a:noFill/>
            <a:miter lim="800000"/>
            <a:headEnd/>
            <a:tailEnd/>
          </a:ln>
          <a:effectLst/>
        </p:spPr>
      </p:pic>
      <p:sp>
        <p:nvSpPr>
          <p:cNvPr id="10" name="9 - Έλλειψη"/>
          <p:cNvSpPr/>
          <p:nvPr/>
        </p:nvSpPr>
        <p:spPr>
          <a:xfrm>
            <a:off x="2071670" y="1142984"/>
            <a:ext cx="2071702" cy="1571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2" name="11 - Ευθύγραμμο βέλος σύνδεσης"/>
          <p:cNvCxnSpPr/>
          <p:nvPr/>
        </p:nvCxnSpPr>
        <p:spPr>
          <a:xfrm>
            <a:off x="3643306" y="2643182"/>
            <a:ext cx="500066" cy="1428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14 - Ευθύγραμμο βέλος σύνδεσης"/>
          <p:cNvCxnSpPr/>
          <p:nvPr/>
        </p:nvCxnSpPr>
        <p:spPr>
          <a:xfrm rot="10800000" flipV="1">
            <a:off x="3643306" y="2857496"/>
            <a:ext cx="490542" cy="2238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16 - Ευθύγραμμο βέλος σύνδεσης"/>
          <p:cNvCxnSpPr/>
          <p:nvPr/>
        </p:nvCxnSpPr>
        <p:spPr>
          <a:xfrm>
            <a:off x="3714744" y="5857892"/>
            <a:ext cx="500066" cy="1428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1 - Τίτλος"/>
          <p:cNvSpPr>
            <a:spLocks noGrp="1"/>
          </p:cNvSpPr>
          <p:nvPr>
            <p:ph type="title"/>
          </p:nvPr>
        </p:nvSpPr>
        <p:spPr>
          <a:xfrm>
            <a:off x="0" y="2643182"/>
            <a:ext cx="3786182" cy="285752"/>
          </a:xfrm>
        </p:spPr>
        <p:txBody>
          <a:bodyPr>
            <a:normAutofit/>
          </a:bodyPr>
          <a:lstStyle/>
          <a:p>
            <a:r>
              <a:rPr lang="el-GR" sz="1100" dirty="0" err="1" smtClean="0"/>
              <a:t>Μαρκαντόνιο</a:t>
            </a:r>
            <a:r>
              <a:rPr lang="el-GR" sz="1100" dirty="0" smtClean="0"/>
              <a:t> </a:t>
            </a:r>
            <a:r>
              <a:rPr lang="el-GR" sz="1100" dirty="0" err="1" smtClean="0"/>
              <a:t>Ραϊμόντι</a:t>
            </a:r>
            <a:r>
              <a:rPr lang="en-US" sz="1100" dirty="0" smtClean="0"/>
              <a:t>, </a:t>
            </a:r>
            <a:r>
              <a:rPr lang="el-GR" sz="1100" i="1" dirty="0" smtClean="0"/>
              <a:t>Η Εκλογή του </a:t>
            </a:r>
            <a:r>
              <a:rPr lang="el-GR" sz="1100" i="1" dirty="0" err="1" smtClean="0"/>
              <a:t>Πάρη</a:t>
            </a:r>
            <a:r>
              <a:rPr lang="el-GR" sz="1100" dirty="0" smtClean="0"/>
              <a:t>, 1515</a:t>
            </a:r>
            <a:endParaRPr lang="el-GR" sz="1100" dirty="0"/>
          </a:p>
        </p:txBody>
      </p:sp>
      <p:sp>
        <p:nvSpPr>
          <p:cNvPr id="19" name="1 - Τίτλος"/>
          <p:cNvSpPr txBox="1">
            <a:spLocks/>
          </p:cNvSpPr>
          <p:nvPr/>
        </p:nvSpPr>
        <p:spPr>
          <a:xfrm>
            <a:off x="4429124" y="3571876"/>
            <a:ext cx="3857620" cy="28575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100" b="0" i="0" u="none" strike="noStrike" kern="1200" cap="none" spc="0" normalizeH="0" baseline="0" noProof="0" dirty="0" smtClean="0">
                <a:ln>
                  <a:noFill/>
                </a:ln>
                <a:solidFill>
                  <a:schemeClr val="tx1"/>
                </a:solidFill>
                <a:effectLst/>
                <a:uLnTx/>
                <a:uFillTx/>
                <a:latin typeface="+mj-lt"/>
                <a:ea typeface="+mj-ea"/>
                <a:cs typeface="+mj-cs"/>
              </a:rPr>
              <a:t>Εντουάρ Μανέ,</a:t>
            </a:r>
            <a:r>
              <a:rPr kumimoji="0" lang="el-GR" sz="1100" b="0" i="0" u="none" strike="noStrike" kern="1200" cap="none" spc="0" normalizeH="0" noProof="0" dirty="0" smtClean="0">
                <a:ln>
                  <a:noFill/>
                </a:ln>
                <a:solidFill>
                  <a:schemeClr val="tx1"/>
                </a:solidFill>
                <a:effectLst/>
                <a:uLnTx/>
                <a:uFillTx/>
                <a:latin typeface="+mj-lt"/>
                <a:ea typeface="+mj-ea"/>
                <a:cs typeface="+mj-cs"/>
              </a:rPr>
              <a:t> </a:t>
            </a:r>
            <a:r>
              <a:rPr kumimoji="0" lang="el-GR" sz="1100" b="0" i="1" u="none" strike="noStrike" kern="1200" cap="none" spc="0" normalizeH="0" noProof="0" dirty="0" smtClean="0">
                <a:ln>
                  <a:noFill/>
                </a:ln>
                <a:solidFill>
                  <a:schemeClr val="tx1"/>
                </a:solidFill>
                <a:effectLst/>
                <a:uLnTx/>
                <a:uFillTx/>
                <a:latin typeface="+mj-lt"/>
                <a:ea typeface="+mj-ea"/>
                <a:cs typeface="+mj-cs"/>
              </a:rPr>
              <a:t>Πρόγευμα στη Χλόη</a:t>
            </a:r>
            <a:r>
              <a:rPr kumimoji="0" lang="el-GR" sz="1100" b="0" i="0" u="none" strike="noStrike" kern="1200" cap="none" spc="0" normalizeH="0" noProof="0" dirty="0" smtClean="0">
                <a:ln>
                  <a:noFill/>
                </a:ln>
                <a:solidFill>
                  <a:schemeClr val="tx1"/>
                </a:solidFill>
                <a:effectLst/>
                <a:uLnTx/>
                <a:uFillTx/>
                <a:latin typeface="+mj-lt"/>
                <a:ea typeface="+mj-ea"/>
                <a:cs typeface="+mj-cs"/>
              </a:rPr>
              <a:t>, </a:t>
            </a:r>
            <a:r>
              <a:rPr kumimoji="0" lang="el-GR" sz="1100" b="0" i="0" u="none" strike="noStrike" kern="1200" cap="none" spc="0" normalizeH="0" baseline="0" noProof="0" dirty="0" smtClean="0">
                <a:ln>
                  <a:noFill/>
                </a:ln>
                <a:solidFill>
                  <a:schemeClr val="tx1"/>
                </a:solidFill>
                <a:effectLst/>
                <a:uLnTx/>
                <a:uFillTx/>
                <a:latin typeface="+mj-lt"/>
                <a:ea typeface="+mj-ea"/>
                <a:cs typeface="+mj-cs"/>
              </a:rPr>
              <a:t>1863</a:t>
            </a:r>
            <a:endParaRPr kumimoji="0" lang="el-GR" sz="1100" b="0" i="0" u="none" strike="noStrike" kern="1200" cap="none" spc="0" normalizeH="0" baseline="0" noProof="0" dirty="0">
              <a:ln>
                <a:noFill/>
              </a:ln>
              <a:solidFill>
                <a:schemeClr val="tx1"/>
              </a:solidFill>
              <a:effectLst/>
              <a:uLnTx/>
              <a:uFillTx/>
              <a:latin typeface="+mj-lt"/>
              <a:ea typeface="+mj-ea"/>
              <a:cs typeface="+mj-cs"/>
            </a:endParaRPr>
          </a:p>
        </p:txBody>
      </p:sp>
      <p:sp>
        <p:nvSpPr>
          <p:cNvPr id="20" name="1 - Τίτλος"/>
          <p:cNvSpPr txBox="1">
            <a:spLocks/>
          </p:cNvSpPr>
          <p:nvPr/>
        </p:nvSpPr>
        <p:spPr>
          <a:xfrm>
            <a:off x="0" y="5786454"/>
            <a:ext cx="3857620" cy="28575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100" b="0" i="0" u="none" strike="noStrike" kern="1200" cap="none" spc="0" normalizeH="0" baseline="0" noProof="0" dirty="0" err="1" smtClean="0">
                <a:ln>
                  <a:noFill/>
                </a:ln>
                <a:solidFill>
                  <a:schemeClr val="tx1"/>
                </a:solidFill>
                <a:effectLst/>
                <a:uLnTx/>
                <a:uFillTx/>
                <a:latin typeface="+mj-lt"/>
                <a:ea typeface="+mj-ea"/>
                <a:cs typeface="+mj-cs"/>
              </a:rPr>
              <a:t>Πάμ</a:t>
            </a:r>
            <a:r>
              <a:rPr lang="el-GR" sz="1100" dirty="0" err="1" smtClean="0">
                <a:latin typeface="+mj-lt"/>
                <a:ea typeface="+mj-ea"/>
                <a:cs typeface="+mj-cs"/>
              </a:rPr>
              <a:t>πλο</a:t>
            </a:r>
            <a:r>
              <a:rPr lang="el-GR" sz="1100" dirty="0" smtClean="0">
                <a:latin typeface="+mj-lt"/>
                <a:ea typeface="+mj-ea"/>
                <a:cs typeface="+mj-cs"/>
              </a:rPr>
              <a:t> Πικάσο, </a:t>
            </a:r>
            <a:r>
              <a:rPr lang="el-GR" sz="1100" i="1" dirty="0" smtClean="0">
                <a:latin typeface="+mj-lt"/>
                <a:ea typeface="+mj-ea"/>
                <a:cs typeface="+mj-cs"/>
              </a:rPr>
              <a:t>Σπουδή πάνω στο </a:t>
            </a:r>
            <a:r>
              <a:rPr kumimoji="0" lang="el-GR" sz="1100" b="0" i="1" u="none" strike="noStrike" kern="1200" cap="none" spc="0" normalizeH="0" noProof="0" dirty="0" smtClean="0">
                <a:ln>
                  <a:noFill/>
                </a:ln>
                <a:solidFill>
                  <a:schemeClr val="tx1"/>
                </a:solidFill>
                <a:effectLst/>
                <a:uLnTx/>
                <a:uFillTx/>
                <a:latin typeface="+mj-lt"/>
                <a:ea typeface="+mj-ea"/>
                <a:cs typeface="+mj-cs"/>
              </a:rPr>
              <a:t>Πρόγευμα στη Χλόη</a:t>
            </a:r>
            <a:r>
              <a:rPr kumimoji="0" lang="el-GR" sz="1100" b="0" i="0" u="none" strike="noStrike" kern="1200" cap="none" spc="0" normalizeH="0" noProof="0" dirty="0" smtClean="0">
                <a:ln>
                  <a:noFill/>
                </a:ln>
                <a:solidFill>
                  <a:schemeClr val="tx1"/>
                </a:solidFill>
                <a:effectLst/>
                <a:uLnTx/>
                <a:uFillTx/>
                <a:latin typeface="+mj-lt"/>
                <a:ea typeface="+mj-ea"/>
                <a:cs typeface="+mj-cs"/>
              </a:rPr>
              <a:t>, </a:t>
            </a:r>
            <a:r>
              <a:rPr kumimoji="0" lang="el-GR" sz="1100" b="0" i="0" u="none" strike="noStrike" kern="1200" cap="none" spc="0" normalizeH="0" baseline="0" noProof="0" dirty="0" smtClean="0">
                <a:ln>
                  <a:noFill/>
                </a:ln>
                <a:solidFill>
                  <a:schemeClr val="tx1"/>
                </a:solidFill>
                <a:effectLst/>
                <a:uLnTx/>
                <a:uFillTx/>
                <a:latin typeface="+mj-lt"/>
                <a:ea typeface="+mj-ea"/>
                <a:cs typeface="+mj-cs"/>
              </a:rPr>
              <a:t>1961</a:t>
            </a:r>
            <a:endParaRPr kumimoji="0" lang="el-GR" sz="1100" b="0" i="0" u="none" strike="noStrike" kern="1200" cap="none" spc="0" normalizeH="0" baseline="0" noProof="0" dirty="0">
              <a:ln>
                <a:noFill/>
              </a:ln>
              <a:solidFill>
                <a:schemeClr val="tx1"/>
              </a:solidFill>
              <a:effectLst/>
              <a:uLnTx/>
              <a:uFillTx/>
              <a:latin typeface="+mj-lt"/>
              <a:ea typeface="+mj-ea"/>
              <a:cs typeface="+mj-cs"/>
            </a:endParaRPr>
          </a:p>
        </p:txBody>
      </p:sp>
      <p:sp>
        <p:nvSpPr>
          <p:cNvPr id="21" name="1 - Τίτλος"/>
          <p:cNvSpPr txBox="1">
            <a:spLocks/>
          </p:cNvSpPr>
          <p:nvPr/>
        </p:nvSpPr>
        <p:spPr>
          <a:xfrm>
            <a:off x="428596" y="6572248"/>
            <a:ext cx="3857620" cy="28575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100" b="0" i="0" u="none" strike="noStrike" kern="1200" cap="none" spc="0" normalizeH="0" baseline="0" noProof="0" dirty="0" err="1" smtClean="0">
                <a:ln>
                  <a:noFill/>
                </a:ln>
                <a:solidFill>
                  <a:schemeClr val="tx1"/>
                </a:solidFill>
                <a:effectLst/>
                <a:uLnTx/>
                <a:uFillTx/>
                <a:latin typeface="+mj-lt"/>
                <a:ea typeface="+mj-ea"/>
                <a:cs typeface="+mj-cs"/>
              </a:rPr>
              <a:t>Πάμ</a:t>
            </a:r>
            <a:r>
              <a:rPr lang="el-GR" sz="1100" dirty="0" err="1" smtClean="0">
                <a:latin typeface="+mj-lt"/>
                <a:ea typeface="+mj-ea"/>
                <a:cs typeface="+mj-cs"/>
              </a:rPr>
              <a:t>πλο</a:t>
            </a:r>
            <a:r>
              <a:rPr lang="el-GR" sz="1100" dirty="0" smtClean="0">
                <a:latin typeface="+mj-lt"/>
                <a:ea typeface="+mj-ea"/>
                <a:cs typeface="+mj-cs"/>
              </a:rPr>
              <a:t> Πικάσο, </a:t>
            </a:r>
            <a:r>
              <a:rPr lang="el-GR" sz="1100" i="1" dirty="0" smtClean="0">
                <a:latin typeface="+mj-lt"/>
                <a:ea typeface="+mj-ea"/>
                <a:cs typeface="+mj-cs"/>
              </a:rPr>
              <a:t>Σπουδή πάνω στο </a:t>
            </a:r>
            <a:r>
              <a:rPr kumimoji="0" lang="el-GR" sz="1100" b="0" i="1" u="none" strike="noStrike" kern="1200" cap="none" spc="0" normalizeH="0" noProof="0" dirty="0" smtClean="0">
                <a:ln>
                  <a:noFill/>
                </a:ln>
                <a:solidFill>
                  <a:schemeClr val="tx1"/>
                </a:solidFill>
                <a:effectLst/>
                <a:uLnTx/>
                <a:uFillTx/>
                <a:latin typeface="+mj-lt"/>
                <a:ea typeface="+mj-ea"/>
                <a:cs typeface="+mj-cs"/>
              </a:rPr>
              <a:t>Πρόγευμα στη Χλόη</a:t>
            </a:r>
            <a:r>
              <a:rPr kumimoji="0" lang="el-GR" sz="1100" b="0" i="0" u="none" strike="noStrike" kern="1200" cap="none" spc="0" normalizeH="0" noProof="0" dirty="0" smtClean="0">
                <a:ln>
                  <a:noFill/>
                </a:ln>
                <a:solidFill>
                  <a:schemeClr val="tx1"/>
                </a:solidFill>
                <a:effectLst/>
                <a:uLnTx/>
                <a:uFillTx/>
                <a:latin typeface="+mj-lt"/>
                <a:ea typeface="+mj-ea"/>
                <a:cs typeface="+mj-cs"/>
              </a:rPr>
              <a:t>, </a:t>
            </a:r>
            <a:r>
              <a:rPr kumimoji="0" lang="el-GR" sz="1100" b="0" i="0" u="none" strike="noStrike" kern="1200" cap="none" spc="0" normalizeH="0" baseline="0" noProof="0" dirty="0" smtClean="0">
                <a:ln>
                  <a:noFill/>
                </a:ln>
                <a:solidFill>
                  <a:schemeClr val="tx1"/>
                </a:solidFill>
                <a:effectLst/>
                <a:uLnTx/>
                <a:uFillTx/>
                <a:latin typeface="+mj-lt"/>
                <a:ea typeface="+mj-ea"/>
                <a:cs typeface="+mj-cs"/>
              </a:rPr>
              <a:t>1962</a:t>
            </a:r>
            <a:endParaRPr kumimoji="0" lang="el-GR" sz="11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theme/theme1.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6335</TotalTime>
  <Words>1307</Words>
  <Application>Microsoft Office PowerPoint</Application>
  <PresentationFormat>Προβολή στην οθόνη (4:3)</PresentationFormat>
  <Paragraphs>167</Paragraphs>
  <Slides>41</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41</vt:i4>
      </vt:variant>
    </vt:vector>
  </HeadingPairs>
  <TitlesOfParts>
    <vt:vector size="42" baseType="lpstr">
      <vt:lpstr>1_Θέμα του Office</vt:lpstr>
      <vt:lpstr>   1ο ΜΑΘΗΜΑ ΕΙΣΑΓΩΓΗ – ΟΡΟΛΟΓΙΑ – ΒΑΣΙΚΕΣ ΕΝΝΟΙΕΣ   </vt:lpstr>
      <vt:lpstr>Διακειμενικότητα</vt:lpstr>
      <vt:lpstr>Wiley Miller (1997)</vt:lpstr>
      <vt:lpstr>Θεμελιωτές του όρου</vt:lpstr>
      <vt:lpstr>Όροι του Gerard Genette - ενταγμένοι στον νεολογισμό «μεταδιακειμενικότητα» (transtextuality)</vt:lpstr>
      <vt:lpstr>Διαφάνεια 6</vt:lpstr>
      <vt:lpstr>Διαφάνεια 7</vt:lpstr>
      <vt:lpstr>Διαφάνεια 8</vt:lpstr>
      <vt:lpstr>Μαρκαντόνιο Ραϊμόντι, Η Εκλογή του Πάρη, 1515</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Χρήσιμοι (και συγκεχυμένοι) όροι</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 Διευκρινίσεις (επεκτάσεις) του Simon Dentith (2000)</vt:lpstr>
      <vt:lpstr> Η αυστηρή, ισοπεδωτική (και άδικη;) κριτική του Φρέντρικ Τζέιμσον στο μεταμοντέρνο παστίς (1991)</vt:lpstr>
      <vt:lpstr> Η αντι-καταναλωτική κριτική του Ζαν Μποντριγιάρ στην παρωδία (1970)</vt:lpstr>
      <vt:lpstr>Η υπεράσπιση της Linda Hutcheon σε κάθε παρωδία</vt:lpstr>
      <vt:lpstr> Η υπεράσπιση της Margaret Rose  στην διεικονική παρωδία</vt:lpstr>
      <vt:lpstr> Η υπεράσπιση της Margaret Rose  στην διαεικονική παρωδία</vt:lpstr>
      <vt:lpstr>Το χιούμορ και ο σεβασμός στο «παλιό»  κατά την Sheri Kline</vt:lpstr>
      <vt:lpstr> Η παρωδία ως βεβήλωση κατά τον Giorgio Agamben</vt:lpstr>
      <vt:lpstr>Διαφάνεια 37</vt:lpstr>
      <vt:lpstr>Διαφάνεια 38</vt:lpstr>
      <vt:lpstr>Η επιθετική γελοιογραφική παρωδία της μοντέρνας τέχνης την εποχή του The Armory Show </vt:lpstr>
      <vt:lpstr>Διαφάνεια 40</vt:lpstr>
      <vt:lpstr>Η επιθετική γελοιογραφική παρωδία της μοντέρνας τέχνης την εποχή του The Armory Show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New</dc:creator>
  <cp:lastModifiedBy>New</cp:lastModifiedBy>
  <cp:revision>207</cp:revision>
  <dcterms:created xsi:type="dcterms:W3CDTF">2021-02-19T19:53:26Z</dcterms:created>
  <dcterms:modified xsi:type="dcterms:W3CDTF">2021-02-24T06:35:55Z</dcterms:modified>
</cp:coreProperties>
</file>